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7" r:id="rId2"/>
    <p:sldId id="258" r:id="rId3"/>
    <p:sldId id="260" r:id="rId4"/>
    <p:sldId id="262" r:id="rId5"/>
  </p:sldIdLst>
  <p:sldSz cx="12192000" cy="6858000"/>
  <p:notesSz cx="6858000" cy="9144000"/>
  <p:embeddedFontLst>
    <p:embeddedFont>
      <p:font typeface="Calibri" pitchFamily="34" charset="0"/>
      <p:regular r:id="rId7"/>
      <p:bold r:id="rId8"/>
      <p:italic r:id="rId9"/>
      <p:boldItalic r:id="rId10"/>
    </p:embeddedFont>
    <p:embeddedFont>
      <p:font typeface="Helvetica Neue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2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1D3152"/>
    <a:srgbClr val="F0A53F"/>
    <a:srgbClr val="E8573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1" d="100"/>
          <a:sy n="71" d="100"/>
        </p:scale>
        <p:origin x="-822" y="-90"/>
      </p:cViewPr>
      <p:guideLst>
        <p:guide orient="horz" pos="2160"/>
        <p:guide orient="horz" pos="322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164821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c18d438718_0_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g2c18d43871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4019701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381886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034332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c18d438718_0_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g2c18d43871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124754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None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610600" y="6414760"/>
            <a:ext cx="2743200" cy="24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>
  <p:cSld name="Заголовок и вертикальный текст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838200" y="230186"/>
            <a:ext cx="10515600" cy="159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503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8610600" y="6414760"/>
            <a:ext cx="2743200" cy="24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>
  <p:cSld name="Вертикальный заголовок и текс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>
            <a:off x="8724900" y="0"/>
            <a:ext cx="2628900" cy="6542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64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610600" y="6414760"/>
            <a:ext cx="2743200" cy="24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>
  <p:cSld name="Заголовок и объект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838200" y="230186"/>
            <a:ext cx="10515600" cy="159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503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610600" y="6414760"/>
            <a:ext cx="2743200" cy="24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>
  <p:cSld name="Заголовок раздела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831850" y="0"/>
            <a:ext cx="10515600" cy="456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600" cy="2268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414760"/>
            <a:ext cx="2743200" cy="24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>
  <p:cSld name="Два объекта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230186"/>
            <a:ext cx="10515600" cy="159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503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610600" y="6414760"/>
            <a:ext cx="2743200" cy="24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>
  <p:cSld name="Сравнение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None/>
              <a:defRPr sz="2400" b="1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610600" y="6414760"/>
            <a:ext cx="2743200" cy="24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2055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610600" y="6414760"/>
            <a:ext cx="2743200" cy="24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>
  <p:cSld name="Пустой слайд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610600" y="6414760"/>
            <a:ext cx="2743200" cy="24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>
  <p:cSld name="Объект с подписью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839787" y="0"/>
            <a:ext cx="393224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202" cy="587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2pPr>
            <a:lvl3pPr marL="1371600" lvl="2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3pPr>
            <a:lvl4pPr marL="1828800" lvl="3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4pPr>
            <a:lvl5pPr marL="2286000" lvl="4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8610600" y="6414760"/>
            <a:ext cx="2743200" cy="24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>
  <p:cSld name="Рисунок с подписью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839787" y="0"/>
            <a:ext cx="393224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4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Calibri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8610600" y="6414760"/>
            <a:ext cx="2743200" cy="24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230186"/>
            <a:ext cx="10515600" cy="159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503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  <a:defRPr sz="2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  <a:defRPr sz="2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  <a:defRPr sz="2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  <a:defRPr sz="2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  <a:defRPr sz="2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  <a:defRPr sz="2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  <a:defRPr sz="2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  <a:defRPr sz="2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  <a:defRPr sz="2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10600" y="6414760"/>
            <a:ext cx="2743200" cy="24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3312060" y="1202479"/>
            <a:ext cx="5567880" cy="185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Взаимодействие КУРО</a:t>
            </a:r>
            <a:r>
              <a:rPr lang="ru-RU" sz="400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с образовательными организациями</a:t>
            </a:r>
            <a:endParaRPr lang="ru-RU" sz="4000" b="1" dirty="0"/>
          </a:p>
        </p:txBody>
      </p:sp>
      <p:sp>
        <p:nvSpPr>
          <p:cNvPr id="3" name="Google Shape;60;p14"/>
          <p:cNvSpPr/>
          <p:nvPr/>
        </p:nvSpPr>
        <p:spPr>
          <a:xfrm>
            <a:off x="3911556" y="4162249"/>
            <a:ext cx="5372270" cy="1834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Лидия Викторовна Акимова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000" b="1" i="0" u="none" strike="noStrike" cap="none" dirty="0" smtClea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90000"/>
              </a:lnSpc>
            </a:pPr>
            <a:r>
              <a:rPr lang="ru-RU" sz="28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н</a:t>
            </a:r>
            <a:r>
              <a:rPr lang="ru-RU" sz="280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ачальник центра социально-педагогического сопровождения,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880373" y="5516322"/>
            <a:ext cx="5869894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ru-RU" sz="28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к.с.н</a:t>
            </a:r>
            <a:r>
              <a:rPr lang="ru-RU" sz="2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28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доцент </a:t>
            </a:r>
            <a:endParaRPr lang="ru-RU" sz="2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23034" y="587130"/>
            <a:ext cx="5758004" cy="1430447"/>
          </a:xfrm>
          <a:prstGeom prst="rect">
            <a:avLst/>
          </a:prstGeom>
          <a:solidFill>
            <a:srgbClr val="1D3152"/>
          </a:solidFill>
          <a:ln w="76200">
            <a:solidFill>
              <a:srgbClr val="F0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ЦЕНТР </a:t>
            </a:r>
          </a:p>
          <a:p>
            <a:pPr algn="ctr"/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СОЦИАЛЬНО-ПЕДАГОГИЧЕСКОГО </a:t>
            </a:r>
          </a:p>
          <a:p>
            <a:pPr algn="ctr"/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СОПРОВОЖДЕНИЯ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2603" y="2739591"/>
            <a:ext cx="4281872" cy="1405551"/>
          </a:xfrm>
          <a:prstGeom prst="rect">
            <a:avLst/>
          </a:prstGeom>
          <a:solidFill>
            <a:schemeClr val="bg1"/>
          </a:solidFill>
          <a:ln w="76200">
            <a:solidFill>
              <a:srgbClr val="1D31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1D31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Управления образования в муниципалитетах</a:t>
            </a:r>
            <a:endParaRPr lang="ru-RU" sz="2400" b="1" dirty="0">
              <a:solidFill>
                <a:srgbClr val="1D315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77050" y="2739591"/>
            <a:ext cx="4249659" cy="1405551"/>
          </a:xfrm>
          <a:prstGeom prst="rect">
            <a:avLst/>
          </a:prstGeom>
          <a:solidFill>
            <a:schemeClr val="bg1"/>
          </a:solidFill>
          <a:ln w="76200">
            <a:solidFill>
              <a:srgbClr val="1D31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1D31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Образовательные организации</a:t>
            </a:r>
            <a:endParaRPr lang="ru-RU" sz="2400" b="1" dirty="0">
              <a:solidFill>
                <a:srgbClr val="1D315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3682844" y="2017262"/>
            <a:ext cx="479833" cy="722014"/>
          </a:xfrm>
          <a:prstGeom prst="downArrow">
            <a:avLst/>
          </a:prstGeom>
          <a:solidFill>
            <a:srgbClr val="1D3152"/>
          </a:solidFill>
          <a:ln w="57150">
            <a:solidFill>
              <a:srgbClr val="F0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8053562" y="2017262"/>
            <a:ext cx="479833" cy="722014"/>
          </a:xfrm>
          <a:prstGeom prst="downArrow">
            <a:avLst/>
          </a:prstGeom>
          <a:solidFill>
            <a:srgbClr val="1D3152"/>
          </a:solidFill>
          <a:ln w="57150">
            <a:solidFill>
              <a:srgbClr val="F0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/>
          <p:cNvGrpSpPr/>
          <p:nvPr/>
        </p:nvGrpSpPr>
        <p:grpSpPr>
          <a:xfrm>
            <a:off x="1042603" y="4930239"/>
            <a:ext cx="10368747" cy="1074564"/>
            <a:chOff x="1042603" y="4930239"/>
            <a:chExt cx="10368747" cy="1074564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6868119" y="4930239"/>
              <a:ext cx="4543231" cy="1074564"/>
              <a:chOff x="6868119" y="4930239"/>
              <a:chExt cx="4543231" cy="1074564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6868119" y="4930239"/>
                <a:ext cx="43524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ru-RU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Заместители директора по ВР / УВР</a:t>
                </a:r>
                <a:endParaRPr lang="ru-RU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868119" y="5267466"/>
                <a:ext cx="45432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ru-RU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Советники директора по воспитанию</a:t>
                </a:r>
                <a:endParaRPr lang="ru-RU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868119" y="5604693"/>
                <a:ext cx="422583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ru-RU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Психологи / социальные педагоги</a:t>
                </a:r>
                <a:endParaRPr lang="ru-RU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1042603" y="4930239"/>
              <a:ext cx="39693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ru-RU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Муниципальные координаторы</a:t>
              </a:r>
              <a:endParaRPr lang="ru-RU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6" name="Стрелка вниз 15"/>
          <p:cNvSpPr/>
          <p:nvPr/>
        </p:nvSpPr>
        <p:spPr>
          <a:xfrm>
            <a:off x="8804439" y="4202107"/>
            <a:ext cx="479833" cy="722014"/>
          </a:xfrm>
          <a:prstGeom prst="downArrow">
            <a:avLst/>
          </a:prstGeom>
          <a:solidFill>
            <a:srgbClr val="1D3152"/>
          </a:solidFill>
          <a:ln w="57150">
            <a:solidFill>
              <a:srgbClr val="F0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2943622" y="4202107"/>
            <a:ext cx="479833" cy="722014"/>
          </a:xfrm>
          <a:prstGeom prst="downArrow">
            <a:avLst/>
          </a:prstGeom>
          <a:solidFill>
            <a:srgbClr val="1D3152"/>
          </a:solidFill>
          <a:ln w="57150">
            <a:solidFill>
              <a:srgbClr val="F0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223034" y="587130"/>
            <a:ext cx="5758004" cy="1422645"/>
          </a:xfrm>
          <a:prstGeom prst="rect">
            <a:avLst/>
          </a:prstGeom>
          <a:solidFill>
            <a:srgbClr val="1D3152"/>
          </a:solidFill>
          <a:ln w="76200">
            <a:solidFill>
              <a:srgbClr val="F0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ФОРМЫ ВЗАИМОДЕЙСТВИЯ</a:t>
            </a:r>
            <a:endParaRPr lang="ru-R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66038" y="2573828"/>
            <a:ext cx="3594226" cy="639793"/>
          </a:xfrm>
          <a:prstGeom prst="rect">
            <a:avLst/>
          </a:prstGeom>
          <a:solidFill>
            <a:schemeClr val="bg1"/>
          </a:solidFill>
          <a:ln w="76200">
            <a:solidFill>
              <a:srgbClr val="1D31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1D31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ФОРМАТЫ</a:t>
            </a:r>
            <a:endParaRPr lang="ru-RU" sz="2400" b="1" dirty="0">
              <a:solidFill>
                <a:srgbClr val="1D315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48318" y="2573829"/>
            <a:ext cx="3576119" cy="639792"/>
          </a:xfrm>
          <a:prstGeom prst="rect">
            <a:avLst/>
          </a:prstGeom>
          <a:solidFill>
            <a:schemeClr val="bg1"/>
          </a:solidFill>
          <a:ln w="76200">
            <a:solidFill>
              <a:srgbClr val="1D31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1D31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ТЕМЫ</a:t>
            </a:r>
            <a:endParaRPr lang="ru-RU" sz="2400" b="1" dirty="0">
              <a:solidFill>
                <a:srgbClr val="1D315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3697834" y="2075290"/>
            <a:ext cx="479833" cy="451469"/>
          </a:xfrm>
          <a:prstGeom prst="downArrow">
            <a:avLst/>
          </a:prstGeom>
          <a:solidFill>
            <a:srgbClr val="F0A53F"/>
          </a:solidFill>
          <a:ln w="57150">
            <a:solidFill>
              <a:srgbClr val="1D31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8021871" y="2075290"/>
            <a:ext cx="479833" cy="451469"/>
          </a:xfrm>
          <a:prstGeom prst="downArrow">
            <a:avLst/>
          </a:prstGeom>
          <a:solidFill>
            <a:srgbClr val="F0A53F"/>
          </a:solidFill>
          <a:ln w="57150">
            <a:solidFill>
              <a:srgbClr val="1D31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060624" y="3373817"/>
            <a:ext cx="50658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Регулярно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(ежемесячно / ежеквартально)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60624" y="3740225"/>
            <a:ext cx="50276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Онлайн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(мониторинги,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выезды в ОО, консультации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в режиме ВКС, </a:t>
            </a:r>
            <a:r>
              <a:rPr lang="ru-RU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вебинары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заочные конкурсы и т.п.)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60624" y="4722186"/>
            <a:ext cx="49648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Офлайн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(очные форумы, конкурсы и т.п.)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27939" y="3372235"/>
            <a:ext cx="2181886" cy="412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Воспитание</a:t>
            </a:r>
            <a:endParaRPr lang="ru-R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27939" y="3787710"/>
            <a:ext cx="2181886" cy="412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Социализация</a:t>
            </a:r>
            <a:endParaRPr lang="ru-R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527939" y="4203185"/>
            <a:ext cx="24738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Профориентация</a:t>
            </a:r>
            <a:endParaRPr lang="ru-R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527940" y="4606368"/>
            <a:ext cx="2408222" cy="412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Медиация</a:t>
            </a:r>
            <a:endParaRPr lang="ru-R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527939" y="5021842"/>
            <a:ext cx="4309451" cy="729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Профилактика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рисков и деструктивного поведения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60624" y="5088594"/>
            <a:ext cx="50299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Ведение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тематических каналов в </a:t>
            </a:r>
            <a:r>
              <a:rPr lang="ru-RU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соцсетях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60624" y="5762777"/>
            <a:ext cx="50299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Разработка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методических материалов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621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313365" y="251230"/>
            <a:ext cx="3679873" cy="909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КОНТАКТЫ</a:t>
            </a:r>
            <a:endParaRPr lang="ru-RU" sz="6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019072" y="251230"/>
            <a:ext cx="617292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ЦЕНТР </a:t>
            </a:r>
          </a:p>
          <a:p>
            <a:pPr>
              <a:lnSpc>
                <a:spcPts val="28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СОЦИАЛЬНО-ПЕДАГОГИЧЕСКОГО </a:t>
            </a:r>
          </a:p>
          <a:p>
            <a:pPr>
              <a:lnSpc>
                <a:spcPts val="28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СОПРОВОЖДЕНИЯ</a:t>
            </a:r>
          </a:p>
          <a:p>
            <a:endParaRPr lang="ru-RU" sz="18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Телефон</a:t>
            </a: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+7 (499) 940-10-35, доб. </a:t>
            </a:r>
            <a:r>
              <a:rPr lang="ru-RU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316</a:t>
            </a:r>
          </a:p>
          <a:p>
            <a:r>
              <a:rPr lang="en-US" sz="24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2400" u="sng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iroasoumo.ru/csps</a:t>
            </a:r>
            <a:r>
              <a:rPr lang="ru-RU" sz="2400" u="sng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365" y="2964003"/>
            <a:ext cx="3191916" cy="3191916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237655" y="1859496"/>
            <a:ext cx="5028941" cy="930666"/>
            <a:chOff x="293639" y="1655778"/>
            <a:chExt cx="5028941" cy="930666"/>
          </a:xfrm>
        </p:grpSpPr>
        <p:sp>
          <p:nvSpPr>
            <p:cNvPr id="4" name="TextBox 3"/>
            <p:cNvSpPr txBox="1"/>
            <p:nvPr/>
          </p:nvSpPr>
          <p:spPr>
            <a:xfrm>
              <a:off x="303188" y="1655778"/>
              <a:ext cx="22541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чат в </a:t>
              </a:r>
              <a:r>
                <a:rPr lang="ru-RU" sz="24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СФЕРУМЕ:</a:t>
              </a:r>
              <a:endPara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93639" y="2063224"/>
              <a:ext cx="50289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«Воспитание и профилактика»</a:t>
              </a:r>
              <a:endParaRPr lang="ru-RU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618389" y="2964003"/>
            <a:ext cx="5760112" cy="3753970"/>
            <a:chOff x="3993238" y="2817272"/>
            <a:chExt cx="5760112" cy="375397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993238" y="2817272"/>
              <a:ext cx="242406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Сотрудники центра:</a:t>
              </a:r>
              <a:endParaRPr lang="ru-RU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993238" y="4202296"/>
              <a:ext cx="4243469" cy="6052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ru-RU" sz="24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Смолина </a:t>
              </a:r>
              <a:r>
                <a:rPr lang="ru-RU" sz="24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Анна Вячеславовна </a:t>
              </a:r>
              <a:r>
                <a:rPr lang="ru-RU" sz="28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–</a:t>
              </a:r>
            </a:p>
            <a:p>
              <a:pPr>
                <a:lnSpc>
                  <a:spcPts val="2000"/>
                </a:lnSpc>
              </a:pPr>
              <a:r>
                <a:rPr lang="ru-RU" sz="2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о</a:t>
              </a:r>
              <a:r>
                <a:rPr lang="ru-RU" sz="20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тдел воспитания и социализации</a:t>
              </a:r>
              <a:endParaRPr lang="ru-RU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993238" y="4954086"/>
              <a:ext cx="4618572" cy="6052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ru-RU" sz="24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Полунин </a:t>
              </a:r>
              <a:r>
                <a:rPr lang="ru-RU" sz="24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Сергей Владимирович </a:t>
              </a:r>
              <a:r>
                <a:rPr lang="ru-RU" sz="28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–</a:t>
              </a:r>
            </a:p>
            <a:p>
              <a:pPr>
                <a:lnSpc>
                  <a:spcPts val="2000"/>
                </a:lnSpc>
              </a:pPr>
              <a:r>
                <a:rPr lang="ru-RU" sz="2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о</a:t>
              </a:r>
              <a:r>
                <a:rPr lang="ru-RU" sz="20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тдел воспитания и социализации</a:t>
              </a:r>
              <a:endParaRPr lang="ru-RU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993238" y="5705877"/>
              <a:ext cx="5760112" cy="8653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ru-RU" sz="2400" b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Луева</a:t>
              </a:r>
              <a:r>
                <a:rPr lang="ru-RU" sz="24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sz="24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Мария Викторовна </a:t>
              </a:r>
              <a:r>
                <a:rPr lang="ru-RU" sz="28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–</a:t>
              </a:r>
            </a:p>
            <a:p>
              <a:pPr>
                <a:lnSpc>
                  <a:spcPts val="2000"/>
                </a:lnSpc>
              </a:pPr>
              <a:r>
                <a:rPr lang="ru-RU" sz="2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о</a:t>
              </a:r>
              <a:r>
                <a:rPr lang="ru-RU" sz="20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тдел координации работы школьных служб медиации</a:t>
              </a:r>
              <a:endParaRPr lang="ru-RU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993238" y="3454097"/>
              <a:ext cx="4148893" cy="6052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ru-RU" sz="24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Акимова </a:t>
              </a:r>
              <a:r>
                <a:rPr lang="ru-RU" sz="24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Лидия Викторовна </a:t>
              </a:r>
              <a:r>
                <a:rPr lang="ru-RU" sz="28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–</a:t>
              </a:r>
            </a:p>
            <a:p>
              <a:pPr>
                <a:lnSpc>
                  <a:spcPts val="2000"/>
                </a:lnSpc>
              </a:pPr>
              <a:r>
                <a:rPr lang="ru-RU" sz="2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н</a:t>
              </a:r>
              <a:r>
                <a:rPr lang="ru-RU" sz="20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ачальник центра</a:t>
              </a:r>
              <a:endParaRPr lang="ru-RU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99345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160</Words>
  <Application>Microsoft Office PowerPoint</Application>
  <PresentationFormat>Произвольный</PresentationFormat>
  <Paragraphs>46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Wingdings</vt:lpstr>
      <vt:lpstr>Helvetica Neue</vt:lpstr>
      <vt:lpstr>Default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Смолина Анна Вячеславовна</dc:creator>
  <cp:lastModifiedBy>mihaylova_av</cp:lastModifiedBy>
  <cp:revision>45</cp:revision>
  <dcterms:modified xsi:type="dcterms:W3CDTF">2024-10-09T14:47:17Z</dcterms:modified>
</cp:coreProperties>
</file>