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12192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822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17234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17234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59180" y="1542288"/>
            <a:ext cx="4916805" cy="45326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10/9/2024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17234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10/9/2024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10/9/2024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154553" y="72898"/>
            <a:ext cx="5882893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rgbClr val="17234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63650" y="1828292"/>
            <a:ext cx="9664699" cy="35001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polunin_sv@kuro-mo.ru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9875" y="658812"/>
            <a:ext cx="10842625" cy="6199186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5402326" y="1894458"/>
            <a:ext cx="6358890" cy="31483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3650"/>
              </a:lnSpc>
              <a:spcBef>
                <a:spcPts val="105"/>
              </a:spcBef>
            </a:pPr>
            <a:r>
              <a:rPr sz="3200" dirty="0">
                <a:solidFill>
                  <a:srgbClr val="1C2F51"/>
                </a:solidFill>
                <a:latin typeface="Calibri"/>
                <a:cs typeface="Calibri"/>
              </a:rPr>
              <a:t>IV</a:t>
            </a:r>
            <a:r>
              <a:rPr sz="3200" spc="-20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3200" spc="-5" dirty="0">
                <a:solidFill>
                  <a:srgbClr val="1C2F51"/>
                </a:solidFill>
                <a:latin typeface="Calibri"/>
                <a:cs typeface="Calibri"/>
              </a:rPr>
              <a:t>региональный</a:t>
            </a:r>
            <a:r>
              <a:rPr sz="3200" spc="-15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C2F51"/>
                </a:solidFill>
                <a:latin typeface="Calibri"/>
                <a:cs typeface="Calibri"/>
              </a:rPr>
              <a:t>конкурс</a:t>
            </a:r>
            <a:endParaRPr sz="3200">
              <a:latin typeface="Calibri"/>
              <a:cs typeface="Calibri"/>
            </a:endParaRPr>
          </a:p>
          <a:p>
            <a:pPr marL="12700" marR="78740">
              <a:lnSpc>
                <a:spcPts val="3460"/>
              </a:lnSpc>
              <a:spcBef>
                <a:spcPts val="235"/>
              </a:spcBef>
            </a:pPr>
            <a:r>
              <a:rPr sz="3200" dirty="0">
                <a:solidFill>
                  <a:srgbClr val="1C2F51"/>
                </a:solidFill>
                <a:latin typeface="Calibri"/>
                <a:cs typeface="Calibri"/>
              </a:rPr>
              <a:t>по</a:t>
            </a:r>
            <a:r>
              <a:rPr sz="3200" spc="15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3200" spc="-5" dirty="0">
                <a:solidFill>
                  <a:srgbClr val="1C2F51"/>
                </a:solidFill>
                <a:latin typeface="Calibri"/>
                <a:cs typeface="Calibri"/>
              </a:rPr>
              <a:t>воспитательной</a:t>
            </a:r>
            <a:r>
              <a:rPr sz="3200" spc="-15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3200" spc="-5" dirty="0">
                <a:solidFill>
                  <a:srgbClr val="1C2F51"/>
                </a:solidFill>
                <a:latin typeface="Calibri"/>
                <a:cs typeface="Calibri"/>
              </a:rPr>
              <a:t>инфраструктуре, </a:t>
            </a:r>
            <a:r>
              <a:rPr sz="3200" spc="-705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C2F51"/>
                </a:solidFill>
                <a:latin typeface="Calibri"/>
                <a:cs typeface="Calibri"/>
              </a:rPr>
              <a:t>направленной</a:t>
            </a:r>
            <a:r>
              <a:rPr sz="3200" spc="-15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C2F51"/>
                </a:solidFill>
                <a:latin typeface="Calibri"/>
                <a:cs typeface="Calibri"/>
              </a:rPr>
              <a:t>на</a:t>
            </a:r>
            <a:r>
              <a:rPr sz="3200" spc="-5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C2F51"/>
                </a:solidFill>
                <a:latin typeface="Calibri"/>
                <a:cs typeface="Calibri"/>
              </a:rPr>
              <a:t>гражданское,</a:t>
            </a:r>
            <a:endParaRPr sz="3200">
              <a:latin typeface="Calibri"/>
              <a:cs typeface="Calibri"/>
            </a:endParaRPr>
          </a:p>
          <a:p>
            <a:pPr marL="12700">
              <a:lnSpc>
                <a:spcPts val="3210"/>
              </a:lnSpc>
            </a:pPr>
            <a:r>
              <a:rPr sz="3200" spc="-5" dirty="0">
                <a:solidFill>
                  <a:srgbClr val="1C2F51"/>
                </a:solidFill>
                <a:latin typeface="Calibri"/>
                <a:cs typeface="Calibri"/>
              </a:rPr>
              <a:t>патриотическое,</a:t>
            </a:r>
            <a:r>
              <a:rPr sz="3200" spc="-75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C2F51"/>
                </a:solidFill>
                <a:latin typeface="Calibri"/>
                <a:cs typeface="Calibri"/>
              </a:rPr>
              <a:t>нравственное,</a:t>
            </a:r>
            <a:endParaRPr sz="3200">
              <a:latin typeface="Calibri"/>
              <a:cs typeface="Calibri"/>
            </a:endParaRPr>
          </a:p>
          <a:p>
            <a:pPr marL="12700" marR="5080">
              <a:lnSpc>
                <a:spcPct val="90000"/>
              </a:lnSpc>
              <a:spcBef>
                <a:spcPts val="195"/>
              </a:spcBef>
            </a:pPr>
            <a:r>
              <a:rPr sz="3200" dirty="0">
                <a:solidFill>
                  <a:srgbClr val="1C2F51"/>
                </a:solidFill>
                <a:latin typeface="Calibri"/>
                <a:cs typeface="Calibri"/>
              </a:rPr>
              <a:t>интеллектуальное, физическое, </a:t>
            </a:r>
            <a:r>
              <a:rPr sz="3200" spc="5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3200" spc="-5" dirty="0">
                <a:solidFill>
                  <a:srgbClr val="1C2F51"/>
                </a:solidFill>
                <a:latin typeface="Calibri"/>
                <a:cs typeface="Calibri"/>
              </a:rPr>
              <a:t>трудовое,</a:t>
            </a:r>
            <a:r>
              <a:rPr sz="3200" spc="-40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C2F51"/>
                </a:solidFill>
                <a:latin typeface="Calibri"/>
                <a:cs typeface="Calibri"/>
              </a:rPr>
              <a:t>экологическое,</a:t>
            </a:r>
            <a:r>
              <a:rPr sz="3200" spc="-45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3200" spc="-5" dirty="0">
                <a:solidFill>
                  <a:srgbClr val="1C2F51"/>
                </a:solidFill>
                <a:latin typeface="Calibri"/>
                <a:cs typeface="Calibri"/>
              </a:rPr>
              <a:t>семейное, </a:t>
            </a:r>
            <a:r>
              <a:rPr sz="3200" spc="-710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C2F51"/>
                </a:solidFill>
                <a:latin typeface="Calibri"/>
                <a:cs typeface="Calibri"/>
              </a:rPr>
              <a:t>социальное</a:t>
            </a:r>
            <a:r>
              <a:rPr sz="3200" spc="-30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C2F51"/>
                </a:solidFill>
                <a:latin typeface="Calibri"/>
                <a:cs typeface="Calibri"/>
              </a:rPr>
              <a:t>воспитание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95630" marR="5080">
              <a:lnSpc>
                <a:spcPct val="100000"/>
              </a:lnSpc>
              <a:spcBef>
                <a:spcPts val="105"/>
              </a:spcBef>
            </a:pPr>
            <a:r>
              <a:rPr dirty="0"/>
              <a:t>В</a:t>
            </a:r>
            <a:r>
              <a:rPr spc="5" dirty="0"/>
              <a:t> </a:t>
            </a:r>
            <a:r>
              <a:rPr spc="-5" dirty="0"/>
              <a:t>данной номинации</a:t>
            </a:r>
            <a:r>
              <a:rPr spc="25" dirty="0"/>
              <a:t> </a:t>
            </a:r>
            <a:r>
              <a:rPr spc="-5" dirty="0"/>
              <a:t>образовательные</a:t>
            </a:r>
            <a:r>
              <a:rPr dirty="0"/>
              <a:t> </a:t>
            </a:r>
            <a:r>
              <a:rPr spc="-5" dirty="0"/>
              <a:t>организации</a:t>
            </a:r>
            <a:r>
              <a:rPr spc="35" dirty="0"/>
              <a:t> </a:t>
            </a:r>
            <a:r>
              <a:rPr spc="-5" dirty="0"/>
              <a:t>представляют</a:t>
            </a:r>
            <a:r>
              <a:rPr spc="40" dirty="0"/>
              <a:t> </a:t>
            </a:r>
            <a:r>
              <a:rPr b="1" dirty="0">
                <a:latin typeface="Calibri"/>
                <a:cs typeface="Calibri"/>
              </a:rPr>
              <a:t>практики,</a:t>
            </a:r>
            <a:r>
              <a:rPr b="1" spc="-15" dirty="0">
                <a:latin typeface="Calibri"/>
                <a:cs typeface="Calibri"/>
              </a:rPr>
              <a:t> </a:t>
            </a:r>
            <a:r>
              <a:rPr b="1" spc="-5" dirty="0">
                <a:latin typeface="Calibri"/>
                <a:cs typeface="Calibri"/>
              </a:rPr>
              <a:t>использующие</a:t>
            </a:r>
            <a:r>
              <a:rPr b="1" spc="-4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ресурсы</a:t>
            </a:r>
            <a:r>
              <a:rPr b="1" spc="-1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цифровизации</a:t>
            </a:r>
            <a:r>
              <a:rPr dirty="0"/>
              <a:t>, </a:t>
            </a:r>
            <a:r>
              <a:rPr spc="-300" dirty="0"/>
              <a:t> </a:t>
            </a:r>
            <a:r>
              <a:rPr spc="-5" dirty="0"/>
              <a:t>например:</a:t>
            </a:r>
          </a:p>
          <a:p>
            <a:pPr marL="582930">
              <a:lnSpc>
                <a:spcPct val="100000"/>
              </a:lnSpc>
              <a:spcBef>
                <a:spcPts val="30"/>
              </a:spcBef>
            </a:pPr>
            <a:endParaRPr sz="1350"/>
          </a:p>
          <a:p>
            <a:pPr marL="882015" indent="-287020">
              <a:lnSpc>
                <a:spcPct val="100000"/>
              </a:lnSpc>
              <a:buFont typeface="Wingdings"/>
              <a:buChar char=""/>
              <a:tabLst>
                <a:tab pos="882650" algn="l"/>
                <a:tab pos="883285" algn="l"/>
              </a:tabLst>
            </a:pPr>
            <a:r>
              <a:rPr dirty="0"/>
              <a:t>Обучающие</a:t>
            </a:r>
            <a:r>
              <a:rPr spc="10" dirty="0"/>
              <a:t> </a:t>
            </a:r>
            <a:r>
              <a:rPr spc="-5" dirty="0"/>
              <a:t>разработки</a:t>
            </a:r>
            <a:r>
              <a:rPr spc="15" dirty="0"/>
              <a:t> </a:t>
            </a:r>
            <a:r>
              <a:rPr dirty="0"/>
              <a:t>для</a:t>
            </a:r>
            <a:r>
              <a:rPr spc="-15" dirty="0"/>
              <a:t> </a:t>
            </a:r>
            <a:r>
              <a:rPr spc="-5" dirty="0"/>
              <a:t>онлайн-платформ</a:t>
            </a:r>
          </a:p>
          <a:p>
            <a:pPr marL="882015" indent="-287020">
              <a:lnSpc>
                <a:spcPct val="100000"/>
              </a:lnSpc>
              <a:buFont typeface="Wingdings"/>
              <a:buChar char=""/>
              <a:tabLst>
                <a:tab pos="882650" algn="l"/>
                <a:tab pos="883285" algn="l"/>
              </a:tabLst>
            </a:pPr>
            <a:r>
              <a:rPr dirty="0"/>
              <a:t>Видеокурсы</a:t>
            </a:r>
            <a:r>
              <a:rPr spc="-25" dirty="0"/>
              <a:t> </a:t>
            </a:r>
            <a:r>
              <a:rPr dirty="0"/>
              <a:t>и</a:t>
            </a:r>
            <a:r>
              <a:rPr spc="-40" dirty="0"/>
              <a:t> </a:t>
            </a:r>
            <a:r>
              <a:rPr dirty="0"/>
              <a:t>вебинары</a:t>
            </a:r>
          </a:p>
          <a:p>
            <a:pPr marL="882015" indent="-287020">
              <a:lnSpc>
                <a:spcPct val="100000"/>
              </a:lnSpc>
              <a:buFont typeface="Wingdings"/>
              <a:buChar char=""/>
              <a:tabLst>
                <a:tab pos="882650" algn="l"/>
                <a:tab pos="883285" algn="l"/>
              </a:tabLst>
            </a:pPr>
            <a:r>
              <a:rPr dirty="0"/>
              <a:t>Интерактивные</a:t>
            </a:r>
            <a:r>
              <a:rPr spc="15" dirty="0"/>
              <a:t> </a:t>
            </a:r>
            <a:r>
              <a:rPr dirty="0"/>
              <a:t>обучающие</a:t>
            </a:r>
            <a:r>
              <a:rPr spc="15" dirty="0"/>
              <a:t> </a:t>
            </a:r>
            <a:r>
              <a:rPr dirty="0"/>
              <a:t>модули</a:t>
            </a:r>
            <a:r>
              <a:rPr spc="15" dirty="0"/>
              <a:t> </a:t>
            </a:r>
            <a:r>
              <a:rPr spc="-5" dirty="0"/>
              <a:t>(например,</a:t>
            </a:r>
            <a:r>
              <a:rPr spc="30" dirty="0"/>
              <a:t> </a:t>
            </a:r>
            <a:r>
              <a:rPr dirty="0"/>
              <a:t>по</a:t>
            </a:r>
            <a:r>
              <a:rPr spc="-10" dirty="0"/>
              <a:t> </a:t>
            </a:r>
            <a:r>
              <a:rPr dirty="0"/>
              <a:t>финансовой, правовой,</a:t>
            </a:r>
            <a:r>
              <a:rPr spc="5" dirty="0"/>
              <a:t> </a:t>
            </a:r>
            <a:r>
              <a:rPr dirty="0"/>
              <a:t>цифровой</a:t>
            </a:r>
            <a:r>
              <a:rPr spc="25" dirty="0"/>
              <a:t> </a:t>
            </a:r>
            <a:r>
              <a:rPr spc="-5" dirty="0"/>
              <a:t>грамотности,</a:t>
            </a:r>
            <a:r>
              <a:rPr spc="5" dirty="0"/>
              <a:t> </a:t>
            </a:r>
            <a:r>
              <a:rPr spc="-5" dirty="0"/>
              <a:t>ЗОЖ</a:t>
            </a:r>
            <a:r>
              <a:rPr spc="5" dirty="0"/>
              <a:t> </a:t>
            </a:r>
            <a:r>
              <a:rPr dirty="0"/>
              <a:t>и</a:t>
            </a:r>
            <a:r>
              <a:rPr spc="10" dirty="0"/>
              <a:t> </a:t>
            </a:r>
            <a:r>
              <a:rPr spc="-5" dirty="0"/>
              <a:t>т.п.)</a:t>
            </a:r>
          </a:p>
          <a:p>
            <a:pPr marL="882015" indent="-287020">
              <a:lnSpc>
                <a:spcPct val="100000"/>
              </a:lnSpc>
              <a:buFont typeface="Wingdings"/>
              <a:buChar char=""/>
              <a:tabLst>
                <a:tab pos="882650" algn="l"/>
                <a:tab pos="883285" algn="l"/>
              </a:tabLst>
            </a:pPr>
            <a:r>
              <a:rPr dirty="0"/>
              <a:t>Интерактивные</a:t>
            </a:r>
            <a:r>
              <a:rPr spc="10" dirty="0"/>
              <a:t> </a:t>
            </a:r>
            <a:r>
              <a:rPr dirty="0"/>
              <a:t>уроки</a:t>
            </a:r>
            <a:r>
              <a:rPr spc="10" dirty="0"/>
              <a:t> </a:t>
            </a:r>
            <a:r>
              <a:rPr spc="-5" dirty="0"/>
              <a:t>(например,</a:t>
            </a:r>
            <a:r>
              <a:rPr spc="20" dirty="0"/>
              <a:t> </a:t>
            </a:r>
            <a:r>
              <a:rPr dirty="0"/>
              <a:t>о</a:t>
            </a:r>
            <a:r>
              <a:rPr spc="-5" dirty="0"/>
              <a:t> </a:t>
            </a:r>
            <a:r>
              <a:rPr dirty="0"/>
              <a:t>народных</a:t>
            </a:r>
            <a:r>
              <a:rPr spc="10" dirty="0"/>
              <a:t> </a:t>
            </a:r>
            <a:r>
              <a:rPr dirty="0"/>
              <a:t>праздниках,</a:t>
            </a:r>
            <a:r>
              <a:rPr spc="20" dirty="0"/>
              <a:t> </a:t>
            </a:r>
            <a:r>
              <a:rPr spc="-5" dirty="0"/>
              <a:t>ремеслах,</a:t>
            </a:r>
            <a:r>
              <a:rPr spc="10" dirty="0"/>
              <a:t> </a:t>
            </a:r>
            <a:r>
              <a:rPr dirty="0"/>
              <a:t>кулинарии</a:t>
            </a:r>
            <a:r>
              <a:rPr spc="10" dirty="0"/>
              <a:t> </a:t>
            </a:r>
            <a:r>
              <a:rPr dirty="0"/>
              <a:t>и</a:t>
            </a:r>
            <a:r>
              <a:rPr spc="10" dirty="0"/>
              <a:t> </a:t>
            </a:r>
            <a:r>
              <a:rPr spc="-5" dirty="0"/>
              <a:t>т.п.)</a:t>
            </a:r>
          </a:p>
          <a:p>
            <a:pPr marL="882015" indent="-287020">
              <a:lnSpc>
                <a:spcPct val="100000"/>
              </a:lnSpc>
              <a:buFont typeface="Wingdings"/>
              <a:buChar char=""/>
              <a:tabLst>
                <a:tab pos="882650" algn="l"/>
                <a:tab pos="883285" algn="l"/>
              </a:tabLst>
            </a:pPr>
            <a:r>
              <a:rPr dirty="0"/>
              <a:t>Виртуальные</a:t>
            </a:r>
            <a:r>
              <a:rPr spc="-20" dirty="0"/>
              <a:t> </a:t>
            </a:r>
            <a:r>
              <a:rPr dirty="0"/>
              <a:t>консультации</a:t>
            </a:r>
          </a:p>
          <a:p>
            <a:pPr marL="882015" indent="-287020">
              <a:lnSpc>
                <a:spcPct val="100000"/>
              </a:lnSpc>
              <a:buFont typeface="Wingdings"/>
              <a:buChar char=""/>
              <a:tabLst>
                <a:tab pos="882650" algn="l"/>
                <a:tab pos="883285" algn="l"/>
              </a:tabLst>
            </a:pPr>
            <a:r>
              <a:rPr dirty="0"/>
              <a:t>Онлайн-клубы</a:t>
            </a:r>
            <a:r>
              <a:rPr spc="-20" dirty="0"/>
              <a:t> </a:t>
            </a:r>
            <a:r>
              <a:rPr spc="-5" dirty="0"/>
              <a:t>для</a:t>
            </a:r>
            <a:r>
              <a:rPr spc="-10" dirty="0"/>
              <a:t> </a:t>
            </a:r>
            <a:r>
              <a:rPr spc="-5" dirty="0"/>
              <a:t>обсуждения</a:t>
            </a:r>
            <a:r>
              <a:rPr dirty="0"/>
              <a:t> актуальных вопросов</a:t>
            </a:r>
            <a:r>
              <a:rPr spc="-25" dirty="0"/>
              <a:t> </a:t>
            </a:r>
            <a:r>
              <a:rPr spc="-5" dirty="0"/>
              <a:t>образования</a:t>
            </a:r>
            <a:r>
              <a:rPr dirty="0"/>
              <a:t> и</a:t>
            </a:r>
            <a:r>
              <a:rPr spc="5" dirty="0"/>
              <a:t> </a:t>
            </a:r>
            <a:r>
              <a:rPr dirty="0"/>
              <a:t>воспитания</a:t>
            </a:r>
          </a:p>
          <a:p>
            <a:pPr marL="882015" indent="-287020">
              <a:lnSpc>
                <a:spcPct val="100000"/>
              </a:lnSpc>
              <a:spcBef>
                <a:spcPts val="135"/>
              </a:spcBef>
              <a:buFont typeface="Wingdings"/>
              <a:buChar char=""/>
              <a:tabLst>
                <a:tab pos="882650" algn="l"/>
                <a:tab pos="883285" algn="l"/>
              </a:tabLst>
            </a:pPr>
            <a:r>
              <a:rPr spc="-5" dirty="0"/>
              <a:t>Инструменты</a:t>
            </a:r>
            <a:r>
              <a:rPr spc="10" dirty="0"/>
              <a:t> </a:t>
            </a:r>
            <a:r>
              <a:rPr dirty="0"/>
              <a:t>для планирования </a:t>
            </a:r>
            <a:r>
              <a:rPr spc="-5" dirty="0"/>
              <a:t>(режима</a:t>
            </a:r>
            <a:r>
              <a:rPr spc="10" dirty="0"/>
              <a:t> </a:t>
            </a:r>
            <a:r>
              <a:rPr dirty="0"/>
              <a:t>дня,</a:t>
            </a:r>
            <a:r>
              <a:rPr spc="10" dirty="0"/>
              <a:t> </a:t>
            </a:r>
            <a:r>
              <a:rPr spc="-5" dirty="0"/>
              <a:t>домашних</a:t>
            </a:r>
            <a:r>
              <a:rPr spc="25" dirty="0"/>
              <a:t> </a:t>
            </a:r>
            <a:r>
              <a:rPr dirty="0"/>
              <a:t>обязанностей</a:t>
            </a:r>
            <a:r>
              <a:rPr spc="-15" dirty="0"/>
              <a:t> </a:t>
            </a:r>
            <a:r>
              <a:rPr dirty="0"/>
              <a:t>и</a:t>
            </a:r>
            <a:r>
              <a:rPr spc="15" dirty="0"/>
              <a:t> </a:t>
            </a:r>
            <a:r>
              <a:rPr dirty="0"/>
              <a:t>т.п.)</a:t>
            </a:r>
            <a:r>
              <a:rPr spc="-25" dirty="0"/>
              <a:t> </a:t>
            </a:r>
            <a:r>
              <a:rPr dirty="0"/>
              <a:t>и</a:t>
            </a:r>
            <a:r>
              <a:rPr spc="10" dirty="0"/>
              <a:t> </a:t>
            </a:r>
            <a:r>
              <a:rPr spc="-5" dirty="0"/>
              <a:t>развития</a:t>
            </a:r>
            <a:r>
              <a:rPr spc="25" dirty="0"/>
              <a:t> </a:t>
            </a:r>
            <a:r>
              <a:rPr dirty="0"/>
              <a:t>самостоятельности</a:t>
            </a:r>
            <a:r>
              <a:rPr spc="-20" dirty="0"/>
              <a:t> </a:t>
            </a:r>
            <a:r>
              <a:rPr dirty="0"/>
              <a:t>у</a:t>
            </a:r>
          </a:p>
          <a:p>
            <a:pPr marL="882015">
              <a:lnSpc>
                <a:spcPct val="100000"/>
              </a:lnSpc>
              <a:spcBef>
                <a:spcPts val="229"/>
              </a:spcBef>
            </a:pPr>
            <a:r>
              <a:rPr dirty="0"/>
              <a:t>обучающихся</a:t>
            </a:r>
          </a:p>
          <a:p>
            <a:pPr marL="882015" indent="-287020">
              <a:lnSpc>
                <a:spcPct val="100000"/>
              </a:lnSpc>
              <a:spcBef>
                <a:spcPts val="110"/>
              </a:spcBef>
              <a:buFont typeface="Wingdings"/>
              <a:buChar char=""/>
              <a:tabLst>
                <a:tab pos="882650" algn="l"/>
                <a:tab pos="883285" algn="l"/>
              </a:tabLst>
            </a:pPr>
            <a:r>
              <a:rPr dirty="0"/>
              <a:t>Электронные</a:t>
            </a:r>
            <a:r>
              <a:rPr spc="-15" dirty="0"/>
              <a:t> </a:t>
            </a:r>
            <a:r>
              <a:rPr dirty="0"/>
              <a:t>каталоги</a:t>
            </a:r>
            <a:r>
              <a:rPr spc="-5" dirty="0"/>
              <a:t> </a:t>
            </a:r>
            <a:r>
              <a:rPr dirty="0"/>
              <a:t>активностей и</a:t>
            </a:r>
            <a:r>
              <a:rPr spc="-5" dirty="0"/>
              <a:t> мероприятий</a:t>
            </a:r>
          </a:p>
          <a:p>
            <a:pPr marL="882015" indent="-287020">
              <a:lnSpc>
                <a:spcPct val="100000"/>
              </a:lnSpc>
              <a:buFont typeface="Wingdings"/>
              <a:buChar char=""/>
              <a:tabLst>
                <a:tab pos="882650" algn="l"/>
                <a:tab pos="883285" algn="l"/>
              </a:tabLst>
            </a:pPr>
            <a:r>
              <a:rPr dirty="0"/>
              <a:t>Электронные</a:t>
            </a:r>
            <a:r>
              <a:rPr spc="-10" dirty="0"/>
              <a:t> </a:t>
            </a:r>
            <a:r>
              <a:rPr spc="-5" dirty="0"/>
              <a:t>библиотеки</a:t>
            </a:r>
            <a:r>
              <a:rPr spc="10" dirty="0"/>
              <a:t> </a:t>
            </a:r>
            <a:r>
              <a:rPr dirty="0"/>
              <a:t>пособий</a:t>
            </a:r>
            <a:r>
              <a:rPr spc="-5" dirty="0"/>
              <a:t> </a:t>
            </a:r>
            <a:r>
              <a:rPr dirty="0"/>
              <a:t>и</a:t>
            </a:r>
            <a:r>
              <a:rPr spc="10" dirty="0"/>
              <a:t> </a:t>
            </a:r>
            <a:r>
              <a:rPr spc="-5" dirty="0"/>
              <a:t>игр</a:t>
            </a:r>
            <a:r>
              <a:rPr spc="15" dirty="0"/>
              <a:t> </a:t>
            </a:r>
            <a:r>
              <a:rPr dirty="0"/>
              <a:t>для обучения</a:t>
            </a:r>
            <a:r>
              <a:rPr spc="5" dirty="0"/>
              <a:t> </a:t>
            </a:r>
            <a:r>
              <a:rPr dirty="0"/>
              <a:t>и </a:t>
            </a:r>
            <a:r>
              <a:rPr spc="-5" dirty="0"/>
              <a:t>досуга</a:t>
            </a:r>
          </a:p>
          <a:p>
            <a:pPr marL="882015" indent="-287020">
              <a:lnSpc>
                <a:spcPct val="100000"/>
              </a:lnSpc>
              <a:buFont typeface="Wingdings"/>
              <a:buChar char=""/>
              <a:tabLst>
                <a:tab pos="882650" algn="l"/>
                <a:tab pos="883285" algn="l"/>
              </a:tabLst>
            </a:pPr>
            <a:r>
              <a:rPr dirty="0"/>
              <a:t>Онлайн-энциклопедии</a:t>
            </a:r>
            <a:r>
              <a:rPr spc="-10" dirty="0"/>
              <a:t> </a:t>
            </a:r>
            <a:r>
              <a:rPr spc="-5" dirty="0"/>
              <a:t>(например,</a:t>
            </a:r>
            <a:r>
              <a:rPr spc="25" dirty="0"/>
              <a:t> </a:t>
            </a:r>
            <a:r>
              <a:rPr dirty="0"/>
              <a:t>о</a:t>
            </a:r>
            <a:r>
              <a:rPr spc="-10" dirty="0"/>
              <a:t> </a:t>
            </a:r>
            <a:r>
              <a:rPr dirty="0"/>
              <a:t>культуре,</a:t>
            </a:r>
            <a:r>
              <a:rPr spc="5" dirty="0"/>
              <a:t> </a:t>
            </a:r>
            <a:r>
              <a:rPr spc="-5" dirty="0"/>
              <a:t>обычаях,</a:t>
            </a:r>
            <a:r>
              <a:rPr spc="5" dirty="0"/>
              <a:t> </a:t>
            </a:r>
            <a:r>
              <a:rPr spc="-5" dirty="0"/>
              <a:t>реликвиях</a:t>
            </a:r>
            <a:r>
              <a:rPr spc="30" dirty="0"/>
              <a:t> </a:t>
            </a:r>
            <a:r>
              <a:rPr spc="-5" dirty="0"/>
              <a:t>российских</a:t>
            </a:r>
            <a:r>
              <a:rPr spc="25" dirty="0"/>
              <a:t> </a:t>
            </a:r>
            <a:r>
              <a:rPr spc="-5" dirty="0"/>
              <a:t>семей,</a:t>
            </a:r>
            <a:r>
              <a:rPr spc="10" dirty="0"/>
              <a:t> </a:t>
            </a:r>
            <a:r>
              <a:rPr spc="-5" dirty="0"/>
              <a:t>семейных</a:t>
            </a:r>
            <a:r>
              <a:rPr spc="15" dirty="0"/>
              <a:t> </a:t>
            </a:r>
            <a:r>
              <a:rPr spc="-5" dirty="0"/>
              <a:t>династиях</a:t>
            </a:r>
            <a:r>
              <a:rPr spc="30" dirty="0"/>
              <a:t> </a:t>
            </a:r>
            <a:r>
              <a:rPr dirty="0"/>
              <a:t>и</a:t>
            </a:r>
            <a:r>
              <a:rPr spc="-5" dirty="0"/>
              <a:t> т.п.)</a:t>
            </a:r>
          </a:p>
          <a:p>
            <a:pPr marL="882015" indent="-287020">
              <a:lnSpc>
                <a:spcPct val="100000"/>
              </a:lnSpc>
              <a:buFont typeface="Wingdings"/>
              <a:buChar char=""/>
              <a:tabLst>
                <a:tab pos="882650" algn="l"/>
                <a:tab pos="883285" algn="l"/>
              </a:tabLst>
            </a:pPr>
            <a:r>
              <a:rPr spc="-5" dirty="0"/>
              <a:t>Тематические</a:t>
            </a:r>
            <a:r>
              <a:rPr spc="15" dirty="0"/>
              <a:t> </a:t>
            </a:r>
            <a:r>
              <a:rPr spc="-5" dirty="0"/>
              <a:t>форумы</a:t>
            </a:r>
          </a:p>
          <a:p>
            <a:pPr marL="882015" indent="-287020">
              <a:lnSpc>
                <a:spcPct val="100000"/>
              </a:lnSpc>
              <a:buFont typeface="Wingdings"/>
              <a:buChar char=""/>
              <a:tabLst>
                <a:tab pos="882650" algn="l"/>
                <a:tab pos="883285" algn="l"/>
              </a:tabLst>
            </a:pPr>
            <a:r>
              <a:rPr dirty="0"/>
              <a:t>Виртуальные</a:t>
            </a:r>
            <a:r>
              <a:rPr spc="5" dirty="0"/>
              <a:t> </a:t>
            </a:r>
            <a:r>
              <a:rPr spc="-5" dirty="0"/>
              <a:t>туры</a:t>
            </a:r>
            <a:r>
              <a:rPr spc="20" dirty="0"/>
              <a:t> </a:t>
            </a:r>
            <a:r>
              <a:rPr dirty="0"/>
              <a:t>по</a:t>
            </a:r>
            <a:r>
              <a:rPr spc="-5" dirty="0"/>
              <a:t> тематическим</a:t>
            </a:r>
            <a:r>
              <a:rPr spc="25" dirty="0"/>
              <a:t> </a:t>
            </a:r>
            <a:r>
              <a:rPr spc="-5" dirty="0"/>
              <a:t>музейным</a:t>
            </a:r>
            <a:r>
              <a:rPr spc="10" dirty="0"/>
              <a:t> </a:t>
            </a:r>
            <a:r>
              <a:rPr dirty="0"/>
              <a:t>экспозициям</a:t>
            </a:r>
            <a:r>
              <a:rPr spc="15" dirty="0"/>
              <a:t> </a:t>
            </a:r>
            <a:r>
              <a:rPr dirty="0"/>
              <a:t>и</a:t>
            </a:r>
            <a:r>
              <a:rPr spc="15" dirty="0"/>
              <a:t> </a:t>
            </a:r>
            <a:r>
              <a:rPr spc="-5" dirty="0"/>
              <a:t>т.п.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385564" y="32130"/>
            <a:ext cx="342265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НОМИНАЦИЯ</a:t>
            </a:r>
            <a:r>
              <a:rPr spc="-55" dirty="0"/>
              <a:t> </a:t>
            </a:r>
            <a:r>
              <a:rPr spc="-5" dirty="0"/>
              <a:t>5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485644" y="819911"/>
            <a:ext cx="7205980" cy="760730"/>
          </a:xfrm>
          <a:prstGeom prst="rect">
            <a:avLst/>
          </a:prstGeom>
          <a:solidFill>
            <a:srgbClr val="EFA33C"/>
          </a:solidFill>
        </p:spPr>
        <p:txBody>
          <a:bodyPr vert="horz" wrap="square" lIns="0" tIns="48260" rIns="0" bIns="0" rtlCol="0">
            <a:spAutoFit/>
          </a:bodyPr>
          <a:lstStyle/>
          <a:p>
            <a:pPr marL="121920" marR="114935" indent="1905" algn="ctr">
              <a:lnSpc>
                <a:spcPct val="100000"/>
              </a:lnSpc>
              <a:spcBef>
                <a:spcPts val="380"/>
              </a:spcBef>
            </a:pPr>
            <a:r>
              <a:rPr sz="1400" spc="-5" dirty="0">
                <a:solidFill>
                  <a:srgbClr val="172340"/>
                </a:solidFill>
                <a:latin typeface="Calibri"/>
                <a:cs typeface="Calibri"/>
              </a:rPr>
              <a:t>«Лучшие</a:t>
            </a:r>
            <a:r>
              <a:rPr sz="1400" spc="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72340"/>
                </a:solidFill>
                <a:latin typeface="Calibri"/>
                <a:cs typeface="Calibri"/>
              </a:rPr>
              <a:t>воспитательные</a:t>
            </a:r>
            <a:r>
              <a:rPr sz="1400" spc="-2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72340"/>
                </a:solidFill>
                <a:latin typeface="Calibri"/>
                <a:cs typeface="Calibri"/>
              </a:rPr>
              <a:t>практики,</a:t>
            </a:r>
            <a:r>
              <a:rPr sz="1400" spc="2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72340"/>
                </a:solidFill>
                <a:latin typeface="Calibri"/>
                <a:cs typeface="Calibri"/>
              </a:rPr>
              <a:t>направленные</a:t>
            </a:r>
            <a:r>
              <a:rPr sz="1400" spc="-2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72340"/>
                </a:solidFill>
                <a:latin typeface="Calibri"/>
                <a:cs typeface="Calibri"/>
              </a:rPr>
              <a:t>на</a:t>
            </a:r>
            <a:r>
              <a:rPr sz="1400" spc="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72340"/>
                </a:solidFill>
                <a:latin typeface="Calibri"/>
                <a:cs typeface="Calibri"/>
              </a:rPr>
              <a:t>использование</a:t>
            </a:r>
            <a:r>
              <a:rPr sz="1400" spc="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172340"/>
                </a:solidFill>
                <a:latin typeface="Calibri"/>
                <a:cs typeface="Calibri"/>
              </a:rPr>
              <a:t>цифровых </a:t>
            </a:r>
            <a:r>
              <a:rPr sz="1400" b="1" spc="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72340"/>
                </a:solidFill>
                <a:latin typeface="Calibri"/>
                <a:cs typeface="Calibri"/>
              </a:rPr>
              <a:t>образовательных</a:t>
            </a:r>
            <a:r>
              <a:rPr sz="140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72340"/>
                </a:solidFill>
                <a:latin typeface="Calibri"/>
                <a:cs typeface="Calibri"/>
              </a:rPr>
              <a:t>услуг</a:t>
            </a:r>
            <a:r>
              <a:rPr sz="1400" dirty="0">
                <a:solidFill>
                  <a:srgbClr val="172340"/>
                </a:solidFill>
                <a:latin typeface="Calibri"/>
                <a:cs typeface="Calibri"/>
              </a:rPr>
              <a:t> и</a:t>
            </a:r>
            <a:r>
              <a:rPr sz="1400" spc="2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172340"/>
                </a:solidFill>
                <a:latin typeface="Calibri"/>
                <a:cs typeface="Calibri"/>
              </a:rPr>
              <a:t>электронных</a:t>
            </a:r>
            <a:r>
              <a:rPr sz="1400" b="1" spc="-4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72340"/>
                </a:solidFill>
                <a:latin typeface="Calibri"/>
                <a:cs typeface="Calibri"/>
              </a:rPr>
              <a:t>образовательных</a:t>
            </a:r>
            <a:r>
              <a:rPr sz="140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72340"/>
                </a:solidFill>
                <a:latin typeface="Calibri"/>
                <a:cs typeface="Calibri"/>
              </a:rPr>
              <a:t>продуктов</a:t>
            </a:r>
            <a:r>
              <a:rPr sz="1400" spc="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72340"/>
                </a:solidFill>
                <a:latin typeface="Calibri"/>
                <a:cs typeface="Calibri"/>
              </a:rPr>
              <a:t>с</a:t>
            </a:r>
            <a:r>
              <a:rPr sz="1400" spc="-1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72340"/>
                </a:solidFill>
                <a:latin typeface="Calibri"/>
                <a:cs typeface="Calibri"/>
              </a:rPr>
              <a:t>целью</a:t>
            </a:r>
            <a:r>
              <a:rPr sz="1400" spc="2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172340"/>
                </a:solidFill>
                <a:latin typeface="Calibri"/>
                <a:cs typeface="Calibri"/>
              </a:rPr>
              <a:t>непрерывного </a:t>
            </a:r>
            <a:r>
              <a:rPr sz="1400" b="1" spc="-30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172340"/>
                </a:solidFill>
                <a:latin typeface="Calibri"/>
                <a:cs typeface="Calibri"/>
              </a:rPr>
              <a:t>образования</a:t>
            </a:r>
            <a:r>
              <a:rPr sz="1400" b="1" spc="-4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172340"/>
                </a:solidFill>
                <a:latin typeface="Calibri"/>
                <a:cs typeface="Calibri"/>
              </a:rPr>
              <a:t>личности</a:t>
            </a:r>
            <a:r>
              <a:rPr sz="1400" b="1" spc="-3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172340"/>
                </a:solidFill>
                <a:latin typeface="Calibri"/>
                <a:cs typeface="Calibri"/>
              </a:rPr>
              <a:t>в</a:t>
            </a:r>
            <a:r>
              <a:rPr sz="1400" b="1" spc="-5" dirty="0">
                <a:solidFill>
                  <a:srgbClr val="172340"/>
                </a:solidFill>
                <a:latin typeface="Calibri"/>
                <a:cs typeface="Calibri"/>
              </a:rPr>
              <a:t> системе</a:t>
            </a:r>
            <a:r>
              <a:rPr sz="1400" b="1" spc="-3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172340"/>
                </a:solidFill>
                <a:latin typeface="Calibri"/>
                <a:cs typeface="Calibri"/>
              </a:rPr>
              <a:t>семейных</a:t>
            </a:r>
            <a:r>
              <a:rPr sz="1400" b="1" spc="-4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172340"/>
                </a:solidFill>
                <a:latin typeface="Calibri"/>
                <a:cs typeface="Calibri"/>
              </a:rPr>
              <a:t>ценностей</a:t>
            </a:r>
            <a:r>
              <a:rPr sz="1400" dirty="0">
                <a:solidFill>
                  <a:srgbClr val="172340"/>
                </a:solidFill>
                <a:latin typeface="Calibri"/>
                <a:cs typeface="Calibri"/>
              </a:rPr>
              <a:t>»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5602223"/>
            <a:ext cx="12192000" cy="934719"/>
          </a:xfrm>
          <a:custGeom>
            <a:avLst/>
            <a:gdLst/>
            <a:ahLst/>
            <a:cxnLst/>
            <a:rect l="l" t="t" r="r" b="b"/>
            <a:pathLst>
              <a:path w="12192000" h="934720">
                <a:moveTo>
                  <a:pt x="12192000" y="0"/>
                </a:moveTo>
                <a:lnTo>
                  <a:pt x="0" y="0"/>
                </a:lnTo>
                <a:lnTo>
                  <a:pt x="0" y="934212"/>
                </a:lnTo>
                <a:lnTo>
                  <a:pt x="12192000" y="934212"/>
                </a:lnTo>
                <a:lnTo>
                  <a:pt x="12192000" y="0"/>
                </a:lnTo>
                <a:close/>
              </a:path>
            </a:pathLst>
          </a:custGeom>
          <a:solidFill>
            <a:srgbClr val="1C2F5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40816" y="5636767"/>
            <a:ext cx="1110742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55015" marR="5080" indent="-74295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Основная</a:t>
            </a:r>
            <a:r>
              <a:rPr sz="1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цель</a:t>
            </a:r>
            <a:r>
              <a:rPr sz="1800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таких</a:t>
            </a:r>
            <a:r>
              <a:rPr sz="1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проектов</a:t>
            </a:r>
            <a:r>
              <a:rPr sz="1800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-</a:t>
            </a:r>
            <a:r>
              <a:rPr sz="1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повысить</a:t>
            </a:r>
            <a:r>
              <a:rPr sz="1800" spc="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доступность</a:t>
            </a:r>
            <a:r>
              <a:rPr sz="1800" spc="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образовательного</a:t>
            </a:r>
            <a:r>
              <a:rPr sz="1800" spc="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контента,</a:t>
            </a:r>
            <a:r>
              <a:rPr sz="1800" spc="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инструментов</a:t>
            </a:r>
            <a:r>
              <a:rPr sz="1800" spc="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1800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сервисов</a:t>
            </a:r>
            <a:r>
              <a:rPr sz="1800" spc="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для </a:t>
            </a:r>
            <a:r>
              <a:rPr sz="1800" spc="-3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непрерывного</a:t>
            </a:r>
            <a:r>
              <a:rPr sz="1800" spc="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образования,</a:t>
            </a:r>
            <a:r>
              <a:rPr sz="1800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используя</a:t>
            </a:r>
            <a:r>
              <a:rPr sz="1800" spc="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FFFFFF"/>
                </a:solidFill>
                <a:latin typeface="Calibri"/>
                <a:cs typeface="Calibri"/>
              </a:rPr>
              <a:t>возможности цифровых</a:t>
            </a:r>
            <a:r>
              <a:rPr sz="1800" b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FFFFFF"/>
                </a:solidFill>
                <a:latin typeface="Calibri"/>
                <a:cs typeface="Calibri"/>
              </a:rPr>
              <a:t>технологий</a:t>
            </a:r>
            <a:r>
              <a:rPr sz="1800" b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1800" b="1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онлайн-форматов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86453" y="27559"/>
            <a:ext cx="342392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НОМИНАЦИЯ</a:t>
            </a:r>
            <a:r>
              <a:rPr spc="-40" dirty="0"/>
              <a:t> </a:t>
            </a:r>
            <a:r>
              <a:rPr spc="-5" dirty="0"/>
              <a:t>6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496311" y="810768"/>
            <a:ext cx="7199630" cy="878205"/>
          </a:xfrm>
          <a:prstGeom prst="rect">
            <a:avLst/>
          </a:prstGeom>
          <a:solidFill>
            <a:srgbClr val="EFA33C"/>
          </a:solidFill>
        </p:spPr>
        <p:txBody>
          <a:bodyPr vert="horz" wrap="square" lIns="0" tIns="10668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840"/>
              </a:spcBef>
            </a:pPr>
            <a:r>
              <a:rPr sz="1400" spc="-5" dirty="0">
                <a:solidFill>
                  <a:srgbClr val="172340"/>
                </a:solidFill>
                <a:latin typeface="Calibri"/>
                <a:cs typeface="Calibri"/>
              </a:rPr>
              <a:t>«Лучшие</a:t>
            </a:r>
            <a:r>
              <a:rPr sz="1400" spc="1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72340"/>
                </a:solidFill>
                <a:latin typeface="Calibri"/>
                <a:cs typeface="Calibri"/>
              </a:rPr>
              <a:t>практики</a:t>
            </a:r>
            <a:r>
              <a:rPr sz="1400" spc="1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72340"/>
                </a:solidFill>
                <a:latin typeface="Calibri"/>
                <a:cs typeface="Calibri"/>
              </a:rPr>
              <a:t>по </a:t>
            </a:r>
            <a:r>
              <a:rPr sz="1400" spc="-5" dirty="0">
                <a:solidFill>
                  <a:srgbClr val="172340"/>
                </a:solidFill>
                <a:latin typeface="Calibri"/>
                <a:cs typeface="Calibri"/>
              </a:rPr>
              <a:t>созданию</a:t>
            </a:r>
            <a:r>
              <a:rPr sz="1400" spc="1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72340"/>
                </a:solidFill>
                <a:latin typeface="Calibri"/>
                <a:cs typeface="Calibri"/>
              </a:rPr>
              <a:t>на</a:t>
            </a:r>
            <a:r>
              <a:rPr sz="1400" spc="1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72340"/>
                </a:solidFill>
                <a:latin typeface="Calibri"/>
                <a:cs typeface="Calibri"/>
              </a:rPr>
              <a:t>базе</a:t>
            </a:r>
            <a:r>
              <a:rPr sz="1400" spc="1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72340"/>
                </a:solidFill>
                <a:latin typeface="Calibri"/>
                <a:cs typeface="Calibri"/>
              </a:rPr>
              <a:t>общеобразовательных</a:t>
            </a:r>
            <a:r>
              <a:rPr sz="1400" spc="1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72340"/>
                </a:solidFill>
                <a:latin typeface="Calibri"/>
                <a:cs typeface="Calibri"/>
              </a:rPr>
              <a:t>организаций</a:t>
            </a:r>
            <a:endParaRPr sz="1400">
              <a:latin typeface="Calibri"/>
              <a:cs typeface="Calibri"/>
            </a:endParaRPr>
          </a:p>
          <a:p>
            <a:pPr marL="300990" marR="292735" algn="ctr">
              <a:lnSpc>
                <a:spcPct val="100000"/>
              </a:lnSpc>
            </a:pPr>
            <a:r>
              <a:rPr sz="1400" b="1" spc="-5" dirty="0">
                <a:solidFill>
                  <a:srgbClr val="172340"/>
                </a:solidFill>
                <a:latin typeface="Calibri"/>
                <a:cs typeface="Calibri"/>
              </a:rPr>
              <a:t>просветительских </a:t>
            </a:r>
            <a:r>
              <a:rPr sz="1400" spc="-5" dirty="0">
                <a:solidFill>
                  <a:srgbClr val="172340"/>
                </a:solidFill>
                <a:latin typeface="Calibri"/>
                <a:cs typeface="Calibri"/>
              </a:rPr>
              <a:t>программ </a:t>
            </a:r>
            <a:r>
              <a:rPr sz="1400" dirty="0">
                <a:solidFill>
                  <a:srgbClr val="172340"/>
                </a:solidFill>
                <a:latin typeface="Calibri"/>
                <a:cs typeface="Calibri"/>
              </a:rPr>
              <a:t>и </a:t>
            </a:r>
            <a:r>
              <a:rPr sz="1400" spc="-5" dirty="0">
                <a:solidFill>
                  <a:srgbClr val="172340"/>
                </a:solidFill>
                <a:latin typeface="Calibri"/>
                <a:cs typeface="Calibri"/>
              </a:rPr>
              <a:t>ресурсов, </a:t>
            </a:r>
            <a:r>
              <a:rPr sz="1400" dirty="0">
                <a:solidFill>
                  <a:srgbClr val="172340"/>
                </a:solidFill>
                <a:latin typeface="Calibri"/>
                <a:cs typeface="Calibri"/>
              </a:rPr>
              <a:t>направленных на </a:t>
            </a:r>
            <a:r>
              <a:rPr sz="1400" b="1" dirty="0">
                <a:solidFill>
                  <a:srgbClr val="172340"/>
                </a:solidFill>
                <a:latin typeface="Calibri"/>
                <a:cs typeface="Calibri"/>
              </a:rPr>
              <a:t>пропаганду традиционных </a:t>
            </a:r>
            <a:r>
              <a:rPr sz="1400" b="1" spc="-30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172340"/>
                </a:solidFill>
                <a:latin typeface="Calibri"/>
                <a:cs typeface="Calibri"/>
              </a:rPr>
              <a:t>семейных</a:t>
            </a:r>
            <a:r>
              <a:rPr sz="1400" b="1" spc="-3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172340"/>
                </a:solidFill>
                <a:latin typeface="Calibri"/>
                <a:cs typeface="Calibri"/>
              </a:rPr>
              <a:t>ценностей</a:t>
            </a:r>
            <a:r>
              <a:rPr sz="1400" dirty="0">
                <a:solidFill>
                  <a:srgbClr val="172340"/>
                </a:solidFill>
                <a:latin typeface="Calibri"/>
                <a:cs typeface="Calibri"/>
              </a:rPr>
              <a:t>»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5548884"/>
            <a:ext cx="12192000" cy="1033780"/>
          </a:xfrm>
          <a:custGeom>
            <a:avLst/>
            <a:gdLst/>
            <a:ahLst/>
            <a:cxnLst/>
            <a:rect l="l" t="t" r="r" b="b"/>
            <a:pathLst>
              <a:path w="12192000" h="1033779">
                <a:moveTo>
                  <a:pt x="12192000" y="0"/>
                </a:moveTo>
                <a:lnTo>
                  <a:pt x="0" y="0"/>
                </a:lnTo>
                <a:lnTo>
                  <a:pt x="0" y="1033271"/>
                </a:lnTo>
                <a:lnTo>
                  <a:pt x="12192000" y="1033271"/>
                </a:lnTo>
                <a:lnTo>
                  <a:pt x="12192000" y="0"/>
                </a:lnTo>
                <a:close/>
              </a:path>
            </a:pathLst>
          </a:custGeom>
          <a:solidFill>
            <a:srgbClr val="1C2F5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42112" y="1635070"/>
            <a:ext cx="11706225" cy="4522470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1617345">
              <a:lnSpc>
                <a:spcPct val="100000"/>
              </a:lnSpc>
              <a:spcBef>
                <a:spcPts val="325"/>
              </a:spcBef>
            </a:pPr>
            <a:r>
              <a:rPr sz="1400" dirty="0">
                <a:latin typeface="Calibri"/>
                <a:cs typeface="Calibri"/>
              </a:rPr>
              <a:t>В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данной номинации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образовательные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организации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представляют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практики,</a:t>
            </a:r>
            <a:r>
              <a:rPr sz="1400" spc="60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направленные</a:t>
            </a:r>
            <a:r>
              <a:rPr sz="1400" b="1" spc="-35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на</a:t>
            </a:r>
            <a:r>
              <a:rPr sz="1400" b="1" spc="5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просвещение</a:t>
            </a:r>
            <a:r>
              <a:rPr sz="1400" b="1" spc="-4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и</a:t>
            </a:r>
            <a:endParaRPr sz="1400">
              <a:latin typeface="Calibri"/>
              <a:cs typeface="Calibri"/>
            </a:endParaRPr>
          </a:p>
          <a:p>
            <a:pPr marL="1617345">
              <a:lnSpc>
                <a:spcPct val="100000"/>
              </a:lnSpc>
              <a:spcBef>
                <a:spcPts val="225"/>
              </a:spcBef>
            </a:pPr>
            <a:r>
              <a:rPr sz="1400" b="1" dirty="0">
                <a:latin typeface="Calibri"/>
                <a:cs typeface="Calibri"/>
              </a:rPr>
              <a:t>пропаганду</a:t>
            </a:r>
            <a:r>
              <a:rPr sz="1400" b="1" spc="-40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семейных</a:t>
            </a:r>
            <a:r>
              <a:rPr sz="1400" b="1" spc="-4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ценностей</a:t>
            </a:r>
            <a:r>
              <a:rPr sz="1400" dirty="0">
                <a:latin typeface="Calibri"/>
                <a:cs typeface="Calibri"/>
              </a:rPr>
              <a:t>,</a:t>
            </a:r>
            <a:r>
              <a:rPr sz="1400" spc="-5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например:</a:t>
            </a:r>
            <a:endParaRPr sz="1400">
              <a:latin typeface="Calibri"/>
              <a:cs typeface="Calibri"/>
            </a:endParaRPr>
          </a:p>
          <a:p>
            <a:pPr marL="1903730" marR="1284605" indent="-287020">
              <a:lnSpc>
                <a:spcPct val="113599"/>
              </a:lnSpc>
              <a:spcBef>
                <a:spcPts val="15"/>
              </a:spcBef>
              <a:buFont typeface="Wingdings"/>
              <a:buChar char=""/>
              <a:tabLst>
                <a:tab pos="1903730" algn="l"/>
                <a:tab pos="1904364" algn="l"/>
              </a:tabLst>
            </a:pPr>
            <a:r>
              <a:rPr sz="1400" dirty="0">
                <a:latin typeface="Calibri"/>
                <a:cs typeface="Calibri"/>
              </a:rPr>
              <a:t>Цикл тематических классных часов, бесед или лекций для обучающихся о роли </a:t>
            </a:r>
            <a:r>
              <a:rPr sz="1400" spc="-5" dirty="0">
                <a:latin typeface="Calibri"/>
                <a:cs typeface="Calibri"/>
              </a:rPr>
              <a:t>семьи, родительства, семейных </a:t>
            </a:r>
            <a:r>
              <a:rPr sz="1400" spc="-30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традиций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и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т.п.</a:t>
            </a:r>
            <a:endParaRPr sz="1400">
              <a:latin typeface="Calibri"/>
              <a:cs typeface="Calibri"/>
            </a:endParaRPr>
          </a:p>
          <a:p>
            <a:pPr marL="1903730" indent="-287020">
              <a:lnSpc>
                <a:spcPct val="100000"/>
              </a:lnSpc>
              <a:spcBef>
                <a:spcPts val="240"/>
              </a:spcBef>
              <a:buFont typeface="Wingdings"/>
              <a:buChar char=""/>
              <a:tabLst>
                <a:tab pos="1903730" algn="l"/>
                <a:tab pos="1904364" algn="l"/>
              </a:tabLst>
            </a:pPr>
            <a:r>
              <a:rPr sz="1400" spc="-5" dirty="0">
                <a:latin typeface="Calibri"/>
                <a:cs typeface="Calibri"/>
              </a:rPr>
              <a:t>Организация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просветительских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мероприятий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с </a:t>
            </a:r>
            <a:r>
              <a:rPr sz="1400" spc="-5" dirty="0">
                <a:latin typeface="Calibri"/>
                <a:cs typeface="Calibri"/>
              </a:rPr>
              <a:t>родителями</a:t>
            </a:r>
            <a:endParaRPr sz="1400">
              <a:latin typeface="Calibri"/>
              <a:cs typeface="Calibri"/>
            </a:endParaRPr>
          </a:p>
          <a:p>
            <a:pPr marL="1903730" indent="-287020">
              <a:lnSpc>
                <a:spcPct val="100000"/>
              </a:lnSpc>
              <a:spcBef>
                <a:spcPts val="240"/>
              </a:spcBef>
              <a:buFont typeface="Wingdings"/>
              <a:buChar char=""/>
              <a:tabLst>
                <a:tab pos="1903730" algn="l"/>
                <a:tab pos="1904364" algn="l"/>
              </a:tabLst>
            </a:pPr>
            <a:r>
              <a:rPr sz="1400" dirty="0">
                <a:latin typeface="Calibri"/>
                <a:cs typeface="Calibri"/>
              </a:rPr>
              <a:t>Проведение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семейных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праздников,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фестивалей,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конкурсов,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укрепляющих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традиционные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ценности</a:t>
            </a:r>
            <a:endParaRPr sz="1400">
              <a:latin typeface="Calibri"/>
              <a:cs typeface="Calibri"/>
            </a:endParaRPr>
          </a:p>
          <a:p>
            <a:pPr marL="1903730" indent="-287020">
              <a:lnSpc>
                <a:spcPct val="100000"/>
              </a:lnSpc>
              <a:spcBef>
                <a:spcPts val="229"/>
              </a:spcBef>
              <a:buFont typeface="Wingdings"/>
              <a:buChar char=""/>
              <a:tabLst>
                <a:tab pos="1903730" algn="l"/>
                <a:tab pos="1904364" algn="l"/>
              </a:tabLst>
            </a:pPr>
            <a:r>
              <a:rPr sz="1400" dirty="0">
                <a:latin typeface="Calibri"/>
                <a:cs typeface="Calibri"/>
              </a:rPr>
              <a:t>Создание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школьной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медиатеки</a:t>
            </a:r>
            <a:r>
              <a:rPr sz="1400" spc="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с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книгами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и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фильмами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о</a:t>
            </a:r>
            <a:r>
              <a:rPr sz="1400" spc="-5" dirty="0">
                <a:latin typeface="Calibri"/>
                <a:cs typeface="Calibri"/>
              </a:rPr>
              <a:t> семье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и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воспитании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детей</a:t>
            </a:r>
            <a:endParaRPr sz="1400">
              <a:latin typeface="Calibri"/>
              <a:cs typeface="Calibri"/>
            </a:endParaRPr>
          </a:p>
          <a:p>
            <a:pPr marL="1903730" indent="-287020">
              <a:lnSpc>
                <a:spcPct val="100000"/>
              </a:lnSpc>
              <a:spcBef>
                <a:spcPts val="240"/>
              </a:spcBef>
              <a:buFont typeface="Wingdings"/>
              <a:buChar char=""/>
              <a:tabLst>
                <a:tab pos="1903730" algn="l"/>
                <a:tab pos="1904364" algn="l"/>
              </a:tabLst>
            </a:pPr>
            <a:r>
              <a:rPr sz="1400" dirty="0">
                <a:latin typeface="Calibri"/>
                <a:cs typeface="Calibri"/>
              </a:rPr>
              <a:t>Реализация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программ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патриотического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воспитания, рассказывающих</a:t>
            </a:r>
            <a:r>
              <a:rPr sz="1400" spc="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об </a:t>
            </a:r>
            <a:r>
              <a:rPr sz="1400" spc="-5" dirty="0">
                <a:latin typeface="Calibri"/>
                <a:cs typeface="Calibri"/>
              </a:rPr>
              <a:t>истории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российской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семьи</a:t>
            </a:r>
            <a:endParaRPr sz="1400">
              <a:latin typeface="Calibri"/>
              <a:cs typeface="Calibri"/>
            </a:endParaRPr>
          </a:p>
          <a:p>
            <a:pPr marL="1903730" indent="-287020">
              <a:lnSpc>
                <a:spcPct val="100000"/>
              </a:lnSpc>
              <a:spcBef>
                <a:spcPts val="229"/>
              </a:spcBef>
              <a:buFont typeface="Wingdings"/>
              <a:buChar char=""/>
              <a:tabLst>
                <a:tab pos="1903730" algn="l"/>
                <a:tab pos="1904364" algn="l"/>
              </a:tabLst>
            </a:pPr>
            <a:r>
              <a:rPr sz="1400" spc="-5" dirty="0">
                <a:latin typeface="Calibri"/>
                <a:cs typeface="Calibri"/>
              </a:rPr>
              <a:t>Организация</a:t>
            </a:r>
            <a:r>
              <a:rPr sz="1400" spc="3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встреч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с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представителями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крепких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многодетных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семей,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семейных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династий</a:t>
            </a:r>
            <a:endParaRPr sz="1400">
              <a:latin typeface="Calibri"/>
              <a:cs typeface="Calibri"/>
            </a:endParaRPr>
          </a:p>
          <a:p>
            <a:pPr marL="1903730" indent="-287020">
              <a:lnSpc>
                <a:spcPct val="100000"/>
              </a:lnSpc>
              <a:spcBef>
                <a:spcPts val="240"/>
              </a:spcBef>
              <a:buFont typeface="Wingdings"/>
              <a:buChar char=""/>
              <a:tabLst>
                <a:tab pos="1903730" algn="l"/>
                <a:tab pos="1904364" algn="l"/>
              </a:tabLst>
            </a:pPr>
            <a:r>
              <a:rPr sz="1400" dirty="0">
                <a:latin typeface="Calibri"/>
                <a:cs typeface="Calibri"/>
              </a:rPr>
              <a:t>Проведение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экскурсий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на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выставки,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посвященные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семейным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традициям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народов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России</a:t>
            </a:r>
            <a:endParaRPr sz="1400">
              <a:latin typeface="Calibri"/>
              <a:cs typeface="Calibri"/>
            </a:endParaRPr>
          </a:p>
          <a:p>
            <a:pPr marL="1903730" marR="1071245" indent="-287020">
              <a:lnSpc>
                <a:spcPct val="113599"/>
              </a:lnSpc>
              <a:spcBef>
                <a:spcPts val="10"/>
              </a:spcBef>
              <a:buFont typeface="Wingdings"/>
              <a:buChar char=""/>
              <a:tabLst>
                <a:tab pos="1903730" algn="l"/>
                <a:tab pos="1904364" algn="l"/>
              </a:tabLst>
            </a:pPr>
            <a:r>
              <a:rPr sz="1400" dirty="0">
                <a:latin typeface="Calibri"/>
                <a:cs typeface="Calibri"/>
              </a:rPr>
              <a:t>Создание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в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школе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выставки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(например,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рисунков,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поделок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обучающихся)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или </a:t>
            </a:r>
            <a:r>
              <a:rPr sz="1400" spc="-5" dirty="0">
                <a:latin typeface="Calibri"/>
                <a:cs typeface="Calibri"/>
              </a:rPr>
              <a:t>музея,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где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представлены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семейные </a:t>
            </a:r>
            <a:r>
              <a:rPr sz="1400" spc="-30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ценности</a:t>
            </a:r>
            <a:endParaRPr sz="1400">
              <a:latin typeface="Calibri"/>
              <a:cs typeface="Calibri"/>
            </a:endParaRPr>
          </a:p>
          <a:p>
            <a:pPr marL="1903730" indent="-287020">
              <a:lnSpc>
                <a:spcPct val="100000"/>
              </a:lnSpc>
              <a:spcBef>
                <a:spcPts val="240"/>
              </a:spcBef>
              <a:buFont typeface="Wingdings"/>
              <a:buChar char=""/>
              <a:tabLst>
                <a:tab pos="1903730" algn="l"/>
                <a:tab pos="1904364" algn="l"/>
              </a:tabLst>
            </a:pPr>
            <a:r>
              <a:rPr sz="1400" dirty="0">
                <a:latin typeface="Calibri"/>
                <a:cs typeface="Calibri"/>
              </a:rPr>
              <a:t>Программы</a:t>
            </a:r>
            <a:r>
              <a:rPr sz="1400" spc="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обучение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школьников основам</a:t>
            </a:r>
            <a:r>
              <a:rPr sz="1400" spc="-6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семьеведения,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семейной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психологии,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семейного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права</a:t>
            </a:r>
            <a:endParaRPr sz="1400">
              <a:latin typeface="Calibri"/>
              <a:cs typeface="Calibri"/>
            </a:endParaRPr>
          </a:p>
          <a:p>
            <a:pPr marL="1903730" indent="-287020">
              <a:lnSpc>
                <a:spcPct val="100000"/>
              </a:lnSpc>
              <a:spcBef>
                <a:spcPts val="229"/>
              </a:spcBef>
              <a:buFont typeface="Wingdings"/>
              <a:buChar char=""/>
              <a:tabLst>
                <a:tab pos="1903730" algn="l"/>
                <a:tab pos="1904364" algn="l"/>
              </a:tabLst>
            </a:pPr>
            <a:r>
              <a:rPr sz="1400" spc="-5" dirty="0">
                <a:latin typeface="Calibri"/>
                <a:cs typeface="Calibri"/>
              </a:rPr>
              <a:t>Организация</a:t>
            </a:r>
            <a:r>
              <a:rPr sz="1400" spc="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диспутов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на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темы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брака,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родительства,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семейных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ролей</a:t>
            </a:r>
            <a:endParaRPr sz="1400">
              <a:latin typeface="Calibri"/>
              <a:cs typeface="Calibri"/>
            </a:endParaRPr>
          </a:p>
          <a:p>
            <a:pPr marL="1903730" marR="1123950" indent="-287020">
              <a:lnSpc>
                <a:spcPct val="113599"/>
              </a:lnSpc>
              <a:spcBef>
                <a:spcPts val="10"/>
              </a:spcBef>
              <a:buFont typeface="Wingdings"/>
              <a:buChar char=""/>
              <a:tabLst>
                <a:tab pos="1903730" algn="l"/>
                <a:tab pos="1904364" algn="l"/>
              </a:tabLst>
            </a:pPr>
            <a:r>
              <a:rPr sz="1400" dirty="0">
                <a:latin typeface="Calibri"/>
                <a:cs typeface="Calibri"/>
              </a:rPr>
              <a:t>Создание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школьного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медиацентра</a:t>
            </a:r>
            <a:r>
              <a:rPr sz="1400" spc="5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(газеты,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веб-ресурса),</a:t>
            </a:r>
            <a:r>
              <a:rPr sz="1400" spc="4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регулярно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распространяющего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контент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о </a:t>
            </a:r>
            <a:r>
              <a:rPr sz="1400" spc="-5" dirty="0">
                <a:latin typeface="Calibri"/>
                <a:cs typeface="Calibri"/>
              </a:rPr>
              <a:t>традиционных </a:t>
            </a:r>
            <a:r>
              <a:rPr sz="1400" spc="-30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ценностях</a:t>
            </a:r>
            <a:endParaRPr sz="1400">
              <a:latin typeface="Calibri"/>
              <a:cs typeface="Calibri"/>
            </a:endParaRPr>
          </a:p>
          <a:p>
            <a:pPr marL="121920">
              <a:lnSpc>
                <a:spcPct val="100000"/>
              </a:lnSpc>
              <a:spcBef>
                <a:spcPts val="464"/>
              </a:spcBef>
            </a:pP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Основная</a:t>
            </a:r>
            <a:r>
              <a:rPr sz="1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цель</a:t>
            </a:r>
            <a:r>
              <a:rPr sz="1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таких</a:t>
            </a:r>
            <a:r>
              <a:rPr sz="18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проектов</a:t>
            </a:r>
            <a:r>
              <a:rPr sz="1800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–</a:t>
            </a:r>
            <a:r>
              <a:rPr sz="18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использование</a:t>
            </a:r>
            <a:r>
              <a:rPr sz="1800" spc="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1800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развитие</a:t>
            </a:r>
            <a:r>
              <a:rPr sz="1800" spc="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ресурсов</a:t>
            </a:r>
            <a:r>
              <a:rPr sz="1800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школы для</a:t>
            </a:r>
            <a:r>
              <a:rPr sz="1800" spc="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FFFFFF"/>
                </a:solidFill>
                <a:latin typeface="Calibri"/>
                <a:cs typeface="Calibri"/>
              </a:rPr>
              <a:t>пропаганды</a:t>
            </a:r>
            <a:r>
              <a:rPr sz="1800" b="1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семейных</a:t>
            </a:r>
            <a:r>
              <a:rPr sz="1800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ценностей</a:t>
            </a:r>
            <a:r>
              <a:rPr sz="1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b="1" spc="-5" dirty="0">
                <a:solidFill>
                  <a:srgbClr val="FFFFFF"/>
                </a:solidFill>
                <a:latin typeface="Calibri"/>
                <a:cs typeface="Calibri"/>
              </a:rPr>
              <a:t>просвещения</a:t>
            </a:r>
            <a:r>
              <a:rPr sz="1800" b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населения</a:t>
            </a:r>
            <a:r>
              <a:rPr sz="18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в 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духе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 уважения</a:t>
            </a:r>
            <a:r>
              <a:rPr sz="1800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к</a:t>
            </a:r>
            <a:r>
              <a:rPr sz="18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семье,</a:t>
            </a:r>
            <a:r>
              <a:rPr sz="1800" spc="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браку,</a:t>
            </a:r>
            <a:r>
              <a:rPr sz="1800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родительству</a:t>
            </a:r>
            <a:r>
              <a:rPr sz="1800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как</a:t>
            </a:r>
            <a:r>
              <a:rPr sz="18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базовым</a:t>
            </a:r>
            <a:r>
              <a:rPr sz="1800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ценностям</a:t>
            </a:r>
            <a:r>
              <a:rPr sz="1800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российского</a:t>
            </a:r>
            <a:r>
              <a:rPr sz="1800" spc="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общества.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36238" y="60401"/>
            <a:ext cx="431927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КРИТЕРИИ</a:t>
            </a:r>
            <a:r>
              <a:rPr spc="-20" dirty="0"/>
              <a:t> </a:t>
            </a:r>
            <a:r>
              <a:rPr spc="-10" dirty="0"/>
              <a:t>ОЦЕНКИ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69670" y="886739"/>
            <a:ext cx="10180320" cy="4196080"/>
          </a:xfrm>
          <a:prstGeom prst="rect">
            <a:avLst/>
          </a:prstGeom>
        </p:spPr>
        <p:txBody>
          <a:bodyPr vert="horz" wrap="square" lIns="0" tIns="46355" rIns="0" bIns="0" rtlCol="0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365"/>
              </a:spcBef>
              <a:buFont typeface="Wingdings"/>
              <a:buChar char=""/>
              <a:tabLst>
                <a:tab pos="299720" algn="l"/>
              </a:tabLst>
            </a:pPr>
            <a:r>
              <a:rPr sz="1600" spc="-5" dirty="0">
                <a:latin typeface="Calibri"/>
                <a:cs typeface="Calibri"/>
              </a:rPr>
              <a:t>Описание</a:t>
            </a:r>
            <a:r>
              <a:rPr sz="1600" spc="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планируемых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результатов</a:t>
            </a:r>
            <a:r>
              <a:rPr sz="1600" b="1" spc="5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и</a:t>
            </a:r>
            <a:r>
              <a:rPr sz="1600" b="1" spc="10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эффектов</a:t>
            </a:r>
            <a:r>
              <a:rPr sz="1600" b="1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применения</a:t>
            </a:r>
            <a:r>
              <a:rPr sz="1600" spc="4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воспитательной</a:t>
            </a:r>
            <a:r>
              <a:rPr sz="1600" spc="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практики;</a:t>
            </a:r>
            <a:endParaRPr sz="16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spcBef>
                <a:spcPts val="260"/>
              </a:spcBef>
              <a:buFont typeface="Wingdings"/>
              <a:buChar char=""/>
              <a:tabLst>
                <a:tab pos="299720" algn="l"/>
              </a:tabLst>
            </a:pPr>
            <a:r>
              <a:rPr sz="1600" b="1" spc="-5" dirty="0">
                <a:latin typeface="Calibri"/>
                <a:cs typeface="Calibri"/>
              </a:rPr>
              <a:t>Актуальность </a:t>
            </a:r>
            <a:r>
              <a:rPr sz="1600" spc="-5" dirty="0">
                <a:latin typeface="Calibri"/>
                <a:cs typeface="Calibri"/>
              </a:rPr>
              <a:t>воспитательной</a:t>
            </a:r>
            <a:r>
              <a:rPr sz="1600" spc="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практики;</a:t>
            </a:r>
            <a:endParaRPr sz="16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spcBef>
                <a:spcPts val="280"/>
              </a:spcBef>
              <a:buFont typeface="Wingdings"/>
              <a:buChar char=""/>
              <a:tabLst>
                <a:tab pos="299720" algn="l"/>
              </a:tabLst>
            </a:pPr>
            <a:r>
              <a:rPr sz="1600" spc="-5" dirty="0">
                <a:latin typeface="Calibri"/>
                <a:cs typeface="Calibri"/>
              </a:rPr>
              <a:t>Наличие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индивидуальных</a:t>
            </a:r>
            <a:r>
              <a:rPr sz="1600" b="1" spc="25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особенностей</a:t>
            </a:r>
            <a:r>
              <a:rPr sz="1600" b="1" spc="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проекта,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отражающих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специфику</a:t>
            </a:r>
            <a:r>
              <a:rPr sz="1600" spc="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и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характерные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особенности</a:t>
            </a:r>
            <a:endParaRPr sz="1600">
              <a:latin typeface="Calibri"/>
              <a:cs typeface="Calibri"/>
            </a:endParaRPr>
          </a:p>
          <a:p>
            <a:pPr marL="299085">
              <a:lnSpc>
                <a:spcPct val="100000"/>
              </a:lnSpc>
              <a:spcBef>
                <a:spcPts val="260"/>
              </a:spcBef>
            </a:pPr>
            <a:r>
              <a:rPr sz="1600" spc="-5" dirty="0">
                <a:latin typeface="Calibri"/>
                <a:cs typeface="Calibri"/>
              </a:rPr>
              <a:t>воспитательной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деятельности;</a:t>
            </a:r>
            <a:endParaRPr sz="16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spcBef>
                <a:spcPts val="280"/>
              </a:spcBef>
              <a:buFont typeface="Wingdings"/>
              <a:buChar char=""/>
              <a:tabLst>
                <a:tab pos="299720" algn="l"/>
              </a:tabLst>
            </a:pPr>
            <a:r>
              <a:rPr sz="1600" b="1" spc="-5" dirty="0">
                <a:latin typeface="Calibri"/>
                <a:cs typeface="Calibri"/>
              </a:rPr>
              <a:t>Практическая</a:t>
            </a:r>
            <a:r>
              <a:rPr sz="1600" b="1" spc="20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значимость</a:t>
            </a:r>
            <a:r>
              <a:rPr sz="1600" b="1" spc="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результатов</a:t>
            </a:r>
            <a:r>
              <a:rPr sz="1600" spc="4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применения</a:t>
            </a:r>
            <a:r>
              <a:rPr sz="1600" spc="4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воспитательной</a:t>
            </a:r>
            <a:r>
              <a:rPr sz="1600" spc="3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практики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проекта;</a:t>
            </a:r>
            <a:endParaRPr sz="16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spcBef>
                <a:spcPts val="265"/>
              </a:spcBef>
              <a:buFont typeface="Wingdings"/>
              <a:buChar char=""/>
              <a:tabLst>
                <a:tab pos="299720" algn="l"/>
              </a:tabLst>
            </a:pPr>
            <a:r>
              <a:rPr sz="1600" b="1" spc="-5" dirty="0">
                <a:latin typeface="Calibri"/>
                <a:cs typeface="Calibri"/>
              </a:rPr>
              <a:t>Социальная</a:t>
            </a:r>
            <a:r>
              <a:rPr sz="1600" b="1" spc="10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значимость</a:t>
            </a:r>
            <a:r>
              <a:rPr sz="1600" b="1" spc="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результатов</a:t>
            </a:r>
            <a:r>
              <a:rPr sz="1600" spc="3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использования</a:t>
            </a:r>
            <a:r>
              <a:rPr sz="1600" spc="4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воспитательной</a:t>
            </a:r>
            <a:r>
              <a:rPr sz="1600" spc="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практики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проекта;</a:t>
            </a:r>
            <a:endParaRPr sz="16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spcBef>
                <a:spcPts val="265"/>
              </a:spcBef>
              <a:buFont typeface="Wingdings"/>
              <a:buChar char=""/>
              <a:tabLst>
                <a:tab pos="299720" algn="l"/>
              </a:tabLst>
            </a:pPr>
            <a:r>
              <a:rPr sz="1600" spc="-5" dirty="0">
                <a:latin typeface="Calibri"/>
                <a:cs typeface="Calibri"/>
              </a:rPr>
              <a:t>Наличие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сетевого взаимодействия</a:t>
            </a:r>
            <a:r>
              <a:rPr sz="1600" b="1" spc="2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по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реализации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воспитательной</a:t>
            </a:r>
            <a:r>
              <a:rPr sz="1600" spc="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практики;</a:t>
            </a:r>
            <a:endParaRPr sz="16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spcBef>
                <a:spcPts val="275"/>
              </a:spcBef>
              <a:buFont typeface="Wingdings"/>
              <a:buChar char=""/>
              <a:tabLst>
                <a:tab pos="299720" algn="l"/>
              </a:tabLst>
            </a:pPr>
            <a:r>
              <a:rPr sz="1600" b="1" spc="-5" dirty="0">
                <a:latin typeface="Calibri"/>
                <a:cs typeface="Calibri"/>
              </a:rPr>
              <a:t>Высокий</a:t>
            </a:r>
            <a:r>
              <a:rPr sz="1600" b="1" spc="5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уровень</a:t>
            </a:r>
            <a:r>
              <a:rPr sz="1600" b="1" spc="1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вовлечённости</a:t>
            </a:r>
            <a:r>
              <a:rPr sz="1600" b="1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лиц,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заинтересованных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в реализации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воспитательной</a:t>
            </a:r>
            <a:r>
              <a:rPr sz="1600" spc="2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практики;</a:t>
            </a:r>
            <a:endParaRPr sz="16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spcBef>
                <a:spcPts val="265"/>
              </a:spcBef>
              <a:buFont typeface="Wingdings"/>
              <a:buChar char=""/>
              <a:tabLst>
                <a:tab pos="299720" algn="l"/>
              </a:tabLst>
            </a:pPr>
            <a:r>
              <a:rPr sz="1600" b="1" spc="-5" dirty="0">
                <a:latin typeface="Calibri"/>
                <a:cs typeface="Calibri"/>
              </a:rPr>
              <a:t>Ресурсное</a:t>
            </a:r>
            <a:r>
              <a:rPr sz="1600" b="1" spc="5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обеспечение </a:t>
            </a:r>
            <a:r>
              <a:rPr sz="1600" spc="-5" dirty="0">
                <a:latin typeface="Calibri"/>
                <a:cs typeface="Calibri"/>
              </a:rPr>
              <a:t>применения</a:t>
            </a:r>
            <a:r>
              <a:rPr sz="1600" spc="3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воспитательной</a:t>
            </a:r>
            <a:r>
              <a:rPr sz="1600" spc="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практики;</a:t>
            </a:r>
            <a:endParaRPr sz="16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spcBef>
                <a:spcPts val="275"/>
              </a:spcBef>
              <a:buFont typeface="Wingdings"/>
              <a:buChar char=""/>
              <a:tabLst>
                <a:tab pos="299720" algn="l"/>
              </a:tabLst>
            </a:pPr>
            <a:r>
              <a:rPr sz="1600" b="1" spc="-5" dirty="0">
                <a:latin typeface="Calibri"/>
                <a:cs typeface="Calibri"/>
              </a:rPr>
              <a:t>Реализуемость</a:t>
            </a:r>
            <a:r>
              <a:rPr sz="1600" b="1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воспитательной</a:t>
            </a:r>
            <a:r>
              <a:rPr sz="1600" spc="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практики;</a:t>
            </a:r>
            <a:endParaRPr sz="16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spcBef>
                <a:spcPts val="265"/>
              </a:spcBef>
              <a:buFont typeface="Wingdings"/>
              <a:buChar char=""/>
              <a:tabLst>
                <a:tab pos="299720" algn="l"/>
              </a:tabLst>
            </a:pPr>
            <a:r>
              <a:rPr sz="1600" spc="-5" dirty="0">
                <a:latin typeface="Calibri"/>
                <a:cs typeface="Calibri"/>
              </a:rPr>
              <a:t>Общее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впечатление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и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культура</a:t>
            </a:r>
            <a:r>
              <a:rPr sz="1600" b="1" spc="5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оформления</a:t>
            </a:r>
            <a:r>
              <a:rPr sz="1600" b="1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заявки;</a:t>
            </a:r>
            <a:endParaRPr sz="16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spcBef>
                <a:spcPts val="265"/>
              </a:spcBef>
              <a:buFont typeface="Wingdings"/>
              <a:buChar char=""/>
              <a:tabLst>
                <a:tab pos="299720" algn="l"/>
              </a:tabLst>
            </a:pPr>
            <a:r>
              <a:rPr sz="1600" spc="-5" dirty="0">
                <a:latin typeface="Calibri"/>
                <a:cs typeface="Calibri"/>
              </a:rPr>
              <a:t>Общая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содержательность,</a:t>
            </a:r>
            <a:r>
              <a:rPr sz="1600" b="1" spc="5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последовательность</a:t>
            </a:r>
            <a:r>
              <a:rPr sz="1600" b="1" spc="-20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и</a:t>
            </a:r>
            <a:r>
              <a:rPr sz="1600" b="1" dirty="0">
                <a:latin typeface="Calibri"/>
                <a:cs typeface="Calibri"/>
              </a:rPr>
              <a:t> логичн</a:t>
            </a:r>
            <a:r>
              <a:rPr sz="1600" dirty="0">
                <a:latin typeface="Calibri"/>
                <a:cs typeface="Calibri"/>
              </a:rPr>
              <a:t>ость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выводов;</a:t>
            </a:r>
            <a:endParaRPr sz="16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spcBef>
                <a:spcPts val="275"/>
              </a:spcBef>
              <a:buFont typeface="Wingdings"/>
              <a:buChar char=""/>
              <a:tabLst>
                <a:tab pos="299720" algn="l"/>
              </a:tabLst>
            </a:pPr>
            <a:r>
              <a:rPr sz="1600" b="1" spc="-5" dirty="0">
                <a:latin typeface="Calibri"/>
                <a:cs typeface="Calibri"/>
              </a:rPr>
              <a:t>Отсутствие</a:t>
            </a:r>
            <a:r>
              <a:rPr sz="1600" b="1" spc="20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признаков</a:t>
            </a:r>
            <a:r>
              <a:rPr sz="1600" b="1" spc="15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низкого</a:t>
            </a:r>
            <a:r>
              <a:rPr sz="1600" b="1" spc="10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уровня</a:t>
            </a:r>
            <a:r>
              <a:rPr sz="1600" b="1" spc="30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общей проработки</a:t>
            </a:r>
            <a:r>
              <a:rPr sz="1600" b="1" spc="4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описания</a:t>
            </a:r>
            <a:r>
              <a:rPr sz="1600" spc="3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воспитательной</a:t>
            </a:r>
            <a:r>
              <a:rPr sz="1600" spc="2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практики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(наличие</a:t>
            </a:r>
            <a:endParaRPr sz="1600">
              <a:latin typeface="Calibri"/>
              <a:cs typeface="Calibri"/>
            </a:endParaRPr>
          </a:p>
          <a:p>
            <a:pPr marL="299085">
              <a:lnSpc>
                <a:spcPct val="100000"/>
              </a:lnSpc>
              <a:spcBef>
                <a:spcPts val="265"/>
              </a:spcBef>
            </a:pPr>
            <a:r>
              <a:rPr sz="1600" spc="-5" dirty="0">
                <a:latin typeface="Calibri"/>
                <a:cs typeface="Calibri"/>
              </a:rPr>
              <a:t>несогласованных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предложений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или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абзацев,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нечеткой</a:t>
            </a:r>
            <a:r>
              <a:rPr sz="1600" spc="3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структуры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содержания,</a:t>
            </a:r>
            <a:r>
              <a:rPr sz="1600" spc="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артефактов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в виде</a:t>
            </a:r>
            <a:r>
              <a:rPr sz="1600" spc="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скопированных</a:t>
            </a:r>
            <a:endParaRPr sz="1600">
              <a:latin typeface="Calibri"/>
              <a:cs typeface="Calibri"/>
            </a:endParaRPr>
          </a:p>
          <a:p>
            <a:pPr marL="299085">
              <a:lnSpc>
                <a:spcPct val="100000"/>
              </a:lnSpc>
              <a:spcBef>
                <a:spcPts val="275"/>
              </a:spcBef>
            </a:pPr>
            <a:r>
              <a:rPr sz="1600" spc="-5" dirty="0">
                <a:latin typeface="Calibri"/>
                <a:cs typeface="Calibri"/>
              </a:rPr>
              <a:t>материалов,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повторений).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5597652"/>
            <a:ext cx="12192000" cy="929640"/>
          </a:xfrm>
          <a:custGeom>
            <a:avLst/>
            <a:gdLst/>
            <a:ahLst/>
            <a:cxnLst/>
            <a:rect l="l" t="t" r="r" b="b"/>
            <a:pathLst>
              <a:path w="12192000" h="929640">
                <a:moveTo>
                  <a:pt x="12192000" y="0"/>
                </a:moveTo>
                <a:lnTo>
                  <a:pt x="0" y="0"/>
                </a:lnTo>
                <a:lnTo>
                  <a:pt x="0" y="929640"/>
                </a:lnTo>
                <a:lnTo>
                  <a:pt x="12192000" y="929640"/>
                </a:lnTo>
                <a:lnTo>
                  <a:pt x="12192000" y="0"/>
                </a:lnTo>
                <a:close/>
              </a:path>
            </a:pathLst>
          </a:custGeom>
          <a:solidFill>
            <a:srgbClr val="1C2F5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51077" y="5621832"/>
            <a:ext cx="1029335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Каждый</a:t>
            </a:r>
            <a:r>
              <a:rPr sz="3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критерий</a:t>
            </a:r>
            <a:r>
              <a:rPr sz="3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оценивается</a:t>
            </a:r>
            <a:r>
              <a:rPr sz="32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3200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spc="-5" dirty="0">
                <a:solidFill>
                  <a:srgbClr val="FFFFFF"/>
                </a:solidFill>
                <a:latin typeface="Calibri"/>
                <a:cs typeface="Calibri"/>
              </a:rPr>
              <a:t>десятибалльной</a:t>
            </a:r>
            <a:r>
              <a:rPr sz="3200" b="1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FFFFFF"/>
                </a:solidFill>
                <a:latin typeface="Calibri"/>
                <a:cs typeface="Calibri"/>
              </a:rPr>
              <a:t>шкале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955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ДОКУМЕНТЫ</a:t>
            </a:r>
            <a:r>
              <a:rPr dirty="0"/>
              <a:t> </a:t>
            </a:r>
            <a:r>
              <a:rPr spc="-5" dirty="0"/>
              <a:t>ДЛЯ</a:t>
            </a:r>
            <a:r>
              <a:rPr spc="-20" dirty="0"/>
              <a:t> </a:t>
            </a:r>
            <a:r>
              <a:rPr spc="-5" dirty="0"/>
              <a:t>ЗАЯВКИ</a:t>
            </a:r>
          </a:p>
        </p:txBody>
      </p:sp>
      <p:sp>
        <p:nvSpPr>
          <p:cNvPr id="3" name="object 3"/>
          <p:cNvSpPr/>
          <p:nvPr/>
        </p:nvSpPr>
        <p:spPr>
          <a:xfrm>
            <a:off x="1054608" y="1292352"/>
            <a:ext cx="4334510" cy="2136775"/>
          </a:xfrm>
          <a:custGeom>
            <a:avLst/>
            <a:gdLst/>
            <a:ahLst/>
            <a:cxnLst/>
            <a:rect l="l" t="t" r="r" b="b"/>
            <a:pathLst>
              <a:path w="4334510" h="2136775">
                <a:moveTo>
                  <a:pt x="4334256" y="0"/>
                </a:moveTo>
                <a:lnTo>
                  <a:pt x="0" y="0"/>
                </a:lnTo>
                <a:lnTo>
                  <a:pt x="0" y="2136648"/>
                </a:lnTo>
                <a:lnTo>
                  <a:pt x="4334256" y="2136648"/>
                </a:lnTo>
                <a:lnTo>
                  <a:pt x="4334256" y="0"/>
                </a:lnTo>
                <a:close/>
              </a:path>
            </a:pathLst>
          </a:custGeom>
          <a:solidFill>
            <a:srgbClr val="EFA43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995297" y="1708589"/>
            <a:ext cx="2453005" cy="1175385"/>
          </a:xfrm>
          <a:prstGeom prst="rect">
            <a:avLst/>
          </a:prstGeom>
        </p:spPr>
        <p:txBody>
          <a:bodyPr vert="horz" wrap="square" lIns="0" tIns="10668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840"/>
              </a:spcBef>
            </a:pPr>
            <a:r>
              <a:rPr sz="2400" b="1" spc="-5" dirty="0">
                <a:solidFill>
                  <a:srgbClr val="FFFFFF"/>
                </a:solidFill>
                <a:latin typeface="Calibri"/>
                <a:cs typeface="Calibri"/>
              </a:rPr>
              <a:t>ЗАЯВКА</a:t>
            </a:r>
            <a:endParaRPr sz="2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630"/>
              </a:spcBef>
            </a:pPr>
            <a:r>
              <a:rPr sz="2000" b="1" dirty="0">
                <a:solidFill>
                  <a:srgbClr val="172340"/>
                </a:solidFill>
                <a:latin typeface="Calibri"/>
                <a:cs typeface="Calibri"/>
              </a:rPr>
              <a:t>на</a:t>
            </a:r>
            <a:r>
              <a:rPr sz="2000" b="1" spc="-4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172340"/>
                </a:solidFill>
                <a:latin typeface="Calibri"/>
                <a:cs typeface="Calibri"/>
              </a:rPr>
              <a:t>участие</a:t>
            </a:r>
            <a:r>
              <a:rPr sz="2000" b="1" spc="-2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172340"/>
                </a:solidFill>
                <a:latin typeface="Calibri"/>
                <a:cs typeface="Calibri"/>
              </a:rPr>
              <a:t>в</a:t>
            </a:r>
            <a:r>
              <a:rPr sz="2000" b="1" spc="-2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172340"/>
                </a:solidFill>
                <a:latin typeface="Calibri"/>
                <a:cs typeface="Calibri"/>
              </a:rPr>
              <a:t>конкурсе</a:t>
            </a:r>
            <a:endParaRPr sz="20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2000" spc="-5" dirty="0">
                <a:solidFill>
                  <a:srgbClr val="172340"/>
                </a:solidFill>
                <a:latin typeface="Calibri"/>
                <a:cs typeface="Calibri"/>
              </a:rPr>
              <a:t>(Приложение</a:t>
            </a:r>
            <a:r>
              <a:rPr sz="2000" spc="-5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172340"/>
                </a:solidFill>
                <a:latin typeface="Calibri"/>
                <a:cs typeface="Calibri"/>
              </a:rPr>
              <a:t>2)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803135" y="1292352"/>
            <a:ext cx="4300855" cy="2136775"/>
          </a:xfrm>
          <a:custGeom>
            <a:avLst/>
            <a:gdLst/>
            <a:ahLst/>
            <a:cxnLst/>
            <a:rect l="l" t="t" r="r" b="b"/>
            <a:pathLst>
              <a:path w="4300855" h="2136775">
                <a:moveTo>
                  <a:pt x="4300728" y="0"/>
                </a:moveTo>
                <a:lnTo>
                  <a:pt x="0" y="0"/>
                </a:lnTo>
                <a:lnTo>
                  <a:pt x="0" y="2136648"/>
                </a:lnTo>
                <a:lnTo>
                  <a:pt x="4300728" y="2136648"/>
                </a:lnTo>
                <a:lnTo>
                  <a:pt x="4300728" y="0"/>
                </a:lnTo>
                <a:close/>
              </a:path>
            </a:pathLst>
          </a:custGeom>
          <a:solidFill>
            <a:srgbClr val="EFA43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7511922" y="1711079"/>
            <a:ext cx="2885440" cy="1172210"/>
          </a:xfrm>
          <a:prstGeom prst="rect">
            <a:avLst/>
          </a:prstGeom>
        </p:spPr>
        <p:txBody>
          <a:bodyPr vert="horz" wrap="square" lIns="0" tIns="10541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830"/>
              </a:spcBef>
            </a:pPr>
            <a:r>
              <a:rPr sz="2400" b="1" spc="-10" dirty="0">
                <a:solidFill>
                  <a:srgbClr val="FFFFFF"/>
                </a:solidFill>
                <a:latin typeface="Calibri"/>
                <a:cs typeface="Calibri"/>
              </a:rPr>
              <a:t>ОПИСАНИЕ</a:t>
            </a:r>
            <a:endParaRPr sz="2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615"/>
              </a:spcBef>
            </a:pPr>
            <a:r>
              <a:rPr sz="2000" b="1" spc="-5" dirty="0">
                <a:solidFill>
                  <a:srgbClr val="172340"/>
                </a:solidFill>
                <a:latin typeface="Calibri"/>
                <a:cs typeface="Calibri"/>
              </a:rPr>
              <a:t>воспитательной</a:t>
            </a:r>
            <a:r>
              <a:rPr sz="2000" b="1" spc="-6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2000" b="1" spc="-5" dirty="0">
                <a:solidFill>
                  <a:srgbClr val="172340"/>
                </a:solidFill>
                <a:latin typeface="Calibri"/>
                <a:cs typeface="Calibri"/>
              </a:rPr>
              <a:t>практики</a:t>
            </a:r>
            <a:endParaRPr sz="20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2000" spc="-5" dirty="0">
                <a:solidFill>
                  <a:srgbClr val="172340"/>
                </a:solidFill>
                <a:latin typeface="Calibri"/>
                <a:cs typeface="Calibri"/>
              </a:rPr>
              <a:t>(Приложение</a:t>
            </a:r>
            <a:r>
              <a:rPr sz="2000" spc="-5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172340"/>
                </a:solidFill>
                <a:latin typeface="Calibri"/>
                <a:cs typeface="Calibri"/>
              </a:rPr>
              <a:t>3)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928871" y="3435096"/>
            <a:ext cx="4337685" cy="2141220"/>
          </a:xfrm>
          <a:custGeom>
            <a:avLst/>
            <a:gdLst/>
            <a:ahLst/>
            <a:cxnLst/>
            <a:rect l="l" t="t" r="r" b="b"/>
            <a:pathLst>
              <a:path w="4337684" h="2141220">
                <a:moveTo>
                  <a:pt x="4337304" y="0"/>
                </a:moveTo>
                <a:lnTo>
                  <a:pt x="0" y="0"/>
                </a:lnTo>
                <a:lnTo>
                  <a:pt x="0" y="2141219"/>
                </a:lnTo>
                <a:lnTo>
                  <a:pt x="4337304" y="2141219"/>
                </a:lnTo>
                <a:lnTo>
                  <a:pt x="4337304" y="0"/>
                </a:lnTo>
                <a:close/>
              </a:path>
            </a:pathLst>
          </a:custGeom>
          <a:solidFill>
            <a:srgbClr val="EFA43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4374896" y="3537039"/>
            <a:ext cx="3444875" cy="1867535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55"/>
              </a:spcBef>
            </a:pPr>
            <a:r>
              <a:rPr sz="1600" b="1" spc="-5" dirty="0">
                <a:solidFill>
                  <a:srgbClr val="172340"/>
                </a:solidFill>
                <a:latin typeface="Calibri"/>
                <a:cs typeface="Calibri"/>
              </a:rPr>
              <a:t>по</a:t>
            </a:r>
            <a:r>
              <a:rPr sz="1600" b="1" spc="-3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172340"/>
                </a:solidFill>
                <a:latin typeface="Calibri"/>
                <a:cs typeface="Calibri"/>
              </a:rPr>
              <a:t>желанию:</a:t>
            </a:r>
            <a:endParaRPr sz="1600">
              <a:latin typeface="Calibri"/>
              <a:cs typeface="Calibri"/>
            </a:endParaRPr>
          </a:p>
          <a:p>
            <a:pPr marL="1270" algn="ctr">
              <a:lnSpc>
                <a:spcPct val="100000"/>
              </a:lnSpc>
              <a:spcBef>
                <a:spcPts val="545"/>
              </a:spcBef>
            </a:pPr>
            <a:r>
              <a:rPr sz="2400" b="1" spc="-5" dirty="0">
                <a:solidFill>
                  <a:srgbClr val="FFFFFF"/>
                </a:solidFill>
                <a:latin typeface="Calibri"/>
                <a:cs typeface="Calibri"/>
              </a:rPr>
              <a:t>ПРИЛОЖЕНИЯ</a:t>
            </a:r>
            <a:endParaRPr sz="2400">
              <a:latin typeface="Calibri"/>
              <a:cs typeface="Calibri"/>
            </a:endParaRPr>
          </a:p>
          <a:p>
            <a:pPr marL="12700" marR="5080" algn="ctr">
              <a:lnSpc>
                <a:spcPct val="100000"/>
              </a:lnSpc>
              <a:spcBef>
                <a:spcPts val="655"/>
              </a:spcBef>
            </a:pPr>
            <a:r>
              <a:rPr sz="1600" b="1" spc="-5" dirty="0">
                <a:solidFill>
                  <a:srgbClr val="172340"/>
                </a:solidFill>
                <a:latin typeface="Calibri"/>
                <a:cs typeface="Calibri"/>
              </a:rPr>
              <a:t>к описанию воспитательной практики, </a:t>
            </a:r>
            <a:r>
              <a:rPr sz="1600" b="1" spc="-35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172340"/>
                </a:solidFill>
                <a:latin typeface="Calibri"/>
                <a:cs typeface="Calibri"/>
              </a:rPr>
              <a:t>раскрывающие</a:t>
            </a:r>
            <a:r>
              <a:rPr sz="1600" b="1" spc="-1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172340"/>
                </a:solidFill>
                <a:latin typeface="Calibri"/>
                <a:cs typeface="Calibri"/>
              </a:rPr>
              <a:t>ее суть</a:t>
            </a:r>
            <a:endParaRPr sz="1600">
              <a:latin typeface="Calibri"/>
              <a:cs typeface="Calibri"/>
            </a:endParaRPr>
          </a:p>
          <a:p>
            <a:pPr algn="ctr">
              <a:lnSpc>
                <a:spcPts val="2140"/>
              </a:lnSpc>
            </a:pPr>
            <a:r>
              <a:rPr sz="1800" b="1" dirty="0">
                <a:solidFill>
                  <a:srgbClr val="172340"/>
                </a:solidFill>
                <a:latin typeface="Calibri"/>
                <a:cs typeface="Calibri"/>
              </a:rPr>
              <a:t>(презентация,</a:t>
            </a:r>
            <a:r>
              <a:rPr sz="1800" b="1" spc="-5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172340"/>
                </a:solidFill>
                <a:latin typeface="Calibri"/>
                <a:cs typeface="Calibri"/>
              </a:rPr>
              <a:t>фото-,</a:t>
            </a:r>
            <a:r>
              <a:rPr sz="1800" b="1" spc="-2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72340"/>
                </a:solidFill>
                <a:latin typeface="Calibri"/>
                <a:cs typeface="Calibri"/>
              </a:rPr>
              <a:t>видео-</a:t>
            </a:r>
            <a:r>
              <a:rPr sz="1800" b="1" spc="-4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72340"/>
                </a:solidFill>
                <a:latin typeface="Calibri"/>
                <a:cs typeface="Calibri"/>
              </a:rPr>
              <a:t>и</a:t>
            </a:r>
            <a:r>
              <a:rPr sz="1800" b="1" spc="-1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172340"/>
                </a:solidFill>
                <a:latin typeface="Calibri"/>
                <a:cs typeface="Calibri"/>
              </a:rPr>
              <a:t>др.</a:t>
            </a:r>
            <a:endParaRPr sz="18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1800" b="1" spc="-5" dirty="0">
                <a:solidFill>
                  <a:srgbClr val="172340"/>
                </a:solidFill>
                <a:latin typeface="Calibri"/>
                <a:cs typeface="Calibri"/>
              </a:rPr>
              <a:t>материалы)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5747765" y="1980438"/>
            <a:ext cx="698500" cy="698500"/>
            <a:chOff x="5747765" y="1980438"/>
            <a:chExt cx="698500" cy="698500"/>
          </a:xfrm>
        </p:grpSpPr>
        <p:sp>
          <p:nvSpPr>
            <p:cNvPr id="10" name="object 10"/>
            <p:cNvSpPr/>
            <p:nvPr/>
          </p:nvSpPr>
          <p:spPr>
            <a:xfrm>
              <a:off x="5760720" y="1993899"/>
              <a:ext cx="672465" cy="671830"/>
            </a:xfrm>
            <a:custGeom>
              <a:avLst/>
              <a:gdLst/>
              <a:ahLst/>
              <a:cxnLst/>
              <a:rect l="l" t="t" r="r" b="b"/>
              <a:pathLst>
                <a:path w="672464" h="671830">
                  <a:moveTo>
                    <a:pt x="672084" y="228600"/>
                  </a:moveTo>
                  <a:lnTo>
                    <a:pt x="443611" y="228600"/>
                  </a:lnTo>
                  <a:lnTo>
                    <a:pt x="443611" y="0"/>
                  </a:lnTo>
                  <a:lnTo>
                    <a:pt x="228473" y="0"/>
                  </a:lnTo>
                  <a:lnTo>
                    <a:pt x="228473" y="228600"/>
                  </a:lnTo>
                  <a:lnTo>
                    <a:pt x="0" y="228600"/>
                  </a:lnTo>
                  <a:lnTo>
                    <a:pt x="0" y="443230"/>
                  </a:lnTo>
                  <a:lnTo>
                    <a:pt x="228473" y="443230"/>
                  </a:lnTo>
                  <a:lnTo>
                    <a:pt x="228473" y="671830"/>
                  </a:lnTo>
                  <a:lnTo>
                    <a:pt x="443611" y="671830"/>
                  </a:lnTo>
                  <a:lnTo>
                    <a:pt x="443611" y="443230"/>
                  </a:lnTo>
                  <a:lnTo>
                    <a:pt x="672084" y="443230"/>
                  </a:lnTo>
                  <a:lnTo>
                    <a:pt x="672084" y="228600"/>
                  </a:lnTo>
                  <a:close/>
                </a:path>
              </a:pathLst>
            </a:custGeom>
            <a:solidFill>
              <a:srgbClr val="1C2F5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760719" y="1993392"/>
              <a:ext cx="672465" cy="672465"/>
            </a:xfrm>
            <a:custGeom>
              <a:avLst/>
              <a:gdLst/>
              <a:ahLst/>
              <a:cxnLst/>
              <a:rect l="l" t="t" r="r" b="b"/>
              <a:pathLst>
                <a:path w="672464" h="672464">
                  <a:moveTo>
                    <a:pt x="0" y="228473"/>
                  </a:moveTo>
                  <a:lnTo>
                    <a:pt x="228472" y="228473"/>
                  </a:lnTo>
                  <a:lnTo>
                    <a:pt x="228472" y="0"/>
                  </a:lnTo>
                  <a:lnTo>
                    <a:pt x="443610" y="0"/>
                  </a:lnTo>
                  <a:lnTo>
                    <a:pt x="443610" y="228473"/>
                  </a:lnTo>
                  <a:lnTo>
                    <a:pt x="672083" y="228473"/>
                  </a:lnTo>
                  <a:lnTo>
                    <a:pt x="672083" y="443611"/>
                  </a:lnTo>
                  <a:lnTo>
                    <a:pt x="443610" y="443611"/>
                  </a:lnTo>
                  <a:lnTo>
                    <a:pt x="443610" y="672084"/>
                  </a:lnTo>
                  <a:lnTo>
                    <a:pt x="228472" y="672084"/>
                  </a:lnTo>
                  <a:lnTo>
                    <a:pt x="228472" y="443611"/>
                  </a:lnTo>
                  <a:lnTo>
                    <a:pt x="0" y="443611"/>
                  </a:lnTo>
                  <a:lnTo>
                    <a:pt x="0" y="228473"/>
                  </a:lnTo>
                  <a:close/>
                </a:path>
              </a:pathLst>
            </a:custGeom>
            <a:ln w="2590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40076" y="36957"/>
            <a:ext cx="790829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ТРЕБОВАНИЯ</a:t>
            </a:r>
            <a:r>
              <a:rPr sz="3600" spc="-40" dirty="0"/>
              <a:t> </a:t>
            </a:r>
            <a:r>
              <a:rPr sz="3600" dirty="0"/>
              <a:t>К</a:t>
            </a:r>
            <a:r>
              <a:rPr sz="3600" spc="-35" dirty="0"/>
              <a:t> </a:t>
            </a:r>
            <a:r>
              <a:rPr sz="3600" spc="-5" dirty="0"/>
              <a:t>ОФОРМЛЕНИЮ</a:t>
            </a:r>
            <a:r>
              <a:rPr sz="3600" spc="-35" dirty="0"/>
              <a:t> </a:t>
            </a:r>
            <a:r>
              <a:rPr sz="3600" dirty="0"/>
              <a:t>ЗАЯВКИ</a:t>
            </a:r>
            <a:endParaRPr sz="3600"/>
          </a:p>
        </p:txBody>
      </p:sp>
      <p:sp>
        <p:nvSpPr>
          <p:cNvPr id="3" name="object 3"/>
          <p:cNvSpPr/>
          <p:nvPr/>
        </p:nvSpPr>
        <p:spPr>
          <a:xfrm>
            <a:off x="1059180" y="979932"/>
            <a:ext cx="4916805" cy="562610"/>
          </a:xfrm>
          <a:custGeom>
            <a:avLst/>
            <a:gdLst/>
            <a:ahLst/>
            <a:cxnLst/>
            <a:rect l="l" t="t" r="r" b="b"/>
            <a:pathLst>
              <a:path w="4916805" h="562610">
                <a:moveTo>
                  <a:pt x="0" y="562356"/>
                </a:moveTo>
                <a:lnTo>
                  <a:pt x="4916424" y="562356"/>
                </a:lnTo>
                <a:lnTo>
                  <a:pt x="4916424" y="0"/>
                </a:lnTo>
                <a:lnTo>
                  <a:pt x="0" y="0"/>
                </a:lnTo>
                <a:lnTo>
                  <a:pt x="0" y="562356"/>
                </a:lnTo>
                <a:close/>
              </a:path>
            </a:pathLst>
          </a:custGeom>
          <a:ln w="9143">
            <a:solidFill>
              <a:srgbClr val="3E6D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063752" y="984503"/>
            <a:ext cx="4907280" cy="553720"/>
          </a:xfrm>
          <a:prstGeom prst="rect">
            <a:avLst/>
          </a:prstGeom>
          <a:solidFill>
            <a:srgbClr val="1C2F51"/>
          </a:solidFill>
        </p:spPr>
        <p:txBody>
          <a:bodyPr vert="horz" wrap="square" lIns="0" tIns="10795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850"/>
              </a:spcBef>
            </a:pP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Требования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к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оформлению</a:t>
            </a:r>
            <a:r>
              <a:rPr sz="20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текста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248400" y="979932"/>
            <a:ext cx="4878705" cy="562610"/>
          </a:xfrm>
          <a:custGeom>
            <a:avLst/>
            <a:gdLst/>
            <a:ahLst/>
            <a:cxnLst/>
            <a:rect l="l" t="t" r="r" b="b"/>
            <a:pathLst>
              <a:path w="4878705" h="562610">
                <a:moveTo>
                  <a:pt x="0" y="562356"/>
                </a:moveTo>
                <a:lnTo>
                  <a:pt x="4878324" y="562356"/>
                </a:lnTo>
                <a:lnTo>
                  <a:pt x="4878324" y="0"/>
                </a:lnTo>
                <a:lnTo>
                  <a:pt x="0" y="0"/>
                </a:lnTo>
                <a:lnTo>
                  <a:pt x="0" y="562356"/>
                </a:lnTo>
                <a:close/>
              </a:path>
            </a:pathLst>
          </a:custGeom>
          <a:ln w="9143">
            <a:solidFill>
              <a:srgbClr val="3E6D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6252971" y="984503"/>
            <a:ext cx="4869180" cy="553720"/>
          </a:xfrm>
          <a:prstGeom prst="rect">
            <a:avLst/>
          </a:prstGeom>
          <a:solidFill>
            <a:srgbClr val="1C2F51"/>
          </a:solidFill>
        </p:spPr>
        <p:txBody>
          <a:bodyPr vert="horz" wrap="square" lIns="0" tIns="10795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850"/>
              </a:spcBef>
            </a:pP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Требования</a:t>
            </a:r>
            <a:r>
              <a:rPr sz="20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к</a:t>
            </a:r>
            <a:r>
              <a:rPr sz="20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материалам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59180" y="1542288"/>
            <a:ext cx="4916805" cy="4532630"/>
          </a:xfrm>
          <a:prstGeom prst="rect">
            <a:avLst/>
          </a:prstGeom>
          <a:solidFill>
            <a:srgbClr val="EFA43E"/>
          </a:solidFill>
          <a:ln w="9144">
            <a:solidFill>
              <a:srgbClr val="FFFFFF"/>
            </a:solidFill>
          </a:ln>
        </p:spPr>
        <p:txBody>
          <a:bodyPr vert="horz" wrap="square" lIns="0" tIns="127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1550">
              <a:latin typeface="Times New Roman"/>
              <a:cs typeface="Times New Roman"/>
            </a:endParaRPr>
          </a:p>
          <a:p>
            <a:pPr marL="408305" indent="-287020">
              <a:lnSpc>
                <a:spcPct val="100000"/>
              </a:lnSpc>
              <a:buFont typeface="Wingdings"/>
              <a:buChar char=""/>
              <a:tabLst>
                <a:tab pos="408305" algn="l"/>
                <a:tab pos="408940" algn="l"/>
              </a:tabLst>
            </a:pPr>
            <a:r>
              <a:rPr sz="1400" b="1" dirty="0">
                <a:latin typeface="Calibri"/>
                <a:cs typeface="Calibri"/>
              </a:rPr>
              <a:t>Поля:</a:t>
            </a:r>
            <a:endParaRPr sz="1400">
              <a:latin typeface="Calibri"/>
              <a:cs typeface="Calibri"/>
            </a:endParaRPr>
          </a:p>
          <a:p>
            <a:pPr marL="121920">
              <a:lnSpc>
                <a:spcPct val="100000"/>
              </a:lnSpc>
            </a:pPr>
            <a:r>
              <a:rPr sz="1400" spc="-5" dirty="0">
                <a:latin typeface="Calibri"/>
                <a:cs typeface="Calibri"/>
              </a:rPr>
              <a:t>верхнее,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нижнее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2,0 см</a:t>
            </a:r>
            <a:endParaRPr sz="1400">
              <a:latin typeface="Calibri"/>
              <a:cs typeface="Calibri"/>
            </a:endParaRPr>
          </a:p>
          <a:p>
            <a:pPr marL="121920">
              <a:lnSpc>
                <a:spcPct val="100000"/>
              </a:lnSpc>
            </a:pPr>
            <a:r>
              <a:rPr sz="1400" spc="-5" dirty="0">
                <a:latin typeface="Calibri"/>
                <a:cs typeface="Calibri"/>
              </a:rPr>
              <a:t>левое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3,0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см</a:t>
            </a:r>
            <a:endParaRPr sz="1400">
              <a:latin typeface="Calibri"/>
              <a:cs typeface="Calibri"/>
            </a:endParaRPr>
          </a:p>
          <a:p>
            <a:pPr marL="121920">
              <a:lnSpc>
                <a:spcPct val="100000"/>
              </a:lnSpc>
              <a:spcBef>
                <a:spcPts val="5"/>
              </a:spcBef>
            </a:pPr>
            <a:r>
              <a:rPr sz="1400" dirty="0">
                <a:latin typeface="Calibri"/>
                <a:cs typeface="Calibri"/>
              </a:rPr>
              <a:t>правое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–1,5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см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350">
              <a:latin typeface="Calibri"/>
              <a:cs typeface="Calibri"/>
            </a:endParaRPr>
          </a:p>
          <a:p>
            <a:pPr marL="121920" marR="1609725">
              <a:lnSpc>
                <a:spcPct val="100000"/>
              </a:lnSpc>
              <a:buFont typeface="Wingdings"/>
              <a:buChar char=""/>
              <a:tabLst>
                <a:tab pos="408305" algn="l"/>
                <a:tab pos="408940" algn="l"/>
              </a:tabLst>
            </a:pPr>
            <a:r>
              <a:rPr sz="1400" b="1" dirty="0">
                <a:latin typeface="Calibri"/>
                <a:cs typeface="Calibri"/>
              </a:rPr>
              <a:t>Шрифт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TimesNewRoman,</a:t>
            </a:r>
            <a:r>
              <a:rPr sz="1400" spc="-5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размер</a:t>
            </a:r>
            <a:r>
              <a:rPr sz="1400" dirty="0">
                <a:latin typeface="Calibri"/>
                <a:cs typeface="Calibri"/>
              </a:rPr>
              <a:t> –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14 </a:t>
            </a:r>
            <a:r>
              <a:rPr sz="1400" spc="-30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(в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таблицах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12)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Wingdings"/>
              <a:buChar char=""/>
            </a:pPr>
            <a:endParaRPr sz="1350">
              <a:latin typeface="Calibri"/>
              <a:cs typeface="Calibri"/>
            </a:endParaRPr>
          </a:p>
          <a:p>
            <a:pPr marL="408305" indent="-287020">
              <a:lnSpc>
                <a:spcPct val="100000"/>
              </a:lnSpc>
              <a:buFont typeface="Wingdings"/>
              <a:buChar char=""/>
              <a:tabLst>
                <a:tab pos="408305" algn="l"/>
                <a:tab pos="408940" algn="l"/>
              </a:tabLst>
            </a:pPr>
            <a:r>
              <a:rPr sz="1400" b="1" dirty="0">
                <a:latin typeface="Calibri"/>
                <a:cs typeface="Calibri"/>
              </a:rPr>
              <a:t>Межстрочный</a:t>
            </a:r>
            <a:r>
              <a:rPr sz="1400" b="1" spc="-5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интервал:</a:t>
            </a:r>
            <a:r>
              <a:rPr sz="1400" b="1" spc="-4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одинарный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Wingdings"/>
              <a:buChar char=""/>
            </a:pPr>
            <a:endParaRPr sz="1350">
              <a:latin typeface="Calibri"/>
              <a:cs typeface="Calibri"/>
            </a:endParaRPr>
          </a:p>
          <a:p>
            <a:pPr marL="408305" indent="-287020">
              <a:lnSpc>
                <a:spcPct val="100000"/>
              </a:lnSpc>
              <a:buFont typeface="Wingdings"/>
              <a:buChar char=""/>
              <a:tabLst>
                <a:tab pos="408305" algn="l"/>
                <a:tab pos="408940" algn="l"/>
              </a:tabLst>
            </a:pPr>
            <a:r>
              <a:rPr sz="1400" b="1" dirty="0">
                <a:latin typeface="Calibri"/>
                <a:cs typeface="Calibri"/>
              </a:rPr>
              <a:t>Выравнивание</a:t>
            </a:r>
            <a:r>
              <a:rPr sz="1400" b="1" spc="-8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по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ширине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Wingdings"/>
              <a:buChar char=""/>
            </a:pPr>
            <a:endParaRPr sz="1350">
              <a:latin typeface="Calibri"/>
              <a:cs typeface="Calibri"/>
            </a:endParaRPr>
          </a:p>
          <a:p>
            <a:pPr marL="408305" indent="-287020">
              <a:lnSpc>
                <a:spcPct val="100000"/>
              </a:lnSpc>
              <a:spcBef>
                <a:spcPts val="5"/>
              </a:spcBef>
              <a:buFont typeface="Wingdings"/>
              <a:buChar char=""/>
              <a:tabLst>
                <a:tab pos="408305" algn="l"/>
                <a:tab pos="408940" algn="l"/>
              </a:tabLst>
            </a:pPr>
            <a:r>
              <a:rPr sz="1400" b="1" dirty="0">
                <a:latin typeface="Calibri"/>
                <a:cs typeface="Calibri"/>
              </a:rPr>
              <a:t>Отступ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1,25.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Wingdings"/>
              <a:buChar char=""/>
            </a:pPr>
            <a:endParaRPr sz="1350">
              <a:latin typeface="Calibri"/>
              <a:cs typeface="Calibri"/>
            </a:endParaRPr>
          </a:p>
          <a:p>
            <a:pPr marL="408305" marR="814069" indent="-287020">
              <a:lnSpc>
                <a:spcPct val="100000"/>
              </a:lnSpc>
              <a:buFont typeface="Wingdings"/>
              <a:buChar char=""/>
              <a:tabLst>
                <a:tab pos="408305" algn="l"/>
                <a:tab pos="408940" algn="l"/>
              </a:tabLst>
            </a:pPr>
            <a:r>
              <a:rPr sz="1400" dirty="0">
                <a:latin typeface="Calibri"/>
                <a:cs typeface="Calibri"/>
              </a:rPr>
              <a:t>В </a:t>
            </a:r>
            <a:r>
              <a:rPr sz="1400" spc="-5" dirty="0">
                <a:latin typeface="Calibri"/>
                <a:cs typeface="Calibri"/>
              </a:rPr>
              <a:t>тексте </a:t>
            </a:r>
            <a:r>
              <a:rPr sz="1400" b="1" spc="-5" dirty="0">
                <a:latin typeface="Calibri"/>
                <a:cs typeface="Calibri"/>
              </a:rPr>
              <a:t>не допускается </a:t>
            </a:r>
            <a:r>
              <a:rPr sz="1400" spc="-5" dirty="0">
                <a:latin typeface="Calibri"/>
                <a:cs typeface="Calibri"/>
              </a:rPr>
              <a:t>сокращение </a:t>
            </a:r>
            <a:r>
              <a:rPr sz="1400" dirty="0">
                <a:latin typeface="Calibri"/>
                <a:cs typeface="Calibri"/>
              </a:rPr>
              <a:t>названий и </a:t>
            </a:r>
            <a:r>
              <a:rPr sz="1400" spc="-30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наименований.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Wingdings"/>
              <a:buChar char=""/>
            </a:pPr>
            <a:endParaRPr sz="1350">
              <a:latin typeface="Calibri"/>
              <a:cs typeface="Calibri"/>
            </a:endParaRPr>
          </a:p>
          <a:p>
            <a:pPr marL="408305" marR="361950" indent="-287020">
              <a:lnSpc>
                <a:spcPct val="100000"/>
              </a:lnSpc>
              <a:buFont typeface="Wingdings"/>
              <a:buChar char=""/>
              <a:tabLst>
                <a:tab pos="408305" algn="l"/>
                <a:tab pos="408940" algn="l"/>
              </a:tabLst>
            </a:pPr>
            <a:r>
              <a:rPr sz="1400" b="1" spc="-5" dirty="0">
                <a:latin typeface="Calibri"/>
                <a:cs typeface="Calibri"/>
              </a:rPr>
              <a:t>Объем </a:t>
            </a:r>
            <a:r>
              <a:rPr sz="1400" dirty="0">
                <a:latin typeface="Calibri"/>
                <a:cs typeface="Calibri"/>
              </a:rPr>
              <a:t>описания </a:t>
            </a:r>
            <a:r>
              <a:rPr sz="1400" spc="-5" dirty="0">
                <a:latin typeface="Calibri"/>
                <a:cs typeface="Calibri"/>
              </a:rPr>
              <a:t>воспитательной практики </a:t>
            </a:r>
            <a:r>
              <a:rPr sz="1400" dirty="0">
                <a:latin typeface="Calibri"/>
                <a:cs typeface="Calibri"/>
              </a:rPr>
              <a:t>не должен </a:t>
            </a:r>
            <a:r>
              <a:rPr sz="1400" spc="-30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превышать</a:t>
            </a:r>
            <a:r>
              <a:rPr sz="1400" spc="-5" dirty="0">
                <a:latin typeface="Calibri"/>
                <a:cs typeface="Calibri"/>
              </a:rPr>
              <a:t> рекомендуемого.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248400" y="1542288"/>
            <a:ext cx="4878705" cy="2623185"/>
          </a:xfrm>
          <a:prstGeom prst="rect">
            <a:avLst/>
          </a:prstGeom>
          <a:solidFill>
            <a:srgbClr val="EFA43E"/>
          </a:solidFill>
          <a:ln w="9144">
            <a:solidFill>
              <a:srgbClr val="FFFFFF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650">
              <a:latin typeface="Times New Roman"/>
              <a:cs typeface="Times New Roman"/>
            </a:endParaRPr>
          </a:p>
          <a:p>
            <a:pPr marL="122555" marR="194945">
              <a:lnSpc>
                <a:spcPct val="100000"/>
              </a:lnSpc>
              <a:buFont typeface="Wingdings"/>
              <a:buChar char=""/>
              <a:tabLst>
                <a:tab pos="465455" algn="l"/>
                <a:tab pos="466090" algn="l"/>
              </a:tabLst>
            </a:pPr>
            <a:r>
              <a:rPr sz="1400" b="1" spc="-5" dirty="0">
                <a:latin typeface="Calibri"/>
                <a:cs typeface="Calibri"/>
              </a:rPr>
              <a:t>Ссылки </a:t>
            </a:r>
            <a:r>
              <a:rPr sz="1400" dirty="0">
                <a:latin typeface="Calibri"/>
                <a:cs typeface="Calibri"/>
              </a:rPr>
              <a:t>должны </a:t>
            </a:r>
            <a:r>
              <a:rPr sz="1400" spc="-5" dirty="0">
                <a:latin typeface="Calibri"/>
                <a:cs typeface="Calibri"/>
              </a:rPr>
              <a:t>вести непосредственно </a:t>
            </a:r>
            <a:r>
              <a:rPr sz="1400" dirty="0">
                <a:latin typeface="Calibri"/>
                <a:cs typeface="Calibri"/>
              </a:rPr>
              <a:t>на </a:t>
            </a:r>
            <a:r>
              <a:rPr sz="1400" spc="-5" dirty="0">
                <a:latin typeface="Calibri"/>
                <a:cs typeface="Calibri"/>
              </a:rPr>
              <a:t>документы, </a:t>
            </a:r>
            <a:r>
              <a:rPr sz="1400" spc="-30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а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не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на</a:t>
            </a:r>
            <a:r>
              <a:rPr sz="1400" spc="-5" dirty="0">
                <a:latin typeface="Calibri"/>
                <a:cs typeface="Calibri"/>
              </a:rPr>
              <a:t> разделы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сайта,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где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эти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документы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размещены.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Wingdings"/>
              <a:buChar char=""/>
            </a:pPr>
            <a:endParaRPr sz="1350">
              <a:latin typeface="Calibri"/>
              <a:cs typeface="Calibri"/>
            </a:endParaRPr>
          </a:p>
          <a:p>
            <a:pPr marL="122555" marR="981710">
              <a:lnSpc>
                <a:spcPct val="100000"/>
              </a:lnSpc>
              <a:spcBef>
                <a:spcPts val="5"/>
              </a:spcBef>
              <a:buFont typeface="Wingdings"/>
              <a:buChar char=""/>
              <a:tabLst>
                <a:tab pos="465455" algn="l"/>
                <a:tab pos="466090" algn="l"/>
              </a:tabLst>
            </a:pPr>
            <a:r>
              <a:rPr sz="1400" b="1" dirty="0">
                <a:latin typeface="Calibri"/>
                <a:cs typeface="Calibri"/>
              </a:rPr>
              <a:t>Не </a:t>
            </a:r>
            <a:r>
              <a:rPr sz="1400" b="1" spc="-5" dirty="0">
                <a:latin typeface="Calibri"/>
                <a:cs typeface="Calibri"/>
              </a:rPr>
              <a:t>допускается </a:t>
            </a:r>
            <a:r>
              <a:rPr sz="1400" spc="-5" dirty="0">
                <a:latin typeface="Calibri"/>
                <a:cs typeface="Calibri"/>
              </a:rPr>
              <a:t>предоставление документов </a:t>
            </a:r>
            <a:r>
              <a:rPr sz="1400" spc="-30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в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архивированном</a:t>
            </a:r>
            <a:r>
              <a:rPr sz="1400" b="1" spc="-4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виде.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Wingdings"/>
              <a:buChar char=""/>
            </a:pPr>
            <a:endParaRPr sz="1350">
              <a:latin typeface="Calibri"/>
              <a:cs typeface="Calibri"/>
            </a:endParaRPr>
          </a:p>
          <a:p>
            <a:pPr marL="465455" indent="-343535">
              <a:lnSpc>
                <a:spcPct val="100000"/>
              </a:lnSpc>
              <a:buFont typeface="Wingdings"/>
              <a:buChar char=""/>
              <a:tabLst>
                <a:tab pos="465455" algn="l"/>
                <a:tab pos="466090" algn="l"/>
              </a:tabLst>
            </a:pPr>
            <a:r>
              <a:rPr sz="1400" dirty="0">
                <a:latin typeface="Calibri"/>
                <a:cs typeface="Calibri"/>
              </a:rPr>
              <a:t>Все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электронные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документы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предоставляются</a:t>
            </a:r>
            <a:endParaRPr sz="1400">
              <a:latin typeface="Calibri"/>
              <a:cs typeface="Calibri"/>
            </a:endParaRPr>
          </a:p>
          <a:p>
            <a:pPr marL="122555">
              <a:lnSpc>
                <a:spcPct val="100000"/>
              </a:lnSpc>
              <a:spcBef>
                <a:spcPts val="5"/>
              </a:spcBef>
            </a:pPr>
            <a:r>
              <a:rPr sz="1400" b="1" dirty="0">
                <a:latin typeface="Calibri"/>
                <a:cs typeface="Calibri"/>
              </a:rPr>
              <a:t>в</a:t>
            </a:r>
            <a:r>
              <a:rPr sz="1400" b="1" spc="-20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форматах:</a:t>
            </a:r>
            <a:r>
              <a:rPr sz="1400" b="1" spc="-40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PDF,</a:t>
            </a:r>
            <a:r>
              <a:rPr sz="1400" b="1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ODT,</a:t>
            </a:r>
            <a:r>
              <a:rPr sz="1400" b="1" spc="-2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DOC</a:t>
            </a:r>
            <a:r>
              <a:rPr sz="1400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58436" y="108661"/>
            <a:ext cx="367792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ЦЕЛЬ</a:t>
            </a:r>
            <a:r>
              <a:rPr spc="-65" dirty="0"/>
              <a:t> </a:t>
            </a:r>
            <a:r>
              <a:rPr spc="-10" dirty="0"/>
              <a:t>КОНКУРСА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83429" y="2126361"/>
            <a:ext cx="2857500" cy="43180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650" b="1" spc="-25" dirty="0">
                <a:solidFill>
                  <a:srgbClr val="172340"/>
                </a:solidFill>
                <a:latin typeface="Calibri"/>
                <a:cs typeface="Calibri"/>
              </a:rPr>
              <a:t>ЗАДАЧИ</a:t>
            </a:r>
            <a:r>
              <a:rPr sz="2650" b="1" spc="-6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2650" b="1" spc="-5" dirty="0">
                <a:solidFill>
                  <a:srgbClr val="172340"/>
                </a:solidFill>
                <a:latin typeface="Calibri"/>
                <a:cs typeface="Calibri"/>
              </a:rPr>
              <a:t>КОНКУРСА</a:t>
            </a:r>
            <a:endParaRPr sz="265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43939" y="2721864"/>
            <a:ext cx="4973320" cy="1684020"/>
          </a:xfrm>
          <a:prstGeom prst="rect">
            <a:avLst/>
          </a:prstGeom>
          <a:solidFill>
            <a:srgbClr val="EFA33C"/>
          </a:solidFill>
        </p:spPr>
        <p:txBody>
          <a:bodyPr vert="horz" wrap="square" lIns="0" tIns="635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0"/>
              </a:spcBef>
            </a:pPr>
            <a:endParaRPr sz="2300">
              <a:latin typeface="Times New Roman"/>
              <a:cs typeface="Times New Roman"/>
            </a:endParaRPr>
          </a:p>
          <a:p>
            <a:pPr marL="382905" marR="229870" indent="-287020">
              <a:lnSpc>
                <a:spcPct val="100000"/>
              </a:lnSpc>
              <a:buFont typeface="Wingdings"/>
              <a:buChar char=""/>
              <a:tabLst>
                <a:tab pos="383540" algn="l"/>
              </a:tabLst>
            </a:pPr>
            <a:r>
              <a:rPr sz="1600" b="1" spc="-5" dirty="0">
                <a:solidFill>
                  <a:srgbClr val="172340"/>
                </a:solidFill>
                <a:latin typeface="Calibri"/>
                <a:cs typeface="Calibri"/>
              </a:rPr>
              <a:t>повышение</a:t>
            </a:r>
            <a:r>
              <a:rPr sz="1600" b="1" spc="-1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172340"/>
                </a:solidFill>
                <a:latin typeface="Calibri"/>
                <a:cs typeface="Calibri"/>
              </a:rPr>
              <a:t>уровня</a:t>
            </a:r>
            <a:r>
              <a:rPr sz="1600" b="1" spc="1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172340"/>
                </a:solidFill>
                <a:latin typeface="Calibri"/>
                <a:cs typeface="Calibri"/>
              </a:rPr>
              <a:t>компетенций</a:t>
            </a:r>
            <a:r>
              <a:rPr sz="1600" b="1" spc="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172340"/>
                </a:solidFill>
                <a:latin typeface="Calibri"/>
                <a:cs typeface="Calibri"/>
              </a:rPr>
              <a:t>педагогических </a:t>
            </a:r>
            <a:r>
              <a:rPr sz="1600" spc="-35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работников в</a:t>
            </a:r>
            <a:r>
              <a:rPr sz="1600" spc="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вопросах</a:t>
            </a:r>
            <a:r>
              <a:rPr sz="1600" spc="1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воспитания</a:t>
            </a:r>
            <a:r>
              <a:rPr sz="1600" spc="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детей</a:t>
            </a:r>
            <a:r>
              <a:rPr sz="1600" spc="1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и</a:t>
            </a:r>
            <a:endParaRPr sz="1600">
              <a:latin typeface="Calibri"/>
              <a:cs typeface="Calibri"/>
            </a:endParaRPr>
          </a:p>
          <a:p>
            <a:pPr marL="382905" marR="769620">
              <a:lnSpc>
                <a:spcPct val="100000"/>
              </a:lnSpc>
            </a:pP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подростков в духе традиционных </a:t>
            </a:r>
            <a:r>
              <a:rPr sz="1600" spc="-10" dirty="0">
                <a:solidFill>
                  <a:srgbClr val="172340"/>
                </a:solidFill>
                <a:latin typeface="Calibri"/>
                <a:cs typeface="Calibri"/>
              </a:rPr>
              <a:t>семейных </a:t>
            </a:r>
            <a:r>
              <a:rPr sz="1600" spc="-35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ценностей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175247" y="2721864"/>
            <a:ext cx="4956175" cy="1684020"/>
          </a:xfrm>
          <a:prstGeom prst="rect">
            <a:avLst/>
          </a:prstGeom>
          <a:solidFill>
            <a:srgbClr val="EFA33C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50">
              <a:latin typeface="Times New Roman"/>
              <a:cs typeface="Times New Roman"/>
            </a:endParaRPr>
          </a:p>
          <a:p>
            <a:pPr marL="384810" marR="102235" indent="-287020">
              <a:lnSpc>
                <a:spcPct val="100000"/>
              </a:lnSpc>
              <a:buFont typeface="Wingdings"/>
              <a:buChar char=""/>
              <a:tabLst>
                <a:tab pos="384810" algn="l"/>
                <a:tab pos="385445" algn="l"/>
              </a:tabLst>
            </a:pPr>
            <a:r>
              <a:rPr sz="1400" b="1" spc="-5" dirty="0">
                <a:solidFill>
                  <a:srgbClr val="172340"/>
                </a:solidFill>
                <a:latin typeface="Calibri"/>
                <a:cs typeface="Calibri"/>
              </a:rPr>
              <a:t>стимулирование педагогов </a:t>
            </a:r>
            <a:r>
              <a:rPr sz="1400" b="1" dirty="0">
                <a:solidFill>
                  <a:srgbClr val="172340"/>
                </a:solidFill>
                <a:latin typeface="Calibri"/>
                <a:cs typeface="Calibri"/>
              </a:rPr>
              <a:t>к разработке </a:t>
            </a:r>
            <a:r>
              <a:rPr sz="1400" b="1" spc="-5" dirty="0">
                <a:solidFill>
                  <a:srgbClr val="172340"/>
                </a:solidFill>
                <a:latin typeface="Calibri"/>
                <a:cs typeface="Calibri"/>
              </a:rPr>
              <a:t>инновационных </a:t>
            </a:r>
            <a:r>
              <a:rPr sz="1400" b="1" spc="-30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172340"/>
                </a:solidFill>
                <a:latin typeface="Calibri"/>
                <a:cs typeface="Calibri"/>
              </a:rPr>
              <a:t>подходов</a:t>
            </a:r>
            <a:r>
              <a:rPr sz="1400" dirty="0">
                <a:solidFill>
                  <a:srgbClr val="172340"/>
                </a:solidFill>
                <a:latin typeface="Calibri"/>
                <a:cs typeface="Calibri"/>
              </a:rPr>
              <a:t>, </a:t>
            </a:r>
            <a:r>
              <a:rPr sz="1400" spc="-5" dirty="0">
                <a:solidFill>
                  <a:srgbClr val="172340"/>
                </a:solidFill>
                <a:latin typeface="Calibri"/>
                <a:cs typeface="Calibri"/>
              </a:rPr>
              <a:t>методик </a:t>
            </a:r>
            <a:r>
              <a:rPr sz="1400" dirty="0">
                <a:solidFill>
                  <a:srgbClr val="172340"/>
                </a:solidFill>
                <a:latin typeface="Calibri"/>
                <a:cs typeface="Calibri"/>
              </a:rPr>
              <a:t>и </a:t>
            </a:r>
            <a:r>
              <a:rPr sz="1400" spc="-5" dirty="0">
                <a:solidFill>
                  <a:srgbClr val="172340"/>
                </a:solidFill>
                <a:latin typeface="Calibri"/>
                <a:cs typeface="Calibri"/>
              </a:rPr>
              <a:t>программ, </a:t>
            </a:r>
            <a:r>
              <a:rPr sz="1400" dirty="0">
                <a:solidFill>
                  <a:srgbClr val="172340"/>
                </a:solidFill>
                <a:latin typeface="Calibri"/>
                <a:cs typeface="Calibri"/>
              </a:rPr>
              <a:t>направленных на </a:t>
            </a:r>
            <a:r>
              <a:rPr sz="1400" spc="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72340"/>
                </a:solidFill>
                <a:latin typeface="Calibri"/>
                <a:cs typeface="Calibri"/>
              </a:rPr>
              <a:t>формирование</a:t>
            </a:r>
            <a:r>
              <a:rPr sz="1400" dirty="0">
                <a:solidFill>
                  <a:srgbClr val="172340"/>
                </a:solidFill>
                <a:latin typeface="Calibri"/>
                <a:cs typeface="Calibri"/>
              </a:rPr>
              <a:t> у</a:t>
            </a:r>
            <a:r>
              <a:rPr sz="1400" spc="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72340"/>
                </a:solidFill>
                <a:latin typeface="Calibri"/>
                <a:cs typeface="Calibri"/>
              </a:rPr>
              <a:t>детей</a:t>
            </a:r>
            <a:r>
              <a:rPr sz="1400" spc="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72340"/>
                </a:solidFill>
                <a:latin typeface="Calibri"/>
                <a:cs typeface="Calibri"/>
              </a:rPr>
              <a:t>и</a:t>
            </a:r>
            <a:r>
              <a:rPr sz="1400" spc="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72340"/>
                </a:solidFill>
                <a:latin typeface="Calibri"/>
                <a:cs typeface="Calibri"/>
              </a:rPr>
              <a:t>молодежи</a:t>
            </a:r>
            <a:r>
              <a:rPr sz="1400" spc="-2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72340"/>
                </a:solidFill>
                <a:latin typeface="Calibri"/>
                <a:cs typeface="Calibri"/>
              </a:rPr>
              <a:t>ценностного </a:t>
            </a:r>
            <a:r>
              <a:rPr sz="140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72340"/>
                </a:solidFill>
                <a:latin typeface="Calibri"/>
                <a:cs typeface="Calibri"/>
              </a:rPr>
              <a:t>отношения</a:t>
            </a:r>
            <a:r>
              <a:rPr sz="1400" spc="-2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72340"/>
                </a:solidFill>
                <a:latin typeface="Calibri"/>
                <a:cs typeface="Calibri"/>
              </a:rPr>
              <a:t>к</a:t>
            </a:r>
            <a:r>
              <a:rPr sz="1400" spc="-5" dirty="0">
                <a:solidFill>
                  <a:srgbClr val="172340"/>
                </a:solidFill>
                <a:latin typeface="Calibri"/>
                <a:cs typeface="Calibri"/>
              </a:rPr>
              <a:t> семье,</a:t>
            </a:r>
            <a:r>
              <a:rPr sz="1400" spc="1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72340"/>
                </a:solidFill>
                <a:latin typeface="Calibri"/>
                <a:cs typeface="Calibri"/>
              </a:rPr>
              <a:t>браку</a:t>
            </a:r>
            <a:r>
              <a:rPr sz="1400" spc="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72340"/>
                </a:solidFill>
                <a:latin typeface="Calibri"/>
                <a:cs typeface="Calibri"/>
              </a:rPr>
              <a:t>и</a:t>
            </a:r>
            <a:r>
              <a:rPr sz="1400" spc="1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72340"/>
                </a:solidFill>
                <a:latin typeface="Calibri"/>
                <a:cs typeface="Calibri"/>
              </a:rPr>
              <a:t>ответственному</a:t>
            </a:r>
            <a:r>
              <a:rPr sz="1400" spc="1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72340"/>
                </a:solidFill>
                <a:latin typeface="Calibri"/>
                <a:cs typeface="Calibri"/>
              </a:rPr>
              <a:t>родительству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1043939" y="4497323"/>
            <a:ext cx="4973320" cy="1797050"/>
            <a:chOff x="1043939" y="4497323"/>
            <a:chExt cx="4973320" cy="1797050"/>
          </a:xfrm>
        </p:grpSpPr>
        <p:sp>
          <p:nvSpPr>
            <p:cNvPr id="7" name="object 7"/>
            <p:cNvSpPr/>
            <p:nvPr/>
          </p:nvSpPr>
          <p:spPr>
            <a:xfrm>
              <a:off x="1048511" y="4501895"/>
              <a:ext cx="4963795" cy="1788160"/>
            </a:xfrm>
            <a:custGeom>
              <a:avLst/>
              <a:gdLst/>
              <a:ahLst/>
              <a:cxnLst/>
              <a:rect l="l" t="t" r="r" b="b"/>
              <a:pathLst>
                <a:path w="4963795" h="1788160">
                  <a:moveTo>
                    <a:pt x="4955921" y="0"/>
                  </a:moveTo>
                  <a:lnTo>
                    <a:pt x="7759" y="0"/>
                  </a:lnTo>
                  <a:lnTo>
                    <a:pt x="0" y="7746"/>
                  </a:lnTo>
                  <a:lnTo>
                    <a:pt x="0" y="17271"/>
                  </a:lnTo>
                  <a:lnTo>
                    <a:pt x="0" y="1779892"/>
                  </a:lnTo>
                  <a:lnTo>
                    <a:pt x="7759" y="1787652"/>
                  </a:lnTo>
                  <a:lnTo>
                    <a:pt x="4955921" y="1787652"/>
                  </a:lnTo>
                  <a:lnTo>
                    <a:pt x="4963668" y="1779892"/>
                  </a:lnTo>
                  <a:lnTo>
                    <a:pt x="4963668" y="7746"/>
                  </a:lnTo>
                  <a:lnTo>
                    <a:pt x="4955921" y="0"/>
                  </a:lnTo>
                  <a:close/>
                </a:path>
              </a:pathLst>
            </a:custGeom>
            <a:solidFill>
              <a:srgbClr val="EFA3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048511" y="4501895"/>
              <a:ext cx="4963795" cy="1788160"/>
            </a:xfrm>
            <a:custGeom>
              <a:avLst/>
              <a:gdLst/>
              <a:ahLst/>
              <a:cxnLst/>
              <a:rect l="l" t="t" r="r" b="b"/>
              <a:pathLst>
                <a:path w="4963795" h="1788160">
                  <a:moveTo>
                    <a:pt x="0" y="17271"/>
                  </a:moveTo>
                  <a:lnTo>
                    <a:pt x="0" y="7746"/>
                  </a:lnTo>
                  <a:lnTo>
                    <a:pt x="7759" y="0"/>
                  </a:lnTo>
                  <a:lnTo>
                    <a:pt x="17322" y="0"/>
                  </a:lnTo>
                  <a:lnTo>
                    <a:pt x="4946396" y="0"/>
                  </a:lnTo>
                  <a:lnTo>
                    <a:pt x="4955921" y="0"/>
                  </a:lnTo>
                  <a:lnTo>
                    <a:pt x="4963668" y="7746"/>
                  </a:lnTo>
                  <a:lnTo>
                    <a:pt x="4963668" y="17271"/>
                  </a:lnTo>
                  <a:lnTo>
                    <a:pt x="4963668" y="1770329"/>
                  </a:lnTo>
                  <a:lnTo>
                    <a:pt x="4963668" y="1779892"/>
                  </a:lnTo>
                  <a:lnTo>
                    <a:pt x="4955921" y="1787652"/>
                  </a:lnTo>
                  <a:lnTo>
                    <a:pt x="4946396" y="1787652"/>
                  </a:lnTo>
                  <a:lnTo>
                    <a:pt x="17322" y="1787652"/>
                  </a:lnTo>
                  <a:lnTo>
                    <a:pt x="7759" y="1787652"/>
                  </a:lnTo>
                  <a:lnTo>
                    <a:pt x="0" y="1779892"/>
                  </a:lnTo>
                  <a:lnTo>
                    <a:pt x="0" y="1770329"/>
                  </a:lnTo>
                  <a:lnTo>
                    <a:pt x="0" y="17271"/>
                  </a:lnTo>
                  <a:close/>
                </a:path>
              </a:pathLst>
            </a:custGeom>
            <a:ln w="9144">
              <a:solidFill>
                <a:srgbClr val="EFA43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1133043" y="4883911"/>
            <a:ext cx="4532630" cy="1000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95"/>
              </a:spcBef>
              <a:buFont typeface="Wingdings"/>
              <a:buChar char=""/>
              <a:tabLst>
                <a:tab pos="299720" algn="l"/>
              </a:tabLst>
            </a:pPr>
            <a:r>
              <a:rPr sz="1600" b="1" spc="-5" dirty="0">
                <a:solidFill>
                  <a:srgbClr val="172340"/>
                </a:solidFill>
                <a:latin typeface="Calibri"/>
                <a:cs typeface="Calibri"/>
              </a:rPr>
              <a:t>выявление</a:t>
            </a:r>
            <a:r>
              <a:rPr sz="1600" b="1" spc="-3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172340"/>
                </a:solidFill>
                <a:latin typeface="Calibri"/>
                <a:cs typeface="Calibri"/>
              </a:rPr>
              <a:t>и</a:t>
            </a:r>
            <a:r>
              <a:rPr sz="1600" b="1" spc="-1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172340"/>
                </a:solidFill>
                <a:latin typeface="Calibri"/>
                <a:cs typeface="Calibri"/>
              </a:rPr>
              <a:t>распространение</a:t>
            </a:r>
            <a:r>
              <a:rPr sz="1600" b="1" spc="1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172340"/>
                </a:solidFill>
                <a:latin typeface="Calibri"/>
                <a:cs typeface="Calibri"/>
              </a:rPr>
              <a:t>лучших</a:t>
            </a:r>
            <a:endParaRPr sz="1600">
              <a:latin typeface="Calibri"/>
              <a:cs typeface="Calibri"/>
            </a:endParaRPr>
          </a:p>
          <a:p>
            <a:pPr marL="299085">
              <a:lnSpc>
                <a:spcPct val="100000"/>
              </a:lnSpc>
            </a:pPr>
            <a:r>
              <a:rPr sz="1600" b="1" spc="-5" dirty="0">
                <a:solidFill>
                  <a:srgbClr val="172340"/>
                </a:solidFill>
                <a:latin typeface="Calibri"/>
                <a:cs typeface="Calibri"/>
              </a:rPr>
              <a:t>воспитательных</a:t>
            </a:r>
            <a:r>
              <a:rPr sz="1600" b="1" spc="-4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172340"/>
                </a:solidFill>
                <a:latin typeface="Calibri"/>
                <a:cs typeface="Calibri"/>
              </a:rPr>
              <a:t>практик</a:t>
            </a: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,</a:t>
            </a:r>
            <a:r>
              <a:rPr sz="1600" spc="-3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способствующих</a:t>
            </a:r>
            <a:endParaRPr sz="1600">
              <a:latin typeface="Calibri"/>
              <a:cs typeface="Calibri"/>
            </a:endParaRPr>
          </a:p>
          <a:p>
            <a:pPr marL="299085" marR="5080">
              <a:lnSpc>
                <a:spcPct val="100000"/>
              </a:lnSpc>
            </a:pP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укреплению</a:t>
            </a:r>
            <a:r>
              <a:rPr sz="160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172340"/>
                </a:solidFill>
                <a:latin typeface="Calibri"/>
                <a:cs typeface="Calibri"/>
              </a:rPr>
              <a:t>семьи</a:t>
            </a:r>
            <a:r>
              <a:rPr sz="1600" spc="1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и</a:t>
            </a:r>
            <a:r>
              <a:rPr sz="1600" spc="-1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сохранению</a:t>
            </a:r>
            <a:r>
              <a:rPr sz="1600" spc="-1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традиционных </a:t>
            </a:r>
            <a:r>
              <a:rPr sz="1600" spc="-34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172340"/>
                </a:solidFill>
                <a:latin typeface="Calibri"/>
                <a:cs typeface="Calibri"/>
              </a:rPr>
              <a:t>семейных</a:t>
            </a:r>
            <a:r>
              <a:rPr sz="1600" spc="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ценностей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175247" y="4509515"/>
            <a:ext cx="4956175" cy="1784985"/>
          </a:xfrm>
          <a:prstGeom prst="rect">
            <a:avLst/>
          </a:prstGeom>
          <a:solidFill>
            <a:srgbClr val="EFA33C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 marL="382270" marR="187325" indent="-287020">
              <a:lnSpc>
                <a:spcPct val="100000"/>
              </a:lnSpc>
              <a:spcBef>
                <a:spcPts val="1130"/>
              </a:spcBef>
              <a:buFont typeface="Wingdings"/>
              <a:buChar char=""/>
              <a:tabLst>
                <a:tab pos="382270" algn="l"/>
                <a:tab pos="382905" algn="l"/>
              </a:tabLst>
            </a:pPr>
            <a:r>
              <a:rPr sz="1400" b="1" spc="-5" dirty="0">
                <a:solidFill>
                  <a:srgbClr val="172340"/>
                </a:solidFill>
                <a:latin typeface="Calibri"/>
                <a:cs typeface="Calibri"/>
              </a:rPr>
              <a:t>вовлечение</a:t>
            </a:r>
            <a:r>
              <a:rPr sz="1400" b="1" spc="-4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172340"/>
                </a:solidFill>
                <a:latin typeface="Calibri"/>
                <a:cs typeface="Calibri"/>
              </a:rPr>
              <a:t>представителей</a:t>
            </a:r>
            <a:r>
              <a:rPr sz="1400" b="1" spc="-3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172340"/>
                </a:solidFill>
                <a:latin typeface="Calibri"/>
                <a:cs typeface="Calibri"/>
              </a:rPr>
              <a:t>разных</a:t>
            </a:r>
            <a:r>
              <a:rPr sz="1400" b="1" spc="-3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172340"/>
                </a:solidFill>
                <a:latin typeface="Calibri"/>
                <a:cs typeface="Calibri"/>
              </a:rPr>
              <a:t>социальных</a:t>
            </a:r>
            <a:r>
              <a:rPr sz="1400" b="1" spc="-4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172340"/>
                </a:solidFill>
                <a:latin typeface="Calibri"/>
                <a:cs typeface="Calibri"/>
              </a:rPr>
              <a:t>групп</a:t>
            </a:r>
            <a:r>
              <a:rPr sz="1400" b="1" spc="1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172340"/>
                </a:solidFill>
                <a:latin typeface="Calibri"/>
                <a:cs typeface="Calibri"/>
              </a:rPr>
              <a:t>в </a:t>
            </a:r>
            <a:r>
              <a:rPr sz="1400" b="1" spc="-30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172340"/>
                </a:solidFill>
                <a:latin typeface="Calibri"/>
                <a:cs typeface="Calibri"/>
              </a:rPr>
              <a:t>совместные</a:t>
            </a:r>
            <a:r>
              <a:rPr sz="1400" b="1" spc="-4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172340"/>
                </a:solidFill>
                <a:latin typeface="Calibri"/>
                <a:cs typeface="Calibri"/>
              </a:rPr>
              <a:t>воспитательные</a:t>
            </a:r>
            <a:r>
              <a:rPr sz="1400" b="1" spc="-4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172340"/>
                </a:solidFill>
                <a:latin typeface="Calibri"/>
                <a:cs typeface="Calibri"/>
              </a:rPr>
              <a:t>мероприятия</a:t>
            </a:r>
            <a:r>
              <a:rPr sz="1400" dirty="0">
                <a:solidFill>
                  <a:srgbClr val="172340"/>
                </a:solidFill>
                <a:latin typeface="Calibri"/>
                <a:cs typeface="Calibri"/>
              </a:rPr>
              <a:t>,</a:t>
            </a:r>
            <a:endParaRPr sz="1400">
              <a:latin typeface="Calibri"/>
              <a:cs typeface="Calibri"/>
            </a:endParaRPr>
          </a:p>
          <a:p>
            <a:pPr marL="382270" marR="641985">
              <a:lnSpc>
                <a:spcPct val="100000"/>
              </a:lnSpc>
            </a:pPr>
            <a:r>
              <a:rPr sz="1400" dirty="0">
                <a:solidFill>
                  <a:srgbClr val="172340"/>
                </a:solidFill>
                <a:latin typeface="Calibri"/>
                <a:cs typeface="Calibri"/>
              </a:rPr>
              <a:t>направленные на укрепление </a:t>
            </a:r>
            <a:r>
              <a:rPr sz="1400" spc="-5" dirty="0">
                <a:solidFill>
                  <a:srgbClr val="172340"/>
                </a:solidFill>
                <a:latin typeface="Calibri"/>
                <a:cs typeface="Calibri"/>
              </a:rPr>
              <a:t>института семьи, </a:t>
            </a:r>
            <a:r>
              <a:rPr sz="1400" dirty="0">
                <a:solidFill>
                  <a:srgbClr val="172340"/>
                </a:solidFill>
                <a:latin typeface="Calibri"/>
                <a:cs typeface="Calibri"/>
              </a:rPr>
              <a:t> сохранение</a:t>
            </a:r>
            <a:r>
              <a:rPr sz="1400" spc="-1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72340"/>
                </a:solidFill>
                <a:latin typeface="Calibri"/>
                <a:cs typeface="Calibri"/>
              </a:rPr>
              <a:t>и укрепление </a:t>
            </a:r>
            <a:r>
              <a:rPr sz="1400" spc="-5" dirty="0">
                <a:solidFill>
                  <a:srgbClr val="172340"/>
                </a:solidFill>
                <a:latin typeface="Calibri"/>
                <a:cs typeface="Calibri"/>
              </a:rPr>
              <a:t>традиционных</a:t>
            </a:r>
            <a:r>
              <a:rPr sz="1400" spc="1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72340"/>
                </a:solidFill>
                <a:latin typeface="Calibri"/>
                <a:cs typeface="Calibri"/>
              </a:rPr>
              <a:t>семейных </a:t>
            </a:r>
            <a:r>
              <a:rPr sz="1400" spc="-30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72340"/>
                </a:solidFill>
                <a:latin typeface="Calibri"/>
                <a:cs typeface="Calibri"/>
              </a:rPr>
              <a:t>ценностей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499360" y="896111"/>
            <a:ext cx="7196455" cy="1115695"/>
          </a:xfrm>
          <a:prstGeom prst="rect">
            <a:avLst/>
          </a:prstGeom>
          <a:solidFill>
            <a:srgbClr val="1C2F51"/>
          </a:solidFill>
          <a:ln w="9144">
            <a:solidFill>
              <a:srgbClr val="3E6DC3"/>
            </a:solidFill>
          </a:ln>
        </p:spPr>
        <p:txBody>
          <a:bodyPr vert="horz" wrap="square" lIns="0" tIns="127635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1005"/>
              </a:spcBef>
            </a:pPr>
            <a:r>
              <a:rPr sz="2000" b="1" dirty="0">
                <a:solidFill>
                  <a:srgbClr val="FFFFFF"/>
                </a:solidFill>
                <a:latin typeface="Calibri"/>
                <a:cs typeface="Calibri"/>
              </a:rPr>
              <a:t>РАЗВИТИЕ</a:t>
            </a:r>
            <a:r>
              <a:rPr sz="2000" b="1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20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FFFFFF"/>
                </a:solidFill>
                <a:latin typeface="Calibri"/>
                <a:cs typeface="Calibri"/>
              </a:rPr>
              <a:t>ПОПУЛЯРИЗАЦИЯ</a:t>
            </a:r>
            <a:endParaRPr sz="2000">
              <a:latin typeface="Calibri"/>
              <a:cs typeface="Calibri"/>
            </a:endParaRPr>
          </a:p>
          <a:p>
            <a:pPr marL="248285" marR="243840" algn="ctr">
              <a:lnSpc>
                <a:spcPct val="101400"/>
              </a:lnSpc>
              <a:spcBef>
                <a:spcPts val="620"/>
              </a:spcBef>
            </a:pPr>
            <a:r>
              <a:rPr sz="1450" b="1" dirty="0">
                <a:solidFill>
                  <a:srgbClr val="FFFFFF"/>
                </a:solidFill>
                <a:latin typeface="Calibri"/>
                <a:cs typeface="Calibri"/>
              </a:rPr>
              <a:t>гражданского,</a:t>
            </a:r>
            <a:r>
              <a:rPr sz="1450" b="1" spc="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50" b="1" dirty="0">
                <a:solidFill>
                  <a:srgbClr val="FFFFFF"/>
                </a:solidFill>
                <a:latin typeface="Calibri"/>
                <a:cs typeface="Calibri"/>
              </a:rPr>
              <a:t>патриотического,</a:t>
            </a:r>
            <a:r>
              <a:rPr sz="1450" b="1" spc="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50" b="1" dirty="0">
                <a:solidFill>
                  <a:srgbClr val="FFFFFF"/>
                </a:solidFill>
                <a:latin typeface="Calibri"/>
                <a:cs typeface="Calibri"/>
              </a:rPr>
              <a:t>нравственного,</a:t>
            </a:r>
            <a:r>
              <a:rPr sz="1450" b="1" spc="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50" b="1" spc="5" dirty="0">
                <a:solidFill>
                  <a:srgbClr val="FFFFFF"/>
                </a:solidFill>
                <a:latin typeface="Calibri"/>
                <a:cs typeface="Calibri"/>
              </a:rPr>
              <a:t>интеллектуального,</a:t>
            </a:r>
            <a:r>
              <a:rPr sz="1450" b="1" spc="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50" b="1" dirty="0">
                <a:solidFill>
                  <a:srgbClr val="FFFFFF"/>
                </a:solidFill>
                <a:latin typeface="Calibri"/>
                <a:cs typeface="Calibri"/>
              </a:rPr>
              <a:t>физического, </a:t>
            </a:r>
            <a:r>
              <a:rPr sz="1450" b="1" spc="-3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50" b="1" spc="5" dirty="0">
                <a:solidFill>
                  <a:srgbClr val="FFFFFF"/>
                </a:solidFill>
                <a:latin typeface="Calibri"/>
                <a:cs typeface="Calibri"/>
              </a:rPr>
              <a:t>трудового, экологического,</a:t>
            </a:r>
            <a:r>
              <a:rPr sz="1450" b="1" spc="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50" b="1" dirty="0">
                <a:solidFill>
                  <a:srgbClr val="FFFFFF"/>
                </a:solidFill>
                <a:latin typeface="Calibri"/>
                <a:cs typeface="Calibri"/>
              </a:rPr>
              <a:t>семейного,</a:t>
            </a:r>
            <a:r>
              <a:rPr sz="1450" b="1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50" b="1" spc="5" dirty="0">
                <a:solidFill>
                  <a:srgbClr val="FFFFFF"/>
                </a:solidFill>
                <a:latin typeface="Calibri"/>
                <a:cs typeface="Calibri"/>
              </a:rPr>
              <a:t>социального</a:t>
            </a:r>
            <a:r>
              <a:rPr sz="1450" b="1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50" b="1" spc="5" dirty="0">
                <a:solidFill>
                  <a:srgbClr val="FFFFFF"/>
                </a:solidFill>
                <a:latin typeface="Calibri"/>
                <a:cs typeface="Calibri"/>
              </a:rPr>
              <a:t>воспитания</a:t>
            </a:r>
            <a:endParaRPr sz="14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42413" y="59258"/>
            <a:ext cx="710882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СРОКИ</a:t>
            </a:r>
            <a:r>
              <a:rPr spc="-20" dirty="0"/>
              <a:t> </a:t>
            </a:r>
            <a:r>
              <a:rPr spc="-5" dirty="0"/>
              <a:t>ПРОВЕДЕНИЯ</a:t>
            </a:r>
            <a:r>
              <a:rPr spc="5" dirty="0"/>
              <a:t> </a:t>
            </a:r>
            <a:r>
              <a:rPr spc="-10" dirty="0"/>
              <a:t>КОНКУРСА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502407" y="879347"/>
            <a:ext cx="7190740" cy="690880"/>
          </a:xfrm>
          <a:prstGeom prst="rect">
            <a:avLst/>
          </a:prstGeom>
          <a:solidFill>
            <a:srgbClr val="1C2F51"/>
          </a:solidFill>
          <a:ln w="9144">
            <a:solidFill>
              <a:srgbClr val="3E6DC3"/>
            </a:solidFill>
          </a:ln>
        </p:spPr>
        <p:txBody>
          <a:bodyPr vert="horz" wrap="square" lIns="0" tIns="895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705"/>
              </a:spcBef>
            </a:pP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sz="1400" b="1" spc="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b="1" spc="-10" dirty="0">
                <a:solidFill>
                  <a:srgbClr val="FFFFFF"/>
                </a:solidFill>
                <a:latin typeface="Arial"/>
                <a:cs typeface="Arial"/>
              </a:rPr>
              <a:t>0</a:t>
            </a:r>
            <a:r>
              <a:rPr sz="3200" b="1" dirty="0">
                <a:solidFill>
                  <a:srgbClr val="FFFFFF"/>
                </a:solidFill>
                <a:latin typeface="Arial"/>
                <a:cs typeface="Arial"/>
              </a:rPr>
              <a:t>9</a:t>
            </a:r>
            <a:r>
              <a:rPr sz="3200" b="1" spc="-3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spc="-5" dirty="0">
                <a:solidFill>
                  <a:srgbClr val="FFFFFF"/>
                </a:solidFill>
                <a:latin typeface="Arial"/>
                <a:cs typeface="Arial"/>
              </a:rPr>
              <a:t>СЕНТЯ</a:t>
            </a:r>
            <a:r>
              <a:rPr sz="2000" b="1" spc="-10" dirty="0">
                <a:solidFill>
                  <a:srgbClr val="FFFFFF"/>
                </a:solidFill>
                <a:latin typeface="Arial"/>
                <a:cs typeface="Arial"/>
              </a:rPr>
              <a:t>БР</a:t>
            </a:r>
            <a:r>
              <a:rPr sz="2000" b="1" dirty="0">
                <a:solidFill>
                  <a:srgbClr val="FFFFFF"/>
                </a:solidFill>
                <a:latin typeface="Arial"/>
                <a:cs typeface="Arial"/>
              </a:rPr>
              <a:t>Я</a:t>
            </a:r>
            <a:r>
              <a:rPr sz="2000" b="1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FFFFFF"/>
                </a:solidFill>
                <a:latin typeface="Arial"/>
                <a:cs typeface="Arial"/>
              </a:rPr>
              <a:t>П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1400" b="1" spc="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b="1" spc="-10" dirty="0">
                <a:solidFill>
                  <a:srgbClr val="FFFFFF"/>
                </a:solidFill>
                <a:latin typeface="Arial"/>
                <a:cs typeface="Arial"/>
              </a:rPr>
              <a:t>0</a:t>
            </a:r>
            <a:r>
              <a:rPr sz="3200" b="1" dirty="0">
                <a:solidFill>
                  <a:srgbClr val="FFFFFF"/>
                </a:solidFill>
                <a:latin typeface="Arial"/>
                <a:cs typeface="Arial"/>
              </a:rPr>
              <a:t>9</a:t>
            </a:r>
            <a:r>
              <a:rPr sz="3200" b="1" spc="-3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spc="-5" dirty="0">
                <a:solidFill>
                  <a:srgbClr val="FFFFFF"/>
                </a:solidFill>
                <a:latin typeface="Arial"/>
                <a:cs typeface="Arial"/>
              </a:rPr>
              <a:t>Д</a:t>
            </a:r>
            <a:r>
              <a:rPr sz="2000" b="1" spc="-10" dirty="0">
                <a:solidFill>
                  <a:srgbClr val="FFFFFF"/>
                </a:solidFill>
                <a:latin typeface="Arial"/>
                <a:cs typeface="Arial"/>
              </a:rPr>
              <a:t>Е</a:t>
            </a:r>
            <a:r>
              <a:rPr sz="2000" b="1" spc="-5" dirty="0">
                <a:solidFill>
                  <a:srgbClr val="FFFFFF"/>
                </a:solidFill>
                <a:latin typeface="Arial"/>
                <a:cs typeface="Arial"/>
              </a:rPr>
              <a:t>КАБР</a:t>
            </a:r>
            <a:r>
              <a:rPr sz="2000" b="1" dirty="0">
                <a:solidFill>
                  <a:srgbClr val="FFFFFF"/>
                </a:solidFill>
                <a:latin typeface="Arial"/>
                <a:cs typeface="Arial"/>
              </a:rPr>
              <a:t>Я</a:t>
            </a:r>
            <a:r>
              <a:rPr sz="20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b="1" spc="-10" dirty="0">
                <a:solidFill>
                  <a:srgbClr val="FFFFFF"/>
                </a:solidFill>
                <a:latin typeface="Arial"/>
                <a:cs typeface="Arial"/>
              </a:rPr>
              <a:t>202</a:t>
            </a:r>
            <a:r>
              <a:rPr sz="3200" b="1" dirty="0">
                <a:solidFill>
                  <a:srgbClr val="FFFFFF"/>
                </a:solidFill>
                <a:latin typeface="Arial"/>
                <a:cs typeface="Arial"/>
              </a:rPr>
              <a:t>4</a:t>
            </a:r>
            <a:r>
              <a:rPr sz="3200" b="1" spc="-4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FFFFF"/>
                </a:solidFill>
                <a:latin typeface="Arial"/>
                <a:cs typeface="Arial"/>
              </a:rPr>
              <a:t>Г.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497835" y="1801367"/>
            <a:ext cx="7199630" cy="1231900"/>
          </a:xfrm>
          <a:prstGeom prst="rect">
            <a:avLst/>
          </a:prstGeom>
          <a:solidFill>
            <a:srgbClr val="EFA33C"/>
          </a:solidFill>
        </p:spPr>
        <p:txBody>
          <a:bodyPr vert="horz" wrap="square" lIns="0" tIns="204470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1610"/>
              </a:spcBef>
            </a:pPr>
            <a:r>
              <a:rPr sz="1850" spc="5" dirty="0">
                <a:solidFill>
                  <a:srgbClr val="172340"/>
                </a:solidFill>
                <a:latin typeface="Calibri"/>
                <a:cs typeface="Calibri"/>
              </a:rPr>
              <a:t>д</a:t>
            </a:r>
            <a:r>
              <a:rPr sz="1850" spc="10" dirty="0">
                <a:solidFill>
                  <a:srgbClr val="172340"/>
                </a:solidFill>
                <a:latin typeface="Calibri"/>
                <a:cs typeface="Calibri"/>
              </a:rPr>
              <a:t>о</a:t>
            </a:r>
            <a:r>
              <a:rPr sz="1850" spc="-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172340"/>
                </a:solidFill>
                <a:latin typeface="Calibri"/>
                <a:cs typeface="Calibri"/>
              </a:rPr>
              <a:t>1</a:t>
            </a:r>
            <a:r>
              <a:rPr sz="3200" b="1" spc="-15" dirty="0">
                <a:solidFill>
                  <a:srgbClr val="172340"/>
                </a:solidFill>
                <a:latin typeface="Calibri"/>
                <a:cs typeface="Calibri"/>
              </a:rPr>
              <a:t>5</a:t>
            </a:r>
            <a:r>
              <a:rPr sz="3200" b="1" spc="-5" dirty="0">
                <a:solidFill>
                  <a:srgbClr val="172340"/>
                </a:solidFill>
                <a:latin typeface="Calibri"/>
                <a:cs typeface="Calibri"/>
              </a:rPr>
              <a:t>.</a:t>
            </a:r>
            <a:r>
              <a:rPr sz="3200" b="1" spc="-10" dirty="0">
                <a:solidFill>
                  <a:srgbClr val="172340"/>
                </a:solidFill>
                <a:latin typeface="Calibri"/>
                <a:cs typeface="Calibri"/>
              </a:rPr>
              <a:t>1</a:t>
            </a:r>
            <a:r>
              <a:rPr sz="3200" b="1" dirty="0">
                <a:solidFill>
                  <a:srgbClr val="172340"/>
                </a:solidFill>
                <a:latin typeface="Calibri"/>
                <a:cs typeface="Calibri"/>
              </a:rPr>
              <a:t>0</a:t>
            </a:r>
            <a:r>
              <a:rPr sz="3200" b="1" spc="-10" dirty="0">
                <a:solidFill>
                  <a:srgbClr val="172340"/>
                </a:solidFill>
                <a:latin typeface="Calibri"/>
                <a:cs typeface="Calibri"/>
              </a:rPr>
              <a:t>.</a:t>
            </a:r>
            <a:r>
              <a:rPr sz="3200" b="1" dirty="0">
                <a:solidFill>
                  <a:srgbClr val="172340"/>
                </a:solidFill>
                <a:latin typeface="Calibri"/>
                <a:cs typeface="Calibri"/>
              </a:rPr>
              <a:t>2</a:t>
            </a:r>
            <a:r>
              <a:rPr sz="3200" b="1" spc="-15" dirty="0">
                <a:solidFill>
                  <a:srgbClr val="172340"/>
                </a:solidFill>
                <a:latin typeface="Calibri"/>
                <a:cs typeface="Calibri"/>
              </a:rPr>
              <a:t>0</a:t>
            </a:r>
            <a:r>
              <a:rPr sz="3200" b="1" dirty="0">
                <a:solidFill>
                  <a:srgbClr val="172340"/>
                </a:solidFill>
                <a:latin typeface="Calibri"/>
                <a:cs typeface="Calibri"/>
              </a:rPr>
              <a:t>24</a:t>
            </a:r>
            <a:r>
              <a:rPr sz="3200" b="1" spc="-27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72340"/>
                </a:solidFill>
                <a:latin typeface="Calibri"/>
                <a:cs typeface="Calibri"/>
              </a:rPr>
              <a:t>- </a:t>
            </a:r>
            <a:r>
              <a:rPr sz="1850" spc="10" dirty="0">
                <a:solidFill>
                  <a:srgbClr val="172340"/>
                </a:solidFill>
                <a:latin typeface="Calibri"/>
                <a:cs typeface="Calibri"/>
              </a:rPr>
              <a:t>пр</a:t>
            </a:r>
            <a:r>
              <a:rPr sz="1850" spc="-5" dirty="0">
                <a:solidFill>
                  <a:srgbClr val="172340"/>
                </a:solidFill>
                <a:latin typeface="Calibri"/>
                <a:cs typeface="Calibri"/>
              </a:rPr>
              <a:t>и</a:t>
            </a:r>
            <a:r>
              <a:rPr sz="1850" spc="10" dirty="0">
                <a:solidFill>
                  <a:srgbClr val="172340"/>
                </a:solidFill>
                <a:latin typeface="Calibri"/>
                <a:cs typeface="Calibri"/>
              </a:rPr>
              <a:t>ём</a:t>
            </a:r>
            <a:r>
              <a:rPr sz="1850" spc="-2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850" spc="10" dirty="0">
                <a:solidFill>
                  <a:srgbClr val="172340"/>
                </a:solidFill>
                <a:latin typeface="Calibri"/>
                <a:cs typeface="Calibri"/>
              </a:rPr>
              <a:t>заявок</a:t>
            </a:r>
            <a:r>
              <a:rPr sz="1850" spc="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172340"/>
                </a:solidFill>
                <a:latin typeface="Calibri"/>
                <a:cs typeface="Calibri"/>
              </a:rPr>
              <a:t>н</a:t>
            </a:r>
            <a:r>
              <a:rPr sz="1850" spc="10" dirty="0">
                <a:solidFill>
                  <a:srgbClr val="172340"/>
                </a:solidFill>
                <a:latin typeface="Calibri"/>
                <a:cs typeface="Calibri"/>
              </a:rPr>
              <a:t>а</a:t>
            </a:r>
            <a:r>
              <a:rPr sz="1850" spc="5" dirty="0">
                <a:solidFill>
                  <a:srgbClr val="172340"/>
                </a:solidFill>
                <a:latin typeface="Calibri"/>
                <a:cs typeface="Calibri"/>
              </a:rPr>
              <a:t> эл.</a:t>
            </a:r>
            <a:r>
              <a:rPr sz="1850" spc="-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850" spc="10" dirty="0">
                <a:solidFill>
                  <a:srgbClr val="172340"/>
                </a:solidFill>
                <a:latin typeface="Calibri"/>
                <a:cs typeface="Calibri"/>
              </a:rPr>
              <a:t>п</a:t>
            </a:r>
            <a:r>
              <a:rPr sz="1850" dirty="0">
                <a:solidFill>
                  <a:srgbClr val="172340"/>
                </a:solidFill>
                <a:latin typeface="Calibri"/>
                <a:cs typeface="Calibri"/>
              </a:rPr>
              <a:t>о</a:t>
            </a:r>
            <a:r>
              <a:rPr sz="1850" spc="10" dirty="0">
                <a:solidFill>
                  <a:srgbClr val="172340"/>
                </a:solidFill>
                <a:latin typeface="Calibri"/>
                <a:cs typeface="Calibri"/>
              </a:rPr>
              <a:t>ч</a:t>
            </a:r>
            <a:r>
              <a:rPr sz="1850" spc="-5" dirty="0">
                <a:solidFill>
                  <a:srgbClr val="172340"/>
                </a:solidFill>
                <a:latin typeface="Calibri"/>
                <a:cs typeface="Calibri"/>
              </a:rPr>
              <a:t>т</a:t>
            </a:r>
            <a:r>
              <a:rPr sz="1850" spc="5" dirty="0">
                <a:solidFill>
                  <a:srgbClr val="172340"/>
                </a:solidFill>
                <a:latin typeface="Calibri"/>
                <a:cs typeface="Calibri"/>
              </a:rPr>
              <a:t>у:</a:t>
            </a:r>
            <a:endParaRPr sz="1850">
              <a:latin typeface="Calibri"/>
              <a:cs typeface="Calibri"/>
            </a:endParaRPr>
          </a:p>
          <a:p>
            <a:pPr marL="2540" algn="ctr">
              <a:lnSpc>
                <a:spcPct val="100000"/>
              </a:lnSpc>
              <a:spcBef>
                <a:spcPts val="105"/>
              </a:spcBef>
            </a:pPr>
            <a:r>
              <a:rPr sz="1850" b="1" u="heavy" spc="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polunin_sv@kuro-mo.ru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497835" y="3278123"/>
            <a:ext cx="7199630" cy="1231900"/>
          </a:xfrm>
          <a:prstGeom prst="rect">
            <a:avLst/>
          </a:prstGeom>
          <a:solidFill>
            <a:srgbClr val="EFA33C"/>
          </a:solidFill>
        </p:spPr>
        <p:txBody>
          <a:bodyPr vert="horz" wrap="square" lIns="0" tIns="347345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2735"/>
              </a:spcBef>
            </a:pPr>
            <a:r>
              <a:rPr sz="1850" spc="5" dirty="0">
                <a:solidFill>
                  <a:srgbClr val="172340"/>
                </a:solidFill>
                <a:latin typeface="Calibri"/>
                <a:cs typeface="Calibri"/>
              </a:rPr>
              <a:t>до</a:t>
            </a:r>
            <a:r>
              <a:rPr sz="1850" spc="-1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3200" b="1" spc="-5" dirty="0">
                <a:solidFill>
                  <a:srgbClr val="172340"/>
                </a:solidFill>
                <a:latin typeface="Calibri"/>
                <a:cs typeface="Calibri"/>
              </a:rPr>
              <a:t>15.11.2024</a:t>
            </a:r>
            <a:r>
              <a:rPr sz="3200" b="1" spc="4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72340"/>
                </a:solidFill>
                <a:latin typeface="Calibri"/>
                <a:cs typeface="Calibri"/>
              </a:rPr>
              <a:t>- </a:t>
            </a:r>
            <a:r>
              <a:rPr sz="1850" spc="5" dirty="0">
                <a:solidFill>
                  <a:srgbClr val="172340"/>
                </a:solidFill>
                <a:latin typeface="Calibri"/>
                <a:cs typeface="Calibri"/>
              </a:rPr>
              <a:t>экспертиза</a:t>
            </a:r>
            <a:r>
              <a:rPr sz="1850" spc="-2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850" spc="5" dirty="0">
                <a:solidFill>
                  <a:srgbClr val="172340"/>
                </a:solidFill>
                <a:latin typeface="Calibri"/>
                <a:cs typeface="Calibri"/>
              </a:rPr>
              <a:t>заявок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497835" y="4754879"/>
            <a:ext cx="7199630" cy="1231900"/>
          </a:xfrm>
          <a:prstGeom prst="rect">
            <a:avLst/>
          </a:prstGeom>
          <a:solidFill>
            <a:srgbClr val="EFA33C"/>
          </a:solidFill>
        </p:spPr>
        <p:txBody>
          <a:bodyPr vert="horz" wrap="square" lIns="0" tIns="205104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614"/>
              </a:spcBef>
            </a:pPr>
            <a:r>
              <a:rPr sz="1850" spc="5" dirty="0">
                <a:solidFill>
                  <a:srgbClr val="172340"/>
                </a:solidFill>
                <a:latin typeface="Calibri"/>
                <a:cs typeface="Calibri"/>
              </a:rPr>
              <a:t>д</a:t>
            </a:r>
            <a:r>
              <a:rPr sz="1850" spc="10" dirty="0">
                <a:solidFill>
                  <a:srgbClr val="172340"/>
                </a:solidFill>
                <a:latin typeface="Calibri"/>
                <a:cs typeface="Calibri"/>
              </a:rPr>
              <a:t>о</a:t>
            </a:r>
            <a:r>
              <a:rPr sz="1850" spc="-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172340"/>
                </a:solidFill>
                <a:latin typeface="Calibri"/>
                <a:cs typeface="Calibri"/>
              </a:rPr>
              <a:t>2</a:t>
            </a:r>
            <a:r>
              <a:rPr sz="3200" b="1" spc="-15" dirty="0">
                <a:solidFill>
                  <a:srgbClr val="172340"/>
                </a:solidFill>
                <a:latin typeface="Calibri"/>
                <a:cs typeface="Calibri"/>
              </a:rPr>
              <a:t>2</a:t>
            </a:r>
            <a:r>
              <a:rPr sz="3200" b="1" spc="-5" dirty="0">
                <a:solidFill>
                  <a:srgbClr val="172340"/>
                </a:solidFill>
                <a:latin typeface="Calibri"/>
                <a:cs typeface="Calibri"/>
              </a:rPr>
              <a:t>.</a:t>
            </a:r>
            <a:r>
              <a:rPr sz="3200" b="1" spc="-10" dirty="0">
                <a:solidFill>
                  <a:srgbClr val="172340"/>
                </a:solidFill>
                <a:latin typeface="Calibri"/>
                <a:cs typeface="Calibri"/>
              </a:rPr>
              <a:t>1</a:t>
            </a:r>
            <a:r>
              <a:rPr sz="3200" b="1" dirty="0">
                <a:solidFill>
                  <a:srgbClr val="172340"/>
                </a:solidFill>
                <a:latin typeface="Calibri"/>
                <a:cs typeface="Calibri"/>
              </a:rPr>
              <a:t>1</a:t>
            </a:r>
            <a:r>
              <a:rPr sz="3200" b="1" spc="-10" dirty="0">
                <a:solidFill>
                  <a:srgbClr val="172340"/>
                </a:solidFill>
                <a:latin typeface="Calibri"/>
                <a:cs typeface="Calibri"/>
              </a:rPr>
              <a:t>.</a:t>
            </a:r>
            <a:r>
              <a:rPr sz="3200" b="1" dirty="0">
                <a:solidFill>
                  <a:srgbClr val="172340"/>
                </a:solidFill>
                <a:latin typeface="Calibri"/>
                <a:cs typeface="Calibri"/>
              </a:rPr>
              <a:t>2</a:t>
            </a:r>
            <a:r>
              <a:rPr sz="3200" b="1" spc="-15" dirty="0">
                <a:solidFill>
                  <a:srgbClr val="172340"/>
                </a:solidFill>
                <a:latin typeface="Calibri"/>
                <a:cs typeface="Calibri"/>
              </a:rPr>
              <a:t>0</a:t>
            </a:r>
            <a:r>
              <a:rPr sz="3200" b="1" dirty="0">
                <a:solidFill>
                  <a:srgbClr val="172340"/>
                </a:solidFill>
                <a:latin typeface="Calibri"/>
                <a:cs typeface="Calibri"/>
              </a:rPr>
              <a:t>24</a:t>
            </a:r>
            <a:r>
              <a:rPr sz="3200" b="1" spc="-27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72340"/>
                </a:solidFill>
                <a:latin typeface="Calibri"/>
                <a:cs typeface="Calibri"/>
              </a:rPr>
              <a:t>- </a:t>
            </a:r>
            <a:r>
              <a:rPr sz="1850" spc="5" dirty="0">
                <a:solidFill>
                  <a:srgbClr val="172340"/>
                </a:solidFill>
                <a:latin typeface="Calibri"/>
                <a:cs typeface="Calibri"/>
              </a:rPr>
              <a:t>формир</a:t>
            </a:r>
            <a:r>
              <a:rPr sz="1850" dirty="0">
                <a:solidFill>
                  <a:srgbClr val="172340"/>
                </a:solidFill>
                <a:latin typeface="Calibri"/>
                <a:cs typeface="Calibri"/>
              </a:rPr>
              <a:t>о</a:t>
            </a:r>
            <a:r>
              <a:rPr sz="1850" spc="10" dirty="0">
                <a:solidFill>
                  <a:srgbClr val="172340"/>
                </a:solidFill>
                <a:latin typeface="Calibri"/>
                <a:cs typeface="Calibri"/>
              </a:rPr>
              <a:t>ван</a:t>
            </a:r>
            <a:r>
              <a:rPr sz="1850" dirty="0">
                <a:solidFill>
                  <a:srgbClr val="172340"/>
                </a:solidFill>
                <a:latin typeface="Calibri"/>
                <a:cs typeface="Calibri"/>
              </a:rPr>
              <a:t>и</a:t>
            </a:r>
            <a:r>
              <a:rPr sz="1850" spc="10" dirty="0">
                <a:solidFill>
                  <a:srgbClr val="172340"/>
                </a:solidFill>
                <a:latin typeface="Calibri"/>
                <a:cs typeface="Calibri"/>
              </a:rPr>
              <a:t>е</a:t>
            </a:r>
            <a:r>
              <a:rPr sz="185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850" spc="5" dirty="0">
                <a:solidFill>
                  <a:srgbClr val="172340"/>
                </a:solidFill>
                <a:latin typeface="Calibri"/>
                <a:cs typeface="Calibri"/>
              </a:rPr>
              <a:t>рей</a:t>
            </a:r>
            <a:r>
              <a:rPr sz="1850" spc="-10" dirty="0">
                <a:solidFill>
                  <a:srgbClr val="172340"/>
                </a:solidFill>
                <a:latin typeface="Calibri"/>
                <a:cs typeface="Calibri"/>
              </a:rPr>
              <a:t>т</a:t>
            </a:r>
            <a:r>
              <a:rPr sz="1850" spc="5" dirty="0">
                <a:solidFill>
                  <a:srgbClr val="172340"/>
                </a:solidFill>
                <a:latin typeface="Calibri"/>
                <a:cs typeface="Calibri"/>
              </a:rPr>
              <a:t>и</a:t>
            </a:r>
            <a:r>
              <a:rPr sz="1850" dirty="0">
                <a:solidFill>
                  <a:srgbClr val="172340"/>
                </a:solidFill>
                <a:latin typeface="Calibri"/>
                <a:cs typeface="Calibri"/>
              </a:rPr>
              <a:t>н</a:t>
            </a:r>
            <a:r>
              <a:rPr sz="1850" spc="10" dirty="0">
                <a:solidFill>
                  <a:srgbClr val="172340"/>
                </a:solidFill>
                <a:latin typeface="Calibri"/>
                <a:cs typeface="Calibri"/>
              </a:rPr>
              <a:t>га</a:t>
            </a:r>
            <a:endParaRPr sz="1850">
              <a:latin typeface="Calibri"/>
              <a:cs typeface="Calibri"/>
            </a:endParaRPr>
          </a:p>
          <a:p>
            <a:pPr marL="1270" algn="ctr">
              <a:lnSpc>
                <a:spcPct val="100000"/>
              </a:lnSpc>
              <a:spcBef>
                <a:spcPts val="105"/>
              </a:spcBef>
            </a:pPr>
            <a:r>
              <a:rPr sz="1850" spc="10" dirty="0">
                <a:solidFill>
                  <a:srgbClr val="172340"/>
                </a:solidFill>
                <a:latin typeface="Calibri"/>
                <a:cs typeface="Calibri"/>
              </a:rPr>
              <a:t>и</a:t>
            </a:r>
            <a:r>
              <a:rPr sz="1850" spc="-2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850" spc="5" dirty="0">
                <a:solidFill>
                  <a:srgbClr val="172340"/>
                </a:solidFill>
                <a:latin typeface="Calibri"/>
                <a:cs typeface="Calibri"/>
              </a:rPr>
              <a:t>определение</a:t>
            </a:r>
            <a:r>
              <a:rPr sz="1850" spc="-4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850" spc="10" dirty="0">
                <a:solidFill>
                  <a:srgbClr val="172340"/>
                </a:solidFill>
                <a:latin typeface="Calibri"/>
                <a:cs typeface="Calibri"/>
              </a:rPr>
              <a:t>победителей</a:t>
            </a:r>
            <a:endParaRPr sz="18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96311" y="2665476"/>
            <a:ext cx="7222490" cy="2703830"/>
          </a:xfrm>
          <a:prstGeom prst="rect">
            <a:avLst/>
          </a:prstGeom>
          <a:solidFill>
            <a:srgbClr val="EFA43E"/>
          </a:solidFill>
        </p:spPr>
        <p:txBody>
          <a:bodyPr vert="horz" wrap="square" lIns="0" tIns="51435" rIns="0" bIns="0" rtlCol="0">
            <a:spAutoFit/>
          </a:bodyPr>
          <a:lstStyle/>
          <a:p>
            <a:pPr marL="438150" indent="-381635">
              <a:lnSpc>
                <a:spcPct val="100000"/>
              </a:lnSpc>
              <a:spcBef>
                <a:spcPts val="405"/>
              </a:spcBef>
              <a:buFont typeface="Wingdings"/>
              <a:buChar char=""/>
              <a:tabLst>
                <a:tab pos="438784" algn="l"/>
              </a:tabLst>
            </a:pPr>
            <a:r>
              <a:rPr sz="2400" dirty="0">
                <a:solidFill>
                  <a:srgbClr val="1C2F51"/>
                </a:solidFill>
                <a:latin typeface="Calibri"/>
                <a:cs typeface="Calibri"/>
              </a:rPr>
              <a:t>школьники,</a:t>
            </a:r>
            <a:endParaRPr sz="2400">
              <a:latin typeface="Calibri"/>
              <a:cs typeface="Calibri"/>
            </a:endParaRPr>
          </a:p>
          <a:p>
            <a:pPr marL="438150" indent="-381635">
              <a:lnSpc>
                <a:spcPct val="100000"/>
              </a:lnSpc>
              <a:buFont typeface="Wingdings"/>
              <a:buChar char=""/>
              <a:tabLst>
                <a:tab pos="438784" algn="l"/>
              </a:tabLst>
            </a:pPr>
            <a:r>
              <a:rPr sz="2400" spc="-5" dirty="0">
                <a:solidFill>
                  <a:srgbClr val="1C2F51"/>
                </a:solidFill>
                <a:latin typeface="Calibri"/>
                <a:cs typeface="Calibri"/>
              </a:rPr>
              <a:t>родительская</a:t>
            </a:r>
            <a:r>
              <a:rPr sz="2400" spc="-15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1C2F51"/>
                </a:solidFill>
                <a:latin typeface="Calibri"/>
                <a:cs typeface="Calibri"/>
              </a:rPr>
              <a:t>общественность,</a:t>
            </a:r>
            <a:endParaRPr sz="2400">
              <a:latin typeface="Calibri"/>
              <a:cs typeface="Calibri"/>
            </a:endParaRPr>
          </a:p>
          <a:p>
            <a:pPr marL="438150" indent="-381635">
              <a:lnSpc>
                <a:spcPct val="100000"/>
              </a:lnSpc>
              <a:buFont typeface="Wingdings"/>
              <a:buChar char=""/>
              <a:tabLst>
                <a:tab pos="438784" algn="l"/>
              </a:tabLst>
            </a:pPr>
            <a:r>
              <a:rPr sz="2400" dirty="0">
                <a:solidFill>
                  <a:srgbClr val="1C2F51"/>
                </a:solidFill>
                <a:latin typeface="Calibri"/>
                <a:cs typeface="Calibri"/>
              </a:rPr>
              <a:t>учителя,</a:t>
            </a:r>
            <a:endParaRPr sz="2400">
              <a:latin typeface="Calibri"/>
              <a:cs typeface="Calibri"/>
            </a:endParaRPr>
          </a:p>
          <a:p>
            <a:pPr marL="438150" indent="-381635">
              <a:lnSpc>
                <a:spcPct val="100000"/>
              </a:lnSpc>
              <a:buFont typeface="Wingdings"/>
              <a:buChar char=""/>
              <a:tabLst>
                <a:tab pos="438784" algn="l"/>
              </a:tabLst>
            </a:pPr>
            <a:r>
              <a:rPr sz="2400" spc="-5" dirty="0">
                <a:solidFill>
                  <a:srgbClr val="1C2F51"/>
                </a:solidFill>
                <a:latin typeface="Calibri"/>
                <a:cs typeface="Calibri"/>
              </a:rPr>
              <a:t>руководители образовательных</a:t>
            </a:r>
            <a:r>
              <a:rPr sz="2400" spc="-20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1C2F51"/>
                </a:solidFill>
                <a:latin typeface="Calibri"/>
                <a:cs typeface="Calibri"/>
              </a:rPr>
              <a:t>организаций,</a:t>
            </a:r>
            <a:endParaRPr sz="2400">
              <a:latin typeface="Calibri"/>
              <a:cs typeface="Calibri"/>
            </a:endParaRPr>
          </a:p>
          <a:p>
            <a:pPr marL="438150" indent="-381635">
              <a:lnSpc>
                <a:spcPct val="100000"/>
              </a:lnSpc>
              <a:buFont typeface="Wingdings"/>
              <a:buChar char=""/>
              <a:tabLst>
                <a:tab pos="438784" algn="l"/>
              </a:tabLst>
            </a:pPr>
            <a:r>
              <a:rPr sz="2400" dirty="0">
                <a:solidFill>
                  <a:srgbClr val="1C2F51"/>
                </a:solidFill>
                <a:latin typeface="Calibri"/>
                <a:cs typeface="Calibri"/>
              </a:rPr>
              <a:t>представители</a:t>
            </a:r>
            <a:r>
              <a:rPr sz="2400" spc="-30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1C2F51"/>
                </a:solidFill>
                <a:latin typeface="Calibri"/>
                <a:cs typeface="Calibri"/>
              </a:rPr>
              <a:t>управления</a:t>
            </a:r>
            <a:r>
              <a:rPr sz="2400" spc="-15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1C2F51"/>
                </a:solidFill>
                <a:latin typeface="Calibri"/>
                <a:cs typeface="Calibri"/>
              </a:rPr>
              <a:t>образования,</a:t>
            </a:r>
            <a:endParaRPr sz="2400">
              <a:latin typeface="Calibri"/>
              <a:cs typeface="Calibri"/>
            </a:endParaRPr>
          </a:p>
          <a:p>
            <a:pPr marL="438150" indent="-381635">
              <a:lnSpc>
                <a:spcPct val="100000"/>
              </a:lnSpc>
              <a:spcBef>
                <a:spcPts val="5"/>
              </a:spcBef>
              <a:buFont typeface="Wingdings"/>
              <a:buChar char=""/>
              <a:tabLst>
                <a:tab pos="438784" algn="l"/>
              </a:tabLst>
            </a:pPr>
            <a:r>
              <a:rPr sz="2400" dirty="0">
                <a:solidFill>
                  <a:srgbClr val="1C2F51"/>
                </a:solidFill>
                <a:latin typeface="Calibri"/>
                <a:cs typeface="Calibri"/>
              </a:rPr>
              <a:t>представители</a:t>
            </a:r>
            <a:r>
              <a:rPr sz="2400" spc="-15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1C2F51"/>
                </a:solidFill>
                <a:latin typeface="Calibri"/>
                <a:cs typeface="Calibri"/>
              </a:rPr>
              <a:t>администрации города,</a:t>
            </a:r>
            <a:endParaRPr sz="2400">
              <a:latin typeface="Calibri"/>
              <a:cs typeface="Calibri"/>
            </a:endParaRPr>
          </a:p>
          <a:p>
            <a:pPr marL="438150" indent="-381635">
              <a:lnSpc>
                <a:spcPct val="100000"/>
              </a:lnSpc>
              <a:buFont typeface="Wingdings"/>
              <a:buChar char=""/>
              <a:tabLst>
                <a:tab pos="438784" algn="l"/>
              </a:tabLst>
            </a:pPr>
            <a:r>
              <a:rPr sz="2400" dirty="0">
                <a:solidFill>
                  <a:srgbClr val="1C2F51"/>
                </a:solidFill>
                <a:latin typeface="Calibri"/>
                <a:cs typeface="Calibri"/>
              </a:rPr>
              <a:t>представители</a:t>
            </a:r>
            <a:r>
              <a:rPr sz="2400" spc="-25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1C2F51"/>
                </a:solidFill>
                <a:latin typeface="Calibri"/>
                <a:cs typeface="Calibri"/>
              </a:rPr>
              <a:t>бизнеса</a:t>
            </a:r>
            <a:r>
              <a:rPr sz="2400" spc="-35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1C2F51"/>
                </a:solidFill>
                <a:latin typeface="Calibri"/>
                <a:cs typeface="Calibri"/>
              </a:rPr>
              <a:t>и</a:t>
            </a:r>
            <a:r>
              <a:rPr sz="2400" spc="-25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1C2F51"/>
                </a:solidFill>
                <a:latin typeface="Calibri"/>
                <a:cs typeface="Calibri"/>
              </a:rPr>
              <a:t>др.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516884" y="61417"/>
            <a:ext cx="515937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УЧАСТНИКИ</a:t>
            </a:r>
            <a:r>
              <a:rPr spc="-25" dirty="0"/>
              <a:t> </a:t>
            </a:r>
            <a:r>
              <a:rPr spc="-10" dirty="0"/>
              <a:t>КОНКУРСА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508504" y="883919"/>
            <a:ext cx="7196455" cy="1167765"/>
          </a:xfrm>
          <a:prstGeom prst="rect">
            <a:avLst/>
          </a:prstGeom>
          <a:solidFill>
            <a:srgbClr val="1C2F51"/>
          </a:solidFill>
          <a:ln w="9144">
            <a:solidFill>
              <a:srgbClr val="3E6DC3"/>
            </a:solidFill>
          </a:ln>
        </p:spPr>
        <p:txBody>
          <a:bodyPr vert="horz" wrap="square" lIns="0" tIns="1524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20"/>
              </a:spcBef>
            </a:pP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образовательные</a:t>
            </a:r>
            <a:r>
              <a:rPr sz="24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организации,</a:t>
            </a:r>
            <a:endParaRPr sz="2400">
              <a:latin typeface="Calibri"/>
              <a:cs typeface="Calibri"/>
            </a:endParaRPr>
          </a:p>
          <a:p>
            <a:pPr marL="194945" marR="186690" algn="ctr">
              <a:lnSpc>
                <a:spcPct val="100000"/>
              </a:lnSpc>
            </a:pP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создавшие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проектные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команды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от муниципалитета, </a:t>
            </a:r>
            <a:r>
              <a:rPr sz="2400" spc="-5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в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которые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могут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 входить: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49902" y="110109"/>
            <a:ext cx="308737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5" dirty="0">
                <a:solidFill>
                  <a:srgbClr val="172340"/>
                </a:solidFill>
                <a:latin typeface="Calibri"/>
                <a:cs typeface="Calibri"/>
              </a:rPr>
              <a:t>НОМИНАЦИИ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68324" y="975360"/>
            <a:ext cx="4307205" cy="1511935"/>
          </a:xfrm>
          <a:prstGeom prst="rect">
            <a:avLst/>
          </a:prstGeom>
          <a:solidFill>
            <a:srgbClr val="EFA33C"/>
          </a:solidFill>
        </p:spPr>
        <p:txBody>
          <a:bodyPr vert="horz" wrap="square" lIns="0" tIns="13398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1055"/>
              </a:spcBef>
            </a:pP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«Лучшие</a:t>
            </a:r>
            <a:r>
              <a:rPr sz="1600" spc="1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воспитательные</a:t>
            </a:r>
            <a:r>
              <a:rPr sz="1600" spc="1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практики,</a:t>
            </a:r>
            <a:endParaRPr sz="1600">
              <a:latin typeface="Calibri"/>
              <a:cs typeface="Calibri"/>
            </a:endParaRPr>
          </a:p>
          <a:p>
            <a:pPr marL="91440" marR="113030">
              <a:lnSpc>
                <a:spcPct val="100000"/>
              </a:lnSpc>
            </a:pP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направленные на социализацию и адаптацию </a:t>
            </a:r>
            <a:r>
              <a:rPr sz="160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172340"/>
                </a:solidFill>
                <a:latin typeface="Calibri"/>
                <a:cs typeface="Calibri"/>
              </a:rPr>
              <a:t>детей</a:t>
            </a:r>
            <a:r>
              <a:rPr sz="1600" b="1" spc="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172340"/>
                </a:solidFill>
                <a:latin typeface="Calibri"/>
                <a:cs typeface="Calibri"/>
              </a:rPr>
              <a:t>с миграционной</a:t>
            </a:r>
            <a:r>
              <a:rPr sz="1600" b="1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172340"/>
                </a:solidFill>
                <a:latin typeface="Calibri"/>
                <a:cs typeface="Calibri"/>
              </a:rPr>
              <a:t>историей</a:t>
            </a: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,</a:t>
            </a:r>
            <a:r>
              <a:rPr sz="1600" spc="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подлежащих </a:t>
            </a:r>
            <a:r>
              <a:rPr sz="1600" spc="-34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172340"/>
                </a:solidFill>
                <a:latin typeface="Calibri"/>
                <a:cs typeface="Calibri"/>
              </a:rPr>
              <a:t>обучению</a:t>
            </a:r>
            <a:r>
              <a:rPr sz="1600" spc="1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по</a:t>
            </a:r>
            <a:r>
              <a:rPr sz="1600" spc="1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программам</a:t>
            </a:r>
            <a:r>
              <a:rPr sz="1600" spc="2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общего</a:t>
            </a:r>
            <a:endParaRPr sz="1600">
              <a:latin typeface="Calibri"/>
              <a:cs typeface="Calibri"/>
            </a:endParaRPr>
          </a:p>
          <a:p>
            <a:pPr marL="91440">
              <a:lnSpc>
                <a:spcPct val="100000"/>
              </a:lnSpc>
              <a:spcBef>
                <a:spcPts val="5"/>
              </a:spcBef>
            </a:pP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образования»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804659" y="975360"/>
            <a:ext cx="4335780" cy="1511935"/>
          </a:xfrm>
          <a:prstGeom prst="rect">
            <a:avLst/>
          </a:prstGeom>
          <a:solidFill>
            <a:srgbClr val="EFA33C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 marL="92710">
              <a:lnSpc>
                <a:spcPct val="100000"/>
              </a:lnSpc>
              <a:spcBef>
                <a:spcPts val="1135"/>
              </a:spcBef>
            </a:pP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«Лучшие</a:t>
            </a:r>
            <a:r>
              <a:rPr sz="1600" spc="1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воспитательные</a:t>
            </a:r>
            <a:r>
              <a:rPr sz="1600" spc="1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практики,</a:t>
            </a:r>
            <a:endParaRPr sz="1600">
              <a:latin typeface="Calibri"/>
              <a:cs typeface="Calibri"/>
            </a:endParaRPr>
          </a:p>
          <a:p>
            <a:pPr marL="92710">
              <a:lnSpc>
                <a:spcPct val="100000"/>
              </a:lnSpc>
            </a:pP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направленные</a:t>
            </a:r>
            <a:r>
              <a:rPr sz="1600" spc="-2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на </a:t>
            </a:r>
            <a:r>
              <a:rPr sz="1600" spc="-10" dirty="0">
                <a:solidFill>
                  <a:srgbClr val="172340"/>
                </a:solidFill>
                <a:latin typeface="Calibri"/>
                <a:cs typeface="Calibri"/>
              </a:rPr>
              <a:t>помощь</a:t>
            </a:r>
            <a:r>
              <a:rPr sz="1600" spc="4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172340"/>
                </a:solidFill>
                <a:latin typeface="Calibri"/>
                <a:cs typeface="Calibri"/>
              </a:rPr>
              <a:t>детям,</a:t>
            </a:r>
            <a:r>
              <a:rPr sz="1600" b="1" spc="1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172340"/>
                </a:solidFill>
                <a:latin typeface="Calibri"/>
                <a:cs typeface="Calibri"/>
              </a:rPr>
              <a:t>чьи</a:t>
            </a:r>
            <a:endParaRPr sz="1600">
              <a:latin typeface="Calibri"/>
              <a:cs typeface="Calibri"/>
            </a:endParaRPr>
          </a:p>
          <a:p>
            <a:pPr marL="92710">
              <a:lnSpc>
                <a:spcPct val="100000"/>
              </a:lnSpc>
              <a:spcBef>
                <a:spcPts val="5"/>
              </a:spcBef>
            </a:pPr>
            <a:r>
              <a:rPr sz="1600" b="1" spc="-5" dirty="0">
                <a:solidFill>
                  <a:srgbClr val="172340"/>
                </a:solidFill>
                <a:latin typeface="Calibri"/>
                <a:cs typeface="Calibri"/>
              </a:rPr>
              <a:t>родители</a:t>
            </a:r>
            <a:r>
              <a:rPr sz="1600" b="1" spc="1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172340"/>
                </a:solidFill>
                <a:latin typeface="Calibri"/>
                <a:cs typeface="Calibri"/>
              </a:rPr>
              <a:t>задействованы</a:t>
            </a:r>
            <a:r>
              <a:rPr sz="1600" b="1" spc="-2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172340"/>
                </a:solidFill>
                <a:latin typeface="Calibri"/>
                <a:cs typeface="Calibri"/>
              </a:rPr>
              <a:t>в СВО</a:t>
            </a: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»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68324" y="2711195"/>
            <a:ext cx="4307205" cy="1513840"/>
          </a:xfrm>
          <a:prstGeom prst="rect">
            <a:avLst/>
          </a:prstGeom>
          <a:solidFill>
            <a:srgbClr val="EFA33C"/>
          </a:solidFill>
        </p:spPr>
        <p:txBody>
          <a:bodyPr vert="horz" wrap="square" lIns="0" tIns="12700" rIns="0" bIns="0" rtlCol="0">
            <a:spAutoFit/>
          </a:bodyPr>
          <a:lstStyle/>
          <a:p>
            <a:pPr marL="91440" marR="1086485">
              <a:lnSpc>
                <a:spcPct val="100000"/>
              </a:lnSpc>
              <a:spcBef>
                <a:spcPts val="100"/>
              </a:spcBef>
            </a:pP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«Лучшие</a:t>
            </a:r>
            <a:r>
              <a:rPr sz="1600" spc="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воспитательные</a:t>
            </a:r>
            <a:r>
              <a:rPr sz="160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практики, </a:t>
            </a:r>
            <a:r>
              <a:rPr sz="1600" spc="-34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направленные</a:t>
            </a:r>
            <a:r>
              <a:rPr sz="1600" spc="-3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на</a:t>
            </a:r>
            <a:r>
              <a:rPr sz="1600" spc="-1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использование</a:t>
            </a:r>
            <a:endParaRPr sz="1600">
              <a:latin typeface="Calibri"/>
              <a:cs typeface="Calibri"/>
            </a:endParaRPr>
          </a:p>
          <a:p>
            <a:pPr marL="91440">
              <a:lnSpc>
                <a:spcPct val="100000"/>
              </a:lnSpc>
              <a:spcBef>
                <a:spcPts val="5"/>
              </a:spcBef>
            </a:pPr>
            <a:r>
              <a:rPr sz="1600" spc="-10" dirty="0">
                <a:solidFill>
                  <a:srgbClr val="172340"/>
                </a:solidFill>
                <a:latin typeface="Calibri"/>
                <a:cs typeface="Calibri"/>
              </a:rPr>
              <a:t>межпоколенческого</a:t>
            </a:r>
            <a:r>
              <a:rPr sz="1600" spc="7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взаимодействия</a:t>
            </a:r>
            <a:r>
              <a:rPr sz="1600" spc="1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и</a:t>
            </a:r>
            <a:endParaRPr sz="1600">
              <a:latin typeface="Calibri"/>
              <a:cs typeface="Calibri"/>
            </a:endParaRPr>
          </a:p>
          <a:p>
            <a:pPr marL="91440" marR="304165">
              <a:lnSpc>
                <a:spcPct val="100000"/>
              </a:lnSpc>
            </a:pP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наставничества при </a:t>
            </a:r>
            <a:r>
              <a:rPr sz="1600" b="1" spc="-5" dirty="0">
                <a:solidFill>
                  <a:srgbClr val="172340"/>
                </a:solidFill>
                <a:latin typeface="Calibri"/>
                <a:cs typeface="Calibri"/>
              </a:rPr>
              <a:t>подготовке молодежи к </a:t>
            </a:r>
            <a:r>
              <a:rPr sz="1600" b="1" spc="-35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172340"/>
                </a:solidFill>
                <a:latin typeface="Calibri"/>
                <a:cs typeface="Calibri"/>
              </a:rPr>
              <a:t>созданию</a:t>
            </a:r>
            <a:r>
              <a:rPr sz="1600" b="1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172340"/>
                </a:solidFill>
                <a:latin typeface="Calibri"/>
                <a:cs typeface="Calibri"/>
              </a:rPr>
              <a:t>семьи</a:t>
            </a:r>
            <a:r>
              <a:rPr sz="1600" b="1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172340"/>
                </a:solidFill>
                <a:latin typeface="Calibri"/>
                <a:cs typeface="Calibri"/>
              </a:rPr>
              <a:t>и</a:t>
            </a:r>
            <a:r>
              <a:rPr sz="1600" b="1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172340"/>
                </a:solidFill>
                <a:latin typeface="Calibri"/>
                <a:cs typeface="Calibri"/>
              </a:rPr>
              <a:t>ответственному</a:t>
            </a:r>
            <a:endParaRPr sz="1600">
              <a:latin typeface="Calibri"/>
              <a:cs typeface="Calibri"/>
            </a:endParaRPr>
          </a:p>
          <a:p>
            <a:pPr marL="91440">
              <a:lnSpc>
                <a:spcPct val="100000"/>
              </a:lnSpc>
            </a:pPr>
            <a:r>
              <a:rPr sz="1600" b="1" spc="-5" dirty="0">
                <a:solidFill>
                  <a:srgbClr val="172340"/>
                </a:solidFill>
                <a:latin typeface="Calibri"/>
                <a:cs typeface="Calibri"/>
              </a:rPr>
              <a:t>родительству</a:t>
            </a: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»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806183" y="2711195"/>
            <a:ext cx="4334510" cy="1513840"/>
          </a:xfrm>
          <a:prstGeom prst="rect">
            <a:avLst/>
          </a:prstGeom>
          <a:solidFill>
            <a:srgbClr val="EFA33C"/>
          </a:solidFill>
        </p:spPr>
        <p:txBody>
          <a:bodyPr vert="horz" wrap="square" lIns="0" tIns="13462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1060"/>
              </a:spcBef>
            </a:pP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«Лучшие</a:t>
            </a:r>
            <a:r>
              <a:rPr sz="1600" spc="1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воспитательные</a:t>
            </a:r>
            <a:r>
              <a:rPr sz="1600" spc="1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практики,</a:t>
            </a:r>
            <a:endParaRPr sz="1600">
              <a:latin typeface="Calibri"/>
              <a:cs typeface="Calibri"/>
            </a:endParaRPr>
          </a:p>
          <a:p>
            <a:pPr marL="90805" marR="422275">
              <a:lnSpc>
                <a:spcPct val="100000"/>
              </a:lnSpc>
              <a:spcBef>
                <a:spcPts val="5"/>
              </a:spcBef>
            </a:pP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направленные на </a:t>
            </a:r>
            <a:r>
              <a:rPr sz="1600" b="1" spc="-5" dirty="0">
                <a:solidFill>
                  <a:srgbClr val="172340"/>
                </a:solidFill>
                <a:latin typeface="Calibri"/>
                <a:cs typeface="Calibri"/>
              </a:rPr>
              <a:t>решение социально- </a:t>
            </a:r>
            <a:r>
              <a:rPr sz="1600" b="1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172340"/>
                </a:solidFill>
                <a:latin typeface="Calibri"/>
                <a:cs typeface="Calibri"/>
              </a:rPr>
              <a:t>психологических</a:t>
            </a:r>
            <a:r>
              <a:rPr sz="1600" b="1" spc="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172340"/>
                </a:solidFill>
                <a:latin typeface="Calibri"/>
                <a:cs typeface="Calibri"/>
              </a:rPr>
              <a:t>проблем</a:t>
            </a:r>
            <a:r>
              <a:rPr sz="1600" b="1" spc="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семьи,</a:t>
            </a:r>
            <a:r>
              <a:rPr sz="1600" spc="2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оказание </a:t>
            </a:r>
            <a:r>
              <a:rPr sz="1600" spc="-34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172340"/>
                </a:solidFill>
                <a:latin typeface="Calibri"/>
                <a:cs typeface="Calibri"/>
              </a:rPr>
              <a:t>психологической</a:t>
            </a:r>
            <a:r>
              <a:rPr sz="1600" spc="3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и</a:t>
            </a:r>
            <a:r>
              <a:rPr sz="160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социальной</a:t>
            </a:r>
            <a:r>
              <a:rPr sz="1600" spc="1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помощи</a:t>
            </a:r>
            <a:r>
              <a:rPr sz="1600" spc="3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с</a:t>
            </a:r>
            <a:endParaRPr sz="1600">
              <a:latin typeface="Calibri"/>
              <a:cs typeface="Calibri"/>
            </a:endParaRPr>
          </a:p>
          <a:p>
            <a:pPr marL="90805">
              <a:lnSpc>
                <a:spcPct val="100000"/>
              </a:lnSpc>
            </a:pP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применением</a:t>
            </a:r>
            <a:r>
              <a:rPr sz="1600" spc="1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172340"/>
                </a:solidFill>
                <a:latin typeface="Calibri"/>
                <a:cs typeface="Calibri"/>
              </a:rPr>
              <a:t>технологии</a:t>
            </a:r>
            <a:r>
              <a:rPr sz="1600" b="1" spc="-1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172340"/>
                </a:solidFill>
                <a:latin typeface="Calibri"/>
                <a:cs typeface="Calibri"/>
              </a:rPr>
              <a:t>медиации</a:t>
            </a: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»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68324" y="4448555"/>
            <a:ext cx="4307205" cy="1511935"/>
          </a:xfrm>
          <a:prstGeom prst="rect">
            <a:avLst/>
          </a:prstGeom>
          <a:solidFill>
            <a:srgbClr val="EFA33C"/>
          </a:solidFill>
        </p:spPr>
        <p:txBody>
          <a:bodyPr vert="horz" wrap="square" lIns="0" tIns="1206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«Лучшие</a:t>
            </a:r>
            <a:r>
              <a:rPr sz="1600" spc="2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воспитательные</a:t>
            </a:r>
            <a:r>
              <a:rPr sz="1600" spc="1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практики,</a:t>
            </a:r>
            <a:endParaRPr sz="1600">
              <a:latin typeface="Calibri"/>
              <a:cs typeface="Calibri"/>
            </a:endParaRPr>
          </a:p>
          <a:p>
            <a:pPr marL="91440" marR="314960">
              <a:lnSpc>
                <a:spcPct val="100000"/>
              </a:lnSpc>
              <a:spcBef>
                <a:spcPts val="5"/>
              </a:spcBef>
            </a:pP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направленные на использование</a:t>
            </a:r>
            <a:r>
              <a:rPr sz="160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172340"/>
                </a:solidFill>
                <a:latin typeface="Calibri"/>
                <a:cs typeface="Calibri"/>
              </a:rPr>
              <a:t>цифровых </a:t>
            </a:r>
            <a:r>
              <a:rPr sz="1600" b="1" spc="-35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образовательных</a:t>
            </a:r>
            <a:r>
              <a:rPr sz="160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172340"/>
                </a:solidFill>
                <a:latin typeface="Calibri"/>
                <a:cs typeface="Calibri"/>
              </a:rPr>
              <a:t>услуг</a:t>
            </a:r>
            <a:r>
              <a:rPr sz="1600" spc="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и</a:t>
            </a:r>
            <a:r>
              <a:rPr sz="1600" spc="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172340"/>
                </a:solidFill>
                <a:latin typeface="Calibri"/>
                <a:cs typeface="Calibri"/>
              </a:rPr>
              <a:t>электронных </a:t>
            </a:r>
            <a:r>
              <a:rPr sz="1600" b="1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образовательных</a:t>
            </a:r>
            <a:r>
              <a:rPr sz="160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продуктов</a:t>
            </a:r>
            <a:r>
              <a:rPr sz="1600" spc="2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с </a:t>
            </a:r>
            <a:r>
              <a:rPr sz="1600" spc="-10" dirty="0">
                <a:solidFill>
                  <a:srgbClr val="172340"/>
                </a:solidFill>
                <a:latin typeface="Calibri"/>
                <a:cs typeface="Calibri"/>
              </a:rPr>
              <a:t>целью </a:t>
            </a: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172340"/>
                </a:solidFill>
                <a:latin typeface="Calibri"/>
                <a:cs typeface="Calibri"/>
              </a:rPr>
              <a:t>непрерывного образования личности</a:t>
            </a:r>
            <a:r>
              <a:rPr sz="1600" b="1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172340"/>
                </a:solidFill>
                <a:latin typeface="Calibri"/>
                <a:cs typeface="Calibri"/>
              </a:rPr>
              <a:t>в</a:t>
            </a:r>
            <a:endParaRPr sz="1600">
              <a:latin typeface="Calibri"/>
              <a:cs typeface="Calibri"/>
            </a:endParaRPr>
          </a:p>
          <a:p>
            <a:pPr marL="91440">
              <a:lnSpc>
                <a:spcPct val="100000"/>
              </a:lnSpc>
            </a:pPr>
            <a:r>
              <a:rPr sz="1600" b="1" spc="-5" dirty="0">
                <a:solidFill>
                  <a:srgbClr val="172340"/>
                </a:solidFill>
                <a:latin typeface="Calibri"/>
                <a:cs typeface="Calibri"/>
              </a:rPr>
              <a:t>системе</a:t>
            </a:r>
            <a:r>
              <a:rPr sz="1600" b="1" spc="-3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172340"/>
                </a:solidFill>
                <a:latin typeface="Calibri"/>
                <a:cs typeface="Calibri"/>
              </a:rPr>
              <a:t>семейных</a:t>
            </a:r>
            <a:r>
              <a:rPr sz="1600" b="1" spc="-2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172340"/>
                </a:solidFill>
                <a:latin typeface="Calibri"/>
                <a:cs typeface="Calibri"/>
              </a:rPr>
              <a:t>ценностей</a:t>
            </a:r>
            <a:r>
              <a:rPr sz="1600" dirty="0">
                <a:solidFill>
                  <a:srgbClr val="172340"/>
                </a:solidFill>
                <a:latin typeface="Calibri"/>
                <a:cs typeface="Calibri"/>
              </a:rPr>
              <a:t>»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804659" y="4448555"/>
            <a:ext cx="4335780" cy="1511935"/>
          </a:xfrm>
          <a:prstGeom prst="rect">
            <a:avLst/>
          </a:prstGeom>
          <a:solidFill>
            <a:srgbClr val="EFA33C"/>
          </a:solidFill>
        </p:spPr>
        <p:txBody>
          <a:bodyPr vert="horz" wrap="square" lIns="0" tIns="133985" rIns="0" bIns="0" rtlCol="0">
            <a:spAutoFit/>
          </a:bodyPr>
          <a:lstStyle/>
          <a:p>
            <a:pPr marL="92710" marR="701040">
              <a:lnSpc>
                <a:spcPct val="100000"/>
              </a:lnSpc>
              <a:spcBef>
                <a:spcPts val="1055"/>
              </a:spcBef>
            </a:pP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«Лучшие</a:t>
            </a:r>
            <a:r>
              <a:rPr sz="1600" spc="2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практики</a:t>
            </a:r>
            <a:r>
              <a:rPr sz="1600" spc="-1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по</a:t>
            </a:r>
            <a:r>
              <a:rPr sz="160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созданию</a:t>
            </a:r>
            <a:r>
              <a:rPr sz="160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на</a:t>
            </a:r>
            <a:r>
              <a:rPr sz="160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базе </a:t>
            </a:r>
            <a:r>
              <a:rPr sz="160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общеобразовательных</a:t>
            </a:r>
            <a:r>
              <a:rPr sz="1600" spc="1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172340"/>
                </a:solidFill>
                <a:latin typeface="Calibri"/>
                <a:cs typeface="Calibri"/>
              </a:rPr>
              <a:t>организаций </a:t>
            </a: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172340"/>
                </a:solidFill>
                <a:latin typeface="Calibri"/>
                <a:cs typeface="Calibri"/>
              </a:rPr>
              <a:t>просветительских </a:t>
            </a: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программ</a:t>
            </a:r>
            <a:r>
              <a:rPr sz="1600" spc="1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и </a:t>
            </a:r>
            <a:r>
              <a:rPr sz="1600" spc="-10" dirty="0">
                <a:solidFill>
                  <a:srgbClr val="172340"/>
                </a:solidFill>
                <a:latin typeface="Calibri"/>
                <a:cs typeface="Calibri"/>
              </a:rPr>
              <a:t>ресурсов,</a:t>
            </a:r>
            <a:endParaRPr sz="1600">
              <a:latin typeface="Calibri"/>
              <a:cs typeface="Calibri"/>
            </a:endParaRPr>
          </a:p>
          <a:p>
            <a:pPr marL="92710" marR="290830">
              <a:lnSpc>
                <a:spcPct val="100000"/>
              </a:lnSpc>
              <a:spcBef>
                <a:spcPts val="5"/>
              </a:spcBef>
            </a:pP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направленных на </a:t>
            </a:r>
            <a:r>
              <a:rPr sz="1600" b="1" spc="-10" dirty="0">
                <a:solidFill>
                  <a:srgbClr val="172340"/>
                </a:solidFill>
                <a:latin typeface="Calibri"/>
                <a:cs typeface="Calibri"/>
              </a:rPr>
              <a:t>пропаганду </a:t>
            </a:r>
            <a:r>
              <a:rPr sz="1600" b="1" spc="-5" dirty="0">
                <a:solidFill>
                  <a:srgbClr val="172340"/>
                </a:solidFill>
                <a:latin typeface="Calibri"/>
                <a:cs typeface="Calibri"/>
              </a:rPr>
              <a:t>традиционных </a:t>
            </a:r>
            <a:r>
              <a:rPr sz="1600" b="1" spc="-35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172340"/>
                </a:solidFill>
                <a:latin typeface="Calibri"/>
                <a:cs typeface="Calibri"/>
              </a:rPr>
              <a:t>семейных</a:t>
            </a:r>
            <a:r>
              <a:rPr sz="1600" b="1" spc="-1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172340"/>
                </a:solidFill>
                <a:latin typeface="Calibri"/>
                <a:cs typeface="Calibri"/>
              </a:rPr>
              <a:t>ценностей</a:t>
            </a:r>
            <a:r>
              <a:rPr sz="1600" spc="-5" dirty="0">
                <a:solidFill>
                  <a:srgbClr val="172340"/>
                </a:solidFill>
                <a:latin typeface="Calibri"/>
                <a:cs typeface="Calibri"/>
              </a:rPr>
              <a:t>»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365759" y="1069847"/>
            <a:ext cx="702945" cy="1323340"/>
          </a:xfrm>
          <a:prstGeom prst="rect">
            <a:avLst/>
          </a:prstGeom>
          <a:solidFill>
            <a:srgbClr val="1C2F51"/>
          </a:solidFill>
        </p:spPr>
        <p:txBody>
          <a:bodyPr vert="horz" wrap="square" lIns="0" tIns="1778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140"/>
              </a:spcBef>
            </a:pPr>
            <a:r>
              <a:rPr sz="8000" dirty="0">
                <a:solidFill>
                  <a:srgbClr val="E8563B"/>
                </a:solidFill>
                <a:latin typeface="Arial"/>
                <a:cs typeface="Arial"/>
              </a:rPr>
              <a:t>1</a:t>
            </a:r>
            <a:endParaRPr sz="80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096000" y="1069847"/>
            <a:ext cx="708660" cy="1323340"/>
          </a:xfrm>
          <a:prstGeom prst="rect">
            <a:avLst/>
          </a:prstGeom>
          <a:solidFill>
            <a:srgbClr val="1C2F51"/>
          </a:solidFill>
        </p:spPr>
        <p:txBody>
          <a:bodyPr vert="horz" wrap="square" lIns="0" tIns="1778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140"/>
              </a:spcBef>
            </a:pPr>
            <a:r>
              <a:rPr sz="8000" b="1" dirty="0">
                <a:solidFill>
                  <a:srgbClr val="E8563B"/>
                </a:solidFill>
                <a:latin typeface="Arial"/>
                <a:cs typeface="Arial"/>
              </a:rPr>
              <a:t>2</a:t>
            </a:r>
            <a:endParaRPr sz="80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62711" y="2805683"/>
            <a:ext cx="706120" cy="1324610"/>
          </a:xfrm>
          <a:prstGeom prst="rect">
            <a:avLst/>
          </a:prstGeom>
          <a:solidFill>
            <a:srgbClr val="1C2F51"/>
          </a:solidFill>
        </p:spPr>
        <p:txBody>
          <a:bodyPr vert="horz" wrap="square" lIns="0" tIns="18415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145"/>
              </a:spcBef>
            </a:pPr>
            <a:r>
              <a:rPr sz="8000" b="1" dirty="0">
                <a:solidFill>
                  <a:srgbClr val="E8563B"/>
                </a:solidFill>
                <a:latin typeface="Arial"/>
                <a:cs typeface="Arial"/>
              </a:rPr>
              <a:t>3</a:t>
            </a:r>
            <a:endParaRPr sz="80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42900" y="4544567"/>
            <a:ext cx="725805" cy="1323340"/>
          </a:xfrm>
          <a:prstGeom prst="rect">
            <a:avLst/>
          </a:prstGeom>
          <a:solidFill>
            <a:srgbClr val="1C2F51"/>
          </a:solidFill>
        </p:spPr>
        <p:txBody>
          <a:bodyPr vert="horz" wrap="square" lIns="0" tIns="1778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140"/>
              </a:spcBef>
            </a:pPr>
            <a:r>
              <a:rPr sz="8000" b="1" dirty="0">
                <a:solidFill>
                  <a:srgbClr val="E8563B"/>
                </a:solidFill>
                <a:latin typeface="Arial"/>
                <a:cs typeface="Arial"/>
              </a:rPr>
              <a:t>5</a:t>
            </a:r>
            <a:endParaRPr sz="80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077711" y="2805683"/>
            <a:ext cx="728980" cy="1324610"/>
          </a:xfrm>
          <a:prstGeom prst="rect">
            <a:avLst/>
          </a:prstGeom>
          <a:solidFill>
            <a:srgbClr val="1C2F51"/>
          </a:solidFill>
        </p:spPr>
        <p:txBody>
          <a:bodyPr vert="horz" wrap="square" lIns="0" tIns="1841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145"/>
              </a:spcBef>
            </a:pPr>
            <a:r>
              <a:rPr sz="8000" b="1" dirty="0">
                <a:solidFill>
                  <a:srgbClr val="E8563B"/>
                </a:solidFill>
                <a:latin typeface="Arial"/>
                <a:cs typeface="Arial"/>
              </a:rPr>
              <a:t>4</a:t>
            </a:r>
            <a:endParaRPr sz="80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096000" y="4543044"/>
            <a:ext cx="708660" cy="1323340"/>
          </a:xfrm>
          <a:prstGeom prst="rect">
            <a:avLst/>
          </a:prstGeom>
          <a:solidFill>
            <a:srgbClr val="1C2F51"/>
          </a:solidFill>
        </p:spPr>
        <p:txBody>
          <a:bodyPr vert="horz" wrap="square" lIns="0" tIns="1778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140"/>
              </a:spcBef>
            </a:pPr>
            <a:r>
              <a:rPr sz="8000" b="1" dirty="0">
                <a:solidFill>
                  <a:srgbClr val="E8563B"/>
                </a:solidFill>
                <a:latin typeface="Arial"/>
                <a:cs typeface="Arial"/>
              </a:rPr>
              <a:t>6</a:t>
            </a:r>
            <a:endParaRPr sz="8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47214" y="1912467"/>
            <a:ext cx="8343265" cy="31870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264795">
              <a:lnSpc>
                <a:spcPct val="113599"/>
              </a:lnSpc>
              <a:spcBef>
                <a:spcPts val="95"/>
              </a:spcBef>
            </a:pPr>
            <a:r>
              <a:rPr sz="1400" dirty="0">
                <a:latin typeface="Calibri"/>
                <a:cs typeface="Calibri"/>
              </a:rPr>
              <a:t>В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данной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номинации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образовательные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организации</a:t>
            </a:r>
            <a:r>
              <a:rPr sz="1400" spc="3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представляют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практики</a:t>
            </a:r>
            <a:r>
              <a:rPr sz="1400" b="1" spc="-4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по</a:t>
            </a:r>
            <a:r>
              <a:rPr sz="1400" b="1" spc="-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адаптации</a:t>
            </a:r>
            <a:r>
              <a:rPr sz="1400" b="1" spc="-4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и интеграции </a:t>
            </a:r>
            <a:r>
              <a:rPr sz="1400" b="1" spc="-30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детей</a:t>
            </a:r>
            <a:r>
              <a:rPr sz="1400" b="1" spc="-30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мигрантов</a:t>
            </a:r>
            <a:r>
              <a:rPr sz="1400" b="1" spc="-4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в</a:t>
            </a:r>
            <a:r>
              <a:rPr sz="1400" b="1" spc="-5" dirty="0">
                <a:latin typeface="Calibri"/>
                <a:cs typeface="Calibri"/>
              </a:rPr>
              <a:t> школьную</a:t>
            </a:r>
            <a:r>
              <a:rPr sz="1400" b="1" spc="-4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и</a:t>
            </a:r>
            <a:r>
              <a:rPr sz="1400" b="1" spc="-10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социальную</a:t>
            </a:r>
            <a:r>
              <a:rPr sz="1400" b="1" spc="-50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среду,</a:t>
            </a:r>
            <a:r>
              <a:rPr sz="1400" b="1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например:</a:t>
            </a:r>
            <a:endParaRPr sz="14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spcBef>
                <a:spcPts val="240"/>
              </a:spcBef>
              <a:buFont typeface="Wingdings"/>
              <a:buChar char=""/>
              <a:tabLst>
                <a:tab pos="299085" algn="l"/>
                <a:tab pos="299720" algn="l"/>
              </a:tabLst>
            </a:pPr>
            <a:r>
              <a:rPr sz="1400" dirty="0">
                <a:latin typeface="Calibri"/>
                <a:cs typeface="Calibri"/>
              </a:rPr>
              <a:t>Языковые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курсы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и</a:t>
            </a:r>
            <a:r>
              <a:rPr sz="1400" spc="-5" dirty="0">
                <a:latin typeface="Calibri"/>
                <a:cs typeface="Calibri"/>
              </a:rPr>
              <a:t> занятия</a:t>
            </a:r>
            <a:r>
              <a:rPr sz="1400" dirty="0">
                <a:latin typeface="Calibri"/>
                <a:cs typeface="Calibri"/>
              </a:rPr>
              <a:t> по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русскому</a:t>
            </a:r>
            <a:r>
              <a:rPr sz="1400" dirty="0">
                <a:latin typeface="Calibri"/>
                <a:cs typeface="Calibri"/>
              </a:rPr>
              <a:t> языку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как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иностранному</a:t>
            </a:r>
            <a:endParaRPr sz="14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spcBef>
                <a:spcPts val="229"/>
              </a:spcBef>
              <a:buFont typeface="Wingdings"/>
              <a:buChar char=""/>
              <a:tabLst>
                <a:tab pos="299085" algn="l"/>
                <a:tab pos="299720" algn="l"/>
              </a:tabLst>
            </a:pPr>
            <a:r>
              <a:rPr sz="1400" dirty="0">
                <a:latin typeface="Calibri"/>
                <a:cs typeface="Calibri"/>
              </a:rPr>
              <a:t>Мероприятия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по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ознакомлению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с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культурой, </a:t>
            </a:r>
            <a:r>
              <a:rPr sz="1400" spc="-5" dirty="0">
                <a:latin typeface="Calibri"/>
                <a:cs typeface="Calibri"/>
              </a:rPr>
              <a:t>традициями</a:t>
            </a:r>
            <a:r>
              <a:rPr sz="1400" spc="4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и бытом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России</a:t>
            </a:r>
            <a:endParaRPr sz="14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spcBef>
                <a:spcPts val="240"/>
              </a:spcBef>
              <a:buFont typeface="Wingdings"/>
              <a:buChar char=""/>
              <a:tabLst>
                <a:tab pos="299085" algn="l"/>
                <a:tab pos="299720" algn="l"/>
              </a:tabLst>
            </a:pPr>
            <a:r>
              <a:rPr sz="1400" dirty="0">
                <a:latin typeface="Calibri"/>
                <a:cs typeface="Calibri"/>
              </a:rPr>
              <a:t>Психологическое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консультирование и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тренинги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для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детей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и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их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семей</a:t>
            </a:r>
            <a:endParaRPr sz="14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spcBef>
                <a:spcPts val="240"/>
              </a:spcBef>
              <a:buFont typeface="Wingdings"/>
              <a:buChar char=""/>
              <a:tabLst>
                <a:tab pos="299085" algn="l"/>
                <a:tab pos="299720" algn="l"/>
              </a:tabLst>
            </a:pPr>
            <a:r>
              <a:rPr sz="1400" dirty="0">
                <a:latin typeface="Calibri"/>
                <a:cs typeface="Calibri"/>
              </a:rPr>
              <a:t>Наставничество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и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шефство старшеклассников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над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младшими</a:t>
            </a:r>
            <a:r>
              <a:rPr sz="1400" spc="-7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учениками-инофонами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и т.п.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Wingdings"/>
              <a:buChar char=""/>
            </a:pPr>
            <a:endParaRPr sz="1550">
              <a:latin typeface="Calibri"/>
              <a:cs typeface="Calibri"/>
            </a:endParaRPr>
          </a:p>
          <a:p>
            <a:pPr marL="12700" marR="5080">
              <a:lnSpc>
                <a:spcPct val="113599"/>
              </a:lnSpc>
            </a:pPr>
            <a:r>
              <a:rPr sz="1400" spc="-5" dirty="0">
                <a:latin typeface="Calibri"/>
                <a:cs typeface="Calibri"/>
              </a:rPr>
              <a:t>Также могут </a:t>
            </a:r>
            <a:r>
              <a:rPr sz="1400" dirty="0">
                <a:latin typeface="Calibri"/>
                <a:cs typeface="Calibri"/>
              </a:rPr>
              <a:t>быть </a:t>
            </a:r>
            <a:r>
              <a:rPr sz="1400" spc="-5" dirty="0">
                <a:latin typeface="Calibri"/>
                <a:cs typeface="Calibri"/>
              </a:rPr>
              <a:t>представлены </a:t>
            </a:r>
            <a:r>
              <a:rPr sz="1400" b="1" dirty="0">
                <a:latin typeface="Calibri"/>
                <a:cs typeface="Calibri"/>
              </a:rPr>
              <a:t>практики, </a:t>
            </a:r>
            <a:r>
              <a:rPr sz="1400" b="1" spc="-5" dirty="0">
                <a:latin typeface="Calibri"/>
                <a:cs typeface="Calibri"/>
              </a:rPr>
              <a:t>направленные на </a:t>
            </a:r>
            <a:r>
              <a:rPr sz="1400" b="1" dirty="0">
                <a:latin typeface="Calibri"/>
                <a:cs typeface="Calibri"/>
              </a:rPr>
              <a:t>воспитание </a:t>
            </a:r>
            <a:r>
              <a:rPr sz="1400" b="1" spc="-5" dirty="0">
                <a:latin typeface="Calibri"/>
                <a:cs typeface="Calibri"/>
              </a:rPr>
              <a:t>толерантности, взаимопонимания </a:t>
            </a:r>
            <a:r>
              <a:rPr sz="1400" b="1" spc="-30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и</a:t>
            </a:r>
            <a:r>
              <a:rPr sz="1400" b="1" spc="-1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поддержки</a:t>
            </a:r>
            <a:r>
              <a:rPr sz="1400" b="1" spc="-55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среди</a:t>
            </a:r>
            <a:r>
              <a:rPr sz="1400" b="1" spc="-35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обучающихся</a:t>
            </a:r>
            <a:r>
              <a:rPr sz="1400" spc="-5" dirty="0">
                <a:latin typeface="Calibri"/>
                <a:cs typeface="Calibri"/>
              </a:rPr>
              <a:t>,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например:</a:t>
            </a:r>
            <a:endParaRPr sz="1400">
              <a:latin typeface="Calibri"/>
              <a:cs typeface="Calibri"/>
            </a:endParaRPr>
          </a:p>
          <a:p>
            <a:pPr marL="299085" marR="500380" indent="-287020">
              <a:lnSpc>
                <a:spcPct val="114300"/>
              </a:lnSpc>
              <a:buFont typeface="Wingdings"/>
              <a:buChar char=""/>
              <a:tabLst>
                <a:tab pos="299085" algn="l"/>
                <a:tab pos="299720" algn="l"/>
              </a:tabLst>
            </a:pPr>
            <a:r>
              <a:rPr sz="1400" dirty="0">
                <a:latin typeface="Calibri"/>
                <a:cs typeface="Calibri"/>
              </a:rPr>
              <a:t>Уроки и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классные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часы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на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тему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межкультурного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диалога,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знакомящие обучающихся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с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культурами, </a:t>
            </a:r>
            <a:r>
              <a:rPr sz="1400" spc="-30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традициями</a:t>
            </a:r>
            <a:r>
              <a:rPr sz="1400" spc="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и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обычаями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разных </a:t>
            </a:r>
            <a:r>
              <a:rPr sz="1400" spc="-5" dirty="0">
                <a:latin typeface="Calibri"/>
                <a:cs typeface="Calibri"/>
              </a:rPr>
              <a:t>стран</a:t>
            </a:r>
            <a:endParaRPr sz="1400">
              <a:latin typeface="Calibri"/>
              <a:cs typeface="Calibri"/>
            </a:endParaRPr>
          </a:p>
          <a:p>
            <a:pPr marL="299085" marR="256540" indent="-287020">
              <a:lnSpc>
                <a:spcPts val="1920"/>
              </a:lnSpc>
              <a:spcBef>
                <a:spcPts val="90"/>
              </a:spcBef>
              <a:buFont typeface="Wingdings"/>
              <a:buChar char=""/>
              <a:tabLst>
                <a:tab pos="299085" algn="l"/>
                <a:tab pos="299720" algn="l"/>
              </a:tabLst>
            </a:pPr>
            <a:r>
              <a:rPr sz="1400" dirty="0">
                <a:latin typeface="Calibri"/>
                <a:cs typeface="Calibri"/>
              </a:rPr>
              <a:t>Совместные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творческие</a:t>
            </a:r>
            <a:r>
              <a:rPr sz="1400" spc="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и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спортивные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мероприятия,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вовлекающие</a:t>
            </a:r>
            <a:r>
              <a:rPr sz="1400" spc="-8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детей-инофонов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в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их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подготовку</a:t>
            </a:r>
            <a:r>
              <a:rPr sz="1400" dirty="0">
                <a:latin typeface="Calibri"/>
                <a:cs typeface="Calibri"/>
              </a:rPr>
              <a:t> и </a:t>
            </a:r>
            <a:r>
              <a:rPr sz="1400" spc="-30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проведение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385817" y="35179"/>
            <a:ext cx="342265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НОМИНАЦИЯ</a:t>
            </a:r>
            <a:r>
              <a:rPr spc="-55" dirty="0"/>
              <a:t> </a:t>
            </a:r>
            <a:r>
              <a:rPr spc="-5" dirty="0"/>
              <a:t>1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476500" y="824483"/>
            <a:ext cx="7239000" cy="782320"/>
          </a:xfrm>
          <a:prstGeom prst="rect">
            <a:avLst/>
          </a:prstGeom>
          <a:solidFill>
            <a:srgbClr val="EFA33C"/>
          </a:solidFill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1100">
              <a:latin typeface="Times New Roman"/>
              <a:cs typeface="Times New Roman"/>
            </a:endParaRPr>
          </a:p>
          <a:p>
            <a:pPr marL="251460" marR="167640" indent="-76200">
              <a:lnSpc>
                <a:spcPct val="100000"/>
              </a:lnSpc>
              <a:spcBef>
                <a:spcPts val="5"/>
              </a:spcBef>
            </a:pPr>
            <a:r>
              <a:rPr sz="1400" spc="-5" dirty="0">
                <a:solidFill>
                  <a:srgbClr val="172340"/>
                </a:solidFill>
                <a:latin typeface="Calibri"/>
                <a:cs typeface="Calibri"/>
              </a:rPr>
              <a:t>«Лучшие</a:t>
            </a:r>
            <a:r>
              <a:rPr sz="1400" spc="1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72340"/>
                </a:solidFill>
                <a:latin typeface="Calibri"/>
                <a:cs typeface="Calibri"/>
              </a:rPr>
              <a:t>воспитательные</a:t>
            </a:r>
            <a:r>
              <a:rPr sz="1400" spc="-1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72340"/>
                </a:solidFill>
                <a:latin typeface="Calibri"/>
                <a:cs typeface="Calibri"/>
              </a:rPr>
              <a:t>практики,</a:t>
            </a:r>
            <a:r>
              <a:rPr sz="1400" spc="2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72340"/>
                </a:solidFill>
                <a:latin typeface="Calibri"/>
                <a:cs typeface="Calibri"/>
              </a:rPr>
              <a:t>направленные</a:t>
            </a:r>
            <a:r>
              <a:rPr sz="1400" spc="-1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72340"/>
                </a:solidFill>
                <a:latin typeface="Calibri"/>
                <a:cs typeface="Calibri"/>
              </a:rPr>
              <a:t>на</a:t>
            </a:r>
            <a:r>
              <a:rPr sz="1400" spc="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72340"/>
                </a:solidFill>
                <a:latin typeface="Calibri"/>
                <a:cs typeface="Calibri"/>
              </a:rPr>
              <a:t>социализацию</a:t>
            </a:r>
            <a:r>
              <a:rPr sz="1400" spc="2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72340"/>
                </a:solidFill>
                <a:latin typeface="Calibri"/>
                <a:cs typeface="Calibri"/>
              </a:rPr>
              <a:t>и</a:t>
            </a:r>
            <a:r>
              <a:rPr sz="1400" spc="1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72340"/>
                </a:solidFill>
                <a:latin typeface="Calibri"/>
                <a:cs typeface="Calibri"/>
              </a:rPr>
              <a:t>адаптацию</a:t>
            </a:r>
            <a:r>
              <a:rPr sz="1400" spc="5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172340"/>
                </a:solidFill>
                <a:latin typeface="Calibri"/>
                <a:cs typeface="Calibri"/>
              </a:rPr>
              <a:t>детей</a:t>
            </a:r>
            <a:r>
              <a:rPr sz="1400" b="1" spc="-2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172340"/>
                </a:solidFill>
                <a:latin typeface="Calibri"/>
                <a:cs typeface="Calibri"/>
              </a:rPr>
              <a:t>с </a:t>
            </a:r>
            <a:r>
              <a:rPr sz="1400" b="1" spc="-30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172340"/>
                </a:solidFill>
                <a:latin typeface="Calibri"/>
                <a:cs typeface="Calibri"/>
              </a:rPr>
              <a:t>миграционной</a:t>
            </a:r>
            <a:r>
              <a:rPr sz="1400" b="1" spc="-4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172340"/>
                </a:solidFill>
                <a:latin typeface="Calibri"/>
                <a:cs typeface="Calibri"/>
              </a:rPr>
              <a:t>историей</a:t>
            </a:r>
            <a:r>
              <a:rPr sz="1400" dirty="0">
                <a:solidFill>
                  <a:srgbClr val="172340"/>
                </a:solidFill>
                <a:latin typeface="Calibri"/>
                <a:cs typeface="Calibri"/>
              </a:rPr>
              <a:t>,</a:t>
            </a:r>
            <a:r>
              <a:rPr sz="1400" spc="-3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72340"/>
                </a:solidFill>
                <a:latin typeface="Calibri"/>
                <a:cs typeface="Calibri"/>
              </a:rPr>
              <a:t>подлежащих</a:t>
            </a:r>
            <a:r>
              <a:rPr sz="140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72340"/>
                </a:solidFill>
                <a:latin typeface="Calibri"/>
                <a:cs typeface="Calibri"/>
              </a:rPr>
              <a:t>обучению</a:t>
            </a:r>
            <a:r>
              <a:rPr sz="1400" spc="1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72340"/>
                </a:solidFill>
                <a:latin typeface="Calibri"/>
                <a:cs typeface="Calibri"/>
              </a:rPr>
              <a:t>по</a:t>
            </a:r>
            <a:r>
              <a:rPr sz="1400" spc="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72340"/>
                </a:solidFill>
                <a:latin typeface="Calibri"/>
                <a:cs typeface="Calibri"/>
              </a:rPr>
              <a:t>программам</a:t>
            </a:r>
            <a:r>
              <a:rPr sz="1400" spc="2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72340"/>
                </a:solidFill>
                <a:latin typeface="Calibri"/>
                <a:cs typeface="Calibri"/>
              </a:rPr>
              <a:t>общего</a:t>
            </a:r>
            <a:r>
              <a:rPr sz="1400" spc="1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72340"/>
                </a:solidFill>
                <a:latin typeface="Calibri"/>
                <a:cs typeface="Calibri"/>
              </a:rPr>
              <a:t>образования»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5455920"/>
            <a:ext cx="12192000" cy="1080770"/>
          </a:xfrm>
          <a:custGeom>
            <a:avLst/>
            <a:gdLst/>
            <a:ahLst/>
            <a:cxnLst/>
            <a:rect l="l" t="t" r="r" b="b"/>
            <a:pathLst>
              <a:path w="12192000" h="1080770">
                <a:moveTo>
                  <a:pt x="12189968" y="0"/>
                </a:moveTo>
                <a:lnTo>
                  <a:pt x="1987" y="0"/>
                </a:lnTo>
                <a:lnTo>
                  <a:pt x="0" y="2031"/>
                </a:lnTo>
                <a:lnTo>
                  <a:pt x="0" y="4444"/>
                </a:lnTo>
                <a:lnTo>
                  <a:pt x="0" y="1078522"/>
                </a:lnTo>
                <a:lnTo>
                  <a:pt x="1987" y="1080515"/>
                </a:lnTo>
                <a:lnTo>
                  <a:pt x="12189968" y="1080515"/>
                </a:lnTo>
                <a:lnTo>
                  <a:pt x="12192000" y="1078522"/>
                </a:lnTo>
                <a:lnTo>
                  <a:pt x="12192000" y="2031"/>
                </a:lnTo>
                <a:lnTo>
                  <a:pt x="12189968" y="0"/>
                </a:lnTo>
                <a:close/>
              </a:path>
            </a:pathLst>
          </a:custGeom>
          <a:solidFill>
            <a:srgbClr val="1C2F5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74421" y="5489854"/>
            <a:ext cx="11644630" cy="636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Основная</a:t>
            </a:r>
            <a:r>
              <a:rPr sz="20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идея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таких</a:t>
            </a:r>
            <a:r>
              <a:rPr sz="20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практик</a:t>
            </a:r>
            <a:r>
              <a:rPr sz="20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-</a:t>
            </a:r>
            <a:r>
              <a:rPr sz="20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создание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в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школах </a:t>
            </a:r>
            <a:r>
              <a:rPr sz="2000" b="1" dirty="0">
                <a:solidFill>
                  <a:srgbClr val="FFFFFF"/>
                </a:solidFill>
                <a:latin typeface="Calibri"/>
                <a:cs typeface="Calibri"/>
              </a:rPr>
              <a:t>комфортной,</a:t>
            </a:r>
            <a:r>
              <a:rPr sz="2000" b="1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b="1" spc="-5" dirty="0">
                <a:solidFill>
                  <a:srgbClr val="FFFFFF"/>
                </a:solidFill>
                <a:latin typeface="Calibri"/>
                <a:cs typeface="Calibri"/>
              </a:rPr>
              <a:t>инклюзивной</a:t>
            </a:r>
            <a:r>
              <a:rPr sz="20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b="1" spc="-5" dirty="0">
                <a:solidFill>
                  <a:srgbClr val="FFFFFF"/>
                </a:solidFill>
                <a:latin typeface="Calibri"/>
                <a:cs typeface="Calibri"/>
              </a:rPr>
              <a:t>среды,</a:t>
            </a:r>
            <a:r>
              <a:rPr sz="2000" b="1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помогающей</a:t>
            </a:r>
            <a:r>
              <a:rPr sz="20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детям-</a:t>
            </a:r>
            <a:endParaRPr sz="20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инофонам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адаптироваться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и успешно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интегрироваться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в</a:t>
            </a:r>
            <a:r>
              <a:rPr sz="20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образовательный</a:t>
            </a:r>
            <a:r>
              <a:rPr sz="2000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 социальный</a:t>
            </a:r>
            <a:r>
              <a:rPr sz="2000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процесс.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84675" y="21717"/>
            <a:ext cx="342392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НОМИНАЦИЯ</a:t>
            </a:r>
            <a:r>
              <a:rPr spc="-40" dirty="0"/>
              <a:t> </a:t>
            </a:r>
            <a:r>
              <a:rPr spc="-5" dirty="0"/>
              <a:t>2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482595" y="798576"/>
            <a:ext cx="7226934" cy="753110"/>
          </a:xfrm>
          <a:prstGeom prst="rect">
            <a:avLst/>
          </a:prstGeom>
          <a:solidFill>
            <a:srgbClr val="EFA33C"/>
          </a:solidFill>
        </p:spPr>
        <p:txBody>
          <a:bodyPr vert="horz" wrap="square" lIns="0" tIns="151765" rIns="0" bIns="0" rtlCol="0">
            <a:spAutoFit/>
          </a:bodyPr>
          <a:lstStyle/>
          <a:p>
            <a:pPr marL="2736850" marR="389255" indent="-2339975">
              <a:lnSpc>
                <a:spcPct val="100000"/>
              </a:lnSpc>
              <a:spcBef>
                <a:spcPts val="1195"/>
              </a:spcBef>
            </a:pPr>
            <a:r>
              <a:rPr sz="1400" spc="-5" dirty="0">
                <a:solidFill>
                  <a:srgbClr val="172340"/>
                </a:solidFill>
                <a:latin typeface="Calibri"/>
                <a:cs typeface="Calibri"/>
              </a:rPr>
              <a:t>«Лучшие</a:t>
            </a:r>
            <a:r>
              <a:rPr sz="1400" spc="1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72340"/>
                </a:solidFill>
                <a:latin typeface="Calibri"/>
                <a:cs typeface="Calibri"/>
              </a:rPr>
              <a:t>воспитательные практики,</a:t>
            </a:r>
            <a:r>
              <a:rPr sz="1400" spc="2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72340"/>
                </a:solidFill>
                <a:latin typeface="Calibri"/>
                <a:cs typeface="Calibri"/>
              </a:rPr>
              <a:t>направленные</a:t>
            </a:r>
            <a:r>
              <a:rPr sz="1400" spc="-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72340"/>
                </a:solidFill>
                <a:latin typeface="Calibri"/>
                <a:cs typeface="Calibri"/>
              </a:rPr>
              <a:t>на</a:t>
            </a:r>
            <a:r>
              <a:rPr sz="1400" spc="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72340"/>
                </a:solidFill>
                <a:latin typeface="Calibri"/>
                <a:cs typeface="Calibri"/>
              </a:rPr>
              <a:t>помощь</a:t>
            </a:r>
            <a:r>
              <a:rPr sz="1400" spc="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172340"/>
                </a:solidFill>
                <a:latin typeface="Calibri"/>
                <a:cs typeface="Calibri"/>
              </a:rPr>
              <a:t>детям,</a:t>
            </a:r>
            <a:r>
              <a:rPr sz="1400" b="1" spc="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172340"/>
                </a:solidFill>
                <a:latin typeface="Calibri"/>
                <a:cs typeface="Calibri"/>
              </a:rPr>
              <a:t>чьи </a:t>
            </a:r>
            <a:r>
              <a:rPr sz="1400" b="1" dirty="0">
                <a:solidFill>
                  <a:srgbClr val="172340"/>
                </a:solidFill>
                <a:latin typeface="Calibri"/>
                <a:cs typeface="Calibri"/>
              </a:rPr>
              <a:t>родители </a:t>
            </a:r>
            <a:r>
              <a:rPr sz="1400" b="1" spc="-30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172340"/>
                </a:solidFill>
                <a:latin typeface="Calibri"/>
                <a:cs typeface="Calibri"/>
              </a:rPr>
              <a:t>задействованы</a:t>
            </a:r>
            <a:r>
              <a:rPr sz="1400" b="1" spc="-5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172340"/>
                </a:solidFill>
                <a:latin typeface="Calibri"/>
                <a:cs typeface="Calibri"/>
              </a:rPr>
              <a:t>в</a:t>
            </a:r>
            <a:r>
              <a:rPr sz="1400" b="1" spc="-1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172340"/>
                </a:solidFill>
                <a:latin typeface="Calibri"/>
                <a:cs typeface="Calibri"/>
              </a:rPr>
              <a:t>СВО</a:t>
            </a:r>
            <a:r>
              <a:rPr sz="1400" dirty="0">
                <a:solidFill>
                  <a:srgbClr val="172340"/>
                </a:solidFill>
                <a:latin typeface="Calibri"/>
                <a:cs typeface="Calibri"/>
              </a:rPr>
              <a:t>»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5602223"/>
            <a:ext cx="12192000" cy="934719"/>
          </a:xfrm>
          <a:custGeom>
            <a:avLst/>
            <a:gdLst/>
            <a:ahLst/>
            <a:cxnLst/>
            <a:rect l="l" t="t" r="r" b="b"/>
            <a:pathLst>
              <a:path w="12192000" h="934720">
                <a:moveTo>
                  <a:pt x="12188444" y="0"/>
                </a:moveTo>
                <a:lnTo>
                  <a:pt x="3551" y="0"/>
                </a:lnTo>
                <a:lnTo>
                  <a:pt x="0" y="3556"/>
                </a:lnTo>
                <a:lnTo>
                  <a:pt x="0" y="7937"/>
                </a:lnTo>
                <a:lnTo>
                  <a:pt x="0" y="930656"/>
                </a:lnTo>
                <a:lnTo>
                  <a:pt x="3551" y="934212"/>
                </a:lnTo>
                <a:lnTo>
                  <a:pt x="12188444" y="934212"/>
                </a:lnTo>
                <a:lnTo>
                  <a:pt x="12192000" y="930656"/>
                </a:lnTo>
                <a:lnTo>
                  <a:pt x="12192000" y="3556"/>
                </a:lnTo>
                <a:lnTo>
                  <a:pt x="12188444" y="0"/>
                </a:lnTo>
                <a:close/>
              </a:path>
            </a:pathLst>
          </a:custGeom>
          <a:solidFill>
            <a:srgbClr val="1C2F5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74675" y="1571980"/>
            <a:ext cx="11241405" cy="43973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84935" marR="1536700">
              <a:lnSpc>
                <a:spcPct val="113599"/>
              </a:lnSpc>
              <a:spcBef>
                <a:spcPts val="95"/>
              </a:spcBef>
            </a:pPr>
            <a:r>
              <a:rPr sz="1400" dirty="0">
                <a:solidFill>
                  <a:srgbClr val="1C2F51"/>
                </a:solidFill>
                <a:latin typeface="Calibri"/>
                <a:cs typeface="Calibri"/>
              </a:rPr>
              <a:t>В</a:t>
            </a:r>
            <a:r>
              <a:rPr sz="1400" spc="10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C2F51"/>
                </a:solidFill>
                <a:latin typeface="Calibri"/>
                <a:cs typeface="Calibri"/>
              </a:rPr>
              <a:t>данной</a:t>
            </a:r>
            <a:r>
              <a:rPr sz="1400" spc="-10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C2F51"/>
                </a:solidFill>
                <a:latin typeface="Calibri"/>
                <a:cs typeface="Calibri"/>
              </a:rPr>
              <a:t>номинации</a:t>
            </a:r>
            <a:r>
              <a:rPr sz="1400" spc="30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C2F51"/>
                </a:solidFill>
                <a:latin typeface="Calibri"/>
                <a:cs typeface="Calibri"/>
              </a:rPr>
              <a:t>образовательные</a:t>
            </a:r>
            <a:r>
              <a:rPr sz="1400" spc="5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C2F51"/>
                </a:solidFill>
                <a:latin typeface="Calibri"/>
                <a:cs typeface="Calibri"/>
              </a:rPr>
              <a:t>организации</a:t>
            </a:r>
            <a:r>
              <a:rPr sz="1400" spc="35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C2F51"/>
                </a:solidFill>
                <a:latin typeface="Calibri"/>
                <a:cs typeface="Calibri"/>
              </a:rPr>
              <a:t>представляют</a:t>
            </a:r>
            <a:r>
              <a:rPr sz="1400" spc="5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C2F51"/>
                </a:solidFill>
                <a:latin typeface="Calibri"/>
                <a:cs typeface="Calibri"/>
              </a:rPr>
              <a:t>воспитательные</a:t>
            </a:r>
            <a:r>
              <a:rPr sz="1400" spc="40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1C2F51"/>
                </a:solidFill>
                <a:latin typeface="Calibri"/>
                <a:cs typeface="Calibri"/>
              </a:rPr>
              <a:t>практики</a:t>
            </a:r>
            <a:r>
              <a:rPr sz="1400" b="1" spc="-30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1C2F51"/>
                </a:solidFill>
                <a:latin typeface="Calibri"/>
                <a:cs typeface="Calibri"/>
              </a:rPr>
              <a:t>по социально- </a:t>
            </a:r>
            <a:r>
              <a:rPr sz="1400" b="1" spc="-305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1C2F51"/>
                </a:solidFill>
                <a:latin typeface="Calibri"/>
                <a:cs typeface="Calibri"/>
              </a:rPr>
              <a:t>педагогической</a:t>
            </a:r>
            <a:r>
              <a:rPr sz="1400" b="1" spc="-55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1C2F51"/>
                </a:solidFill>
                <a:latin typeface="Calibri"/>
                <a:cs typeface="Calibri"/>
              </a:rPr>
              <a:t>и</a:t>
            </a:r>
            <a:r>
              <a:rPr sz="1400" b="1" spc="-10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1C2F51"/>
                </a:solidFill>
                <a:latin typeface="Calibri"/>
                <a:cs typeface="Calibri"/>
              </a:rPr>
              <a:t>психологической</a:t>
            </a:r>
            <a:r>
              <a:rPr sz="1400" b="1" spc="-40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1C2F51"/>
                </a:solidFill>
                <a:latin typeface="Calibri"/>
                <a:cs typeface="Calibri"/>
              </a:rPr>
              <a:t>поддержке</a:t>
            </a:r>
            <a:r>
              <a:rPr sz="1400" b="1" spc="-50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1C2F51"/>
                </a:solidFill>
                <a:latin typeface="Calibri"/>
                <a:cs typeface="Calibri"/>
              </a:rPr>
              <a:t>детей</a:t>
            </a:r>
            <a:r>
              <a:rPr sz="1400" b="1" spc="-25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1C2F51"/>
                </a:solidFill>
                <a:latin typeface="Calibri"/>
                <a:cs typeface="Calibri"/>
              </a:rPr>
              <a:t>военнослужащих</a:t>
            </a:r>
            <a:r>
              <a:rPr sz="1400" spc="-5" dirty="0">
                <a:solidFill>
                  <a:srgbClr val="1C2F51"/>
                </a:solidFill>
                <a:latin typeface="Calibri"/>
                <a:cs typeface="Calibri"/>
              </a:rPr>
              <a:t>,</a:t>
            </a:r>
            <a:r>
              <a:rPr sz="1400" spc="-35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C2F51"/>
                </a:solidFill>
                <a:latin typeface="Calibri"/>
                <a:cs typeface="Calibri"/>
              </a:rPr>
              <a:t>например:</a:t>
            </a:r>
            <a:endParaRPr sz="1400">
              <a:latin typeface="Calibri"/>
              <a:cs typeface="Calibri"/>
            </a:endParaRPr>
          </a:p>
          <a:p>
            <a:pPr marL="1671320" indent="-287020">
              <a:lnSpc>
                <a:spcPct val="100000"/>
              </a:lnSpc>
              <a:spcBef>
                <a:spcPts val="240"/>
              </a:spcBef>
              <a:buFont typeface="Wingdings"/>
              <a:buChar char=""/>
              <a:tabLst>
                <a:tab pos="1671320" algn="l"/>
                <a:tab pos="1671955" algn="l"/>
              </a:tabLst>
            </a:pPr>
            <a:r>
              <a:rPr sz="1400" dirty="0">
                <a:solidFill>
                  <a:srgbClr val="1C2F51"/>
                </a:solidFill>
                <a:latin typeface="Calibri"/>
                <a:cs typeface="Calibri"/>
              </a:rPr>
              <a:t>Индивидуальные</a:t>
            </a:r>
            <a:r>
              <a:rPr sz="1400" spc="15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C2F51"/>
                </a:solidFill>
                <a:latin typeface="Calibri"/>
                <a:cs typeface="Calibri"/>
              </a:rPr>
              <a:t>и групповые</a:t>
            </a:r>
            <a:r>
              <a:rPr sz="1400" spc="-5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C2F51"/>
                </a:solidFill>
                <a:latin typeface="Calibri"/>
                <a:cs typeface="Calibri"/>
              </a:rPr>
              <a:t>консультации</a:t>
            </a:r>
            <a:r>
              <a:rPr sz="1400" spc="-5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C2F51"/>
                </a:solidFill>
                <a:latin typeface="Calibri"/>
                <a:cs typeface="Calibri"/>
              </a:rPr>
              <a:t>психологов</a:t>
            </a:r>
            <a:endParaRPr sz="1400">
              <a:latin typeface="Calibri"/>
              <a:cs typeface="Calibri"/>
            </a:endParaRPr>
          </a:p>
          <a:p>
            <a:pPr marL="1671320" indent="-287020">
              <a:lnSpc>
                <a:spcPct val="100000"/>
              </a:lnSpc>
              <a:spcBef>
                <a:spcPts val="229"/>
              </a:spcBef>
              <a:buFont typeface="Wingdings"/>
              <a:buChar char=""/>
              <a:tabLst>
                <a:tab pos="1671320" algn="l"/>
                <a:tab pos="1671955" algn="l"/>
              </a:tabLst>
            </a:pPr>
            <a:r>
              <a:rPr sz="1400" spc="-5" dirty="0">
                <a:solidFill>
                  <a:srgbClr val="1C2F51"/>
                </a:solidFill>
                <a:latin typeface="Calibri"/>
                <a:cs typeface="Calibri"/>
              </a:rPr>
              <a:t>Тренинги</a:t>
            </a:r>
            <a:r>
              <a:rPr sz="1400" spc="25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C2F51"/>
                </a:solidFill>
                <a:latin typeface="Calibri"/>
                <a:cs typeface="Calibri"/>
              </a:rPr>
              <a:t>по</a:t>
            </a:r>
            <a:r>
              <a:rPr sz="1400" spc="5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C2F51"/>
                </a:solidFill>
                <a:latin typeface="Calibri"/>
                <a:cs typeface="Calibri"/>
              </a:rPr>
              <a:t>развитию</a:t>
            </a:r>
            <a:r>
              <a:rPr sz="1400" spc="25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C2F51"/>
                </a:solidFill>
                <a:latin typeface="Calibri"/>
                <a:cs typeface="Calibri"/>
              </a:rPr>
              <a:t>эмоциональной</a:t>
            </a:r>
            <a:r>
              <a:rPr sz="1400" spc="-10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C2F51"/>
                </a:solidFill>
                <a:latin typeface="Calibri"/>
                <a:cs typeface="Calibri"/>
              </a:rPr>
              <a:t>устойчивости</a:t>
            </a:r>
            <a:r>
              <a:rPr sz="1400" spc="20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C2F51"/>
                </a:solidFill>
                <a:latin typeface="Calibri"/>
                <a:cs typeface="Calibri"/>
              </a:rPr>
              <a:t>и</a:t>
            </a:r>
            <a:r>
              <a:rPr sz="1400" spc="10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C2F51"/>
                </a:solidFill>
                <a:latin typeface="Calibri"/>
                <a:cs typeface="Calibri"/>
              </a:rPr>
              <a:t>стрессоустойчивости</a:t>
            </a:r>
            <a:endParaRPr sz="1400">
              <a:latin typeface="Calibri"/>
              <a:cs typeface="Calibri"/>
            </a:endParaRPr>
          </a:p>
          <a:p>
            <a:pPr marL="1671320" indent="-287020">
              <a:lnSpc>
                <a:spcPct val="100000"/>
              </a:lnSpc>
              <a:spcBef>
                <a:spcPts val="240"/>
              </a:spcBef>
              <a:buFont typeface="Wingdings"/>
              <a:buChar char=""/>
              <a:tabLst>
                <a:tab pos="1671320" algn="l"/>
                <a:tab pos="1671955" algn="l"/>
              </a:tabLst>
            </a:pPr>
            <a:r>
              <a:rPr sz="1400" spc="-5" dirty="0">
                <a:solidFill>
                  <a:srgbClr val="1C2F51"/>
                </a:solidFill>
                <a:latin typeface="Calibri"/>
                <a:cs typeface="Calibri"/>
              </a:rPr>
              <a:t>Организацию</a:t>
            </a:r>
            <a:r>
              <a:rPr sz="1400" spc="35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C2F51"/>
                </a:solidFill>
                <a:latin typeface="Calibri"/>
                <a:cs typeface="Calibri"/>
              </a:rPr>
              <a:t>досуговых</a:t>
            </a:r>
            <a:r>
              <a:rPr sz="1400" spc="25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C2F51"/>
                </a:solidFill>
                <a:latin typeface="Calibri"/>
                <a:cs typeface="Calibri"/>
              </a:rPr>
              <a:t>и</a:t>
            </a:r>
            <a:r>
              <a:rPr sz="1400" spc="10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C2F51"/>
                </a:solidFill>
                <a:latin typeface="Calibri"/>
                <a:cs typeface="Calibri"/>
              </a:rPr>
              <a:t>творческих</a:t>
            </a:r>
            <a:r>
              <a:rPr sz="1400" spc="35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C2F51"/>
                </a:solidFill>
                <a:latin typeface="Calibri"/>
                <a:cs typeface="Calibri"/>
              </a:rPr>
              <a:t>тематических</a:t>
            </a:r>
            <a:r>
              <a:rPr sz="1400" spc="35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C2F51"/>
                </a:solidFill>
                <a:latin typeface="Calibri"/>
                <a:cs typeface="Calibri"/>
              </a:rPr>
              <a:t>мероприятий</a:t>
            </a:r>
            <a:endParaRPr sz="1400">
              <a:latin typeface="Calibri"/>
              <a:cs typeface="Calibri"/>
            </a:endParaRPr>
          </a:p>
          <a:p>
            <a:pPr marL="1671320" indent="-287020">
              <a:lnSpc>
                <a:spcPct val="100000"/>
              </a:lnSpc>
              <a:spcBef>
                <a:spcPts val="240"/>
              </a:spcBef>
              <a:buFont typeface="Wingdings"/>
              <a:buChar char=""/>
              <a:tabLst>
                <a:tab pos="1671320" algn="l"/>
                <a:tab pos="1671955" algn="l"/>
              </a:tabLst>
            </a:pPr>
            <a:r>
              <a:rPr sz="1400" dirty="0">
                <a:solidFill>
                  <a:srgbClr val="1C2F51"/>
                </a:solidFill>
                <a:latin typeface="Calibri"/>
                <a:cs typeface="Calibri"/>
              </a:rPr>
              <a:t>Помощь</a:t>
            </a:r>
            <a:r>
              <a:rPr sz="1400" spc="-15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C2F51"/>
                </a:solidFill>
                <a:latin typeface="Calibri"/>
                <a:cs typeface="Calibri"/>
              </a:rPr>
              <a:t>в</a:t>
            </a:r>
            <a:r>
              <a:rPr sz="1400" spc="5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C2F51"/>
                </a:solidFill>
                <a:latin typeface="Calibri"/>
                <a:cs typeface="Calibri"/>
              </a:rPr>
              <a:t>учебе</a:t>
            </a:r>
            <a:r>
              <a:rPr sz="1400" spc="15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C2F51"/>
                </a:solidFill>
                <a:latin typeface="Calibri"/>
                <a:cs typeface="Calibri"/>
              </a:rPr>
              <a:t>и дополнительном</a:t>
            </a:r>
            <a:r>
              <a:rPr sz="1400" spc="-85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C2F51"/>
                </a:solidFill>
                <a:latin typeface="Calibri"/>
                <a:cs typeface="Calibri"/>
              </a:rPr>
              <a:t>образовании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lr>
                <a:srgbClr val="1C2F51"/>
              </a:buClr>
              <a:buFont typeface="Wingdings"/>
              <a:buChar char=""/>
            </a:pPr>
            <a:endParaRPr sz="1750">
              <a:latin typeface="Calibri"/>
              <a:cs typeface="Calibri"/>
            </a:endParaRPr>
          </a:p>
          <a:p>
            <a:pPr marL="1384935">
              <a:lnSpc>
                <a:spcPct val="100000"/>
              </a:lnSpc>
            </a:pPr>
            <a:r>
              <a:rPr sz="1400" dirty="0">
                <a:solidFill>
                  <a:srgbClr val="1C2F51"/>
                </a:solidFill>
                <a:latin typeface="Calibri"/>
                <a:cs typeface="Calibri"/>
              </a:rPr>
              <a:t>Могут</a:t>
            </a:r>
            <a:r>
              <a:rPr sz="1400" spc="-5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C2F51"/>
                </a:solidFill>
                <a:latin typeface="Calibri"/>
                <a:cs typeface="Calibri"/>
              </a:rPr>
              <a:t>быть</a:t>
            </a:r>
            <a:r>
              <a:rPr sz="1400" spc="20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C2F51"/>
                </a:solidFill>
                <a:latin typeface="Calibri"/>
                <a:cs typeface="Calibri"/>
              </a:rPr>
              <a:t>представлены</a:t>
            </a:r>
            <a:r>
              <a:rPr sz="1400" spc="10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C2F51"/>
                </a:solidFill>
                <a:latin typeface="Calibri"/>
                <a:cs typeface="Calibri"/>
              </a:rPr>
              <a:t>воспитательные</a:t>
            </a:r>
            <a:r>
              <a:rPr sz="1400" spc="15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1C2F51"/>
                </a:solidFill>
                <a:latin typeface="Calibri"/>
                <a:cs typeface="Calibri"/>
              </a:rPr>
              <a:t>практики,</a:t>
            </a:r>
            <a:r>
              <a:rPr sz="1400" b="1" spc="-15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1C2F51"/>
                </a:solidFill>
                <a:latin typeface="Calibri"/>
                <a:cs typeface="Calibri"/>
              </a:rPr>
              <a:t>направленные</a:t>
            </a:r>
            <a:r>
              <a:rPr sz="1400" b="1" spc="-35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1C2F51"/>
                </a:solidFill>
                <a:latin typeface="Calibri"/>
                <a:cs typeface="Calibri"/>
              </a:rPr>
              <a:t>на</a:t>
            </a:r>
            <a:r>
              <a:rPr sz="1400" b="1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1C2F51"/>
                </a:solidFill>
                <a:latin typeface="Calibri"/>
                <a:cs typeface="Calibri"/>
              </a:rPr>
              <a:t>патриотическое</a:t>
            </a:r>
            <a:r>
              <a:rPr sz="1400" b="1" spc="-35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1C2F51"/>
                </a:solidFill>
                <a:latin typeface="Calibri"/>
                <a:cs typeface="Calibri"/>
              </a:rPr>
              <a:t>воспитание</a:t>
            </a:r>
            <a:r>
              <a:rPr sz="1400" b="1" spc="-45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1C2F51"/>
                </a:solidFill>
                <a:latin typeface="Calibri"/>
                <a:cs typeface="Calibri"/>
              </a:rPr>
              <a:t>и</a:t>
            </a:r>
            <a:endParaRPr sz="1400">
              <a:latin typeface="Calibri"/>
              <a:cs typeface="Calibri"/>
            </a:endParaRPr>
          </a:p>
          <a:p>
            <a:pPr marL="1384935">
              <a:lnSpc>
                <a:spcPct val="100000"/>
              </a:lnSpc>
              <a:spcBef>
                <a:spcPts val="225"/>
              </a:spcBef>
            </a:pPr>
            <a:r>
              <a:rPr sz="1400" b="1" dirty="0">
                <a:solidFill>
                  <a:srgbClr val="1C2F51"/>
                </a:solidFill>
                <a:latin typeface="Calibri"/>
                <a:cs typeface="Calibri"/>
              </a:rPr>
              <a:t>формирование</a:t>
            </a:r>
            <a:r>
              <a:rPr sz="1400" b="1" spc="-60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1C2F51"/>
                </a:solidFill>
                <a:latin typeface="Calibri"/>
                <a:cs typeface="Calibri"/>
              </a:rPr>
              <a:t>чувства</a:t>
            </a:r>
            <a:r>
              <a:rPr sz="1400" b="1" spc="-25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1C2F51"/>
                </a:solidFill>
                <a:latin typeface="Calibri"/>
                <a:cs typeface="Calibri"/>
              </a:rPr>
              <a:t>гордости</a:t>
            </a:r>
            <a:r>
              <a:rPr sz="1400" b="1" spc="-20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1C2F51"/>
                </a:solidFill>
                <a:latin typeface="Calibri"/>
                <a:cs typeface="Calibri"/>
              </a:rPr>
              <a:t>у</a:t>
            </a:r>
            <a:r>
              <a:rPr sz="1400" b="1" spc="-10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1C2F51"/>
                </a:solidFill>
                <a:latin typeface="Calibri"/>
                <a:cs typeface="Calibri"/>
              </a:rPr>
              <a:t>детей</a:t>
            </a:r>
            <a:r>
              <a:rPr sz="1400" b="1" spc="-30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1C2F51"/>
                </a:solidFill>
                <a:latin typeface="Calibri"/>
                <a:cs typeface="Calibri"/>
              </a:rPr>
              <a:t>военнослужащих:</a:t>
            </a:r>
            <a:endParaRPr sz="1400">
              <a:latin typeface="Calibri"/>
              <a:cs typeface="Calibri"/>
            </a:endParaRPr>
          </a:p>
          <a:p>
            <a:pPr marL="1671320" indent="-287020">
              <a:lnSpc>
                <a:spcPct val="100000"/>
              </a:lnSpc>
              <a:spcBef>
                <a:spcPts val="245"/>
              </a:spcBef>
              <a:buFont typeface="Wingdings"/>
              <a:buChar char=""/>
              <a:tabLst>
                <a:tab pos="1671320" algn="l"/>
                <a:tab pos="1671955" algn="l"/>
              </a:tabLst>
            </a:pPr>
            <a:r>
              <a:rPr sz="1400" spc="-5" dirty="0">
                <a:solidFill>
                  <a:srgbClr val="1C2F51"/>
                </a:solidFill>
                <a:latin typeface="Calibri"/>
                <a:cs typeface="Calibri"/>
              </a:rPr>
              <a:t>Встречи</a:t>
            </a:r>
            <a:r>
              <a:rPr sz="1400" spc="-10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C2F51"/>
                </a:solidFill>
                <a:latin typeface="Calibri"/>
                <a:cs typeface="Calibri"/>
              </a:rPr>
              <a:t>с</a:t>
            </a:r>
            <a:r>
              <a:rPr sz="1400" spc="-20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C2F51"/>
                </a:solidFill>
                <a:latin typeface="Calibri"/>
                <a:cs typeface="Calibri"/>
              </a:rPr>
              <a:t>ветеранами,</a:t>
            </a:r>
            <a:r>
              <a:rPr sz="1400" spc="5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C2F51"/>
                </a:solidFill>
                <a:latin typeface="Calibri"/>
                <a:cs typeface="Calibri"/>
              </a:rPr>
              <a:t>героями</a:t>
            </a:r>
            <a:r>
              <a:rPr sz="1400" spc="10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C2F51"/>
                </a:solidFill>
                <a:latin typeface="Calibri"/>
                <a:cs typeface="Calibri"/>
              </a:rPr>
              <a:t>СВО</a:t>
            </a:r>
            <a:endParaRPr sz="1400">
              <a:latin typeface="Calibri"/>
              <a:cs typeface="Calibri"/>
            </a:endParaRPr>
          </a:p>
          <a:p>
            <a:pPr marL="1671320" indent="-287020">
              <a:lnSpc>
                <a:spcPct val="100000"/>
              </a:lnSpc>
              <a:spcBef>
                <a:spcPts val="240"/>
              </a:spcBef>
              <a:buFont typeface="Wingdings"/>
              <a:buChar char=""/>
              <a:tabLst>
                <a:tab pos="1671320" algn="l"/>
                <a:tab pos="1671955" algn="l"/>
              </a:tabLst>
            </a:pPr>
            <a:r>
              <a:rPr sz="1400" dirty="0">
                <a:solidFill>
                  <a:srgbClr val="1C2F51"/>
                </a:solidFill>
                <a:latin typeface="Calibri"/>
                <a:cs typeface="Calibri"/>
              </a:rPr>
              <a:t>Экскурсии</a:t>
            </a:r>
            <a:r>
              <a:rPr sz="1400" spc="5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C2F51"/>
                </a:solidFill>
                <a:latin typeface="Calibri"/>
                <a:cs typeface="Calibri"/>
              </a:rPr>
              <a:t>в</a:t>
            </a:r>
            <a:r>
              <a:rPr sz="1400" spc="10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C2F51"/>
                </a:solidFill>
                <a:latin typeface="Calibri"/>
                <a:cs typeface="Calibri"/>
              </a:rPr>
              <a:t>музеи</a:t>
            </a:r>
            <a:r>
              <a:rPr sz="1400" dirty="0">
                <a:solidFill>
                  <a:srgbClr val="1C2F51"/>
                </a:solidFill>
                <a:latin typeface="Calibri"/>
                <a:cs typeface="Calibri"/>
              </a:rPr>
              <a:t> и</a:t>
            </a:r>
            <a:r>
              <a:rPr sz="1400" spc="10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C2F51"/>
                </a:solidFill>
                <a:latin typeface="Calibri"/>
                <a:cs typeface="Calibri"/>
              </a:rPr>
              <a:t>на</a:t>
            </a:r>
            <a:r>
              <a:rPr sz="1400" spc="-10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C2F51"/>
                </a:solidFill>
                <a:latin typeface="Calibri"/>
                <a:cs typeface="Calibri"/>
              </a:rPr>
              <a:t>выставки</a:t>
            </a:r>
            <a:r>
              <a:rPr sz="1400" spc="15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C2F51"/>
                </a:solidFill>
                <a:latin typeface="Calibri"/>
                <a:cs typeface="Calibri"/>
              </a:rPr>
              <a:t>военной</a:t>
            </a:r>
            <a:r>
              <a:rPr sz="1400" spc="-15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C2F51"/>
                </a:solidFill>
                <a:latin typeface="Calibri"/>
                <a:cs typeface="Calibri"/>
              </a:rPr>
              <a:t>истории</a:t>
            </a:r>
            <a:r>
              <a:rPr sz="1400" dirty="0">
                <a:solidFill>
                  <a:srgbClr val="1C2F51"/>
                </a:solidFill>
                <a:latin typeface="Calibri"/>
                <a:cs typeface="Calibri"/>
              </a:rPr>
              <a:t> и</a:t>
            </a:r>
            <a:r>
              <a:rPr sz="1400" spc="10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C2F51"/>
                </a:solidFill>
                <a:latin typeface="Calibri"/>
                <a:cs typeface="Calibri"/>
              </a:rPr>
              <a:t>военной</a:t>
            </a:r>
            <a:r>
              <a:rPr sz="1400" spc="-15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C2F51"/>
                </a:solidFill>
                <a:latin typeface="Calibri"/>
                <a:cs typeface="Calibri"/>
              </a:rPr>
              <a:t>техники</a:t>
            </a:r>
            <a:endParaRPr sz="1400">
              <a:latin typeface="Calibri"/>
              <a:cs typeface="Calibri"/>
            </a:endParaRPr>
          </a:p>
          <a:p>
            <a:pPr marL="1671320" indent="-287020">
              <a:lnSpc>
                <a:spcPct val="100000"/>
              </a:lnSpc>
              <a:spcBef>
                <a:spcPts val="229"/>
              </a:spcBef>
              <a:buFont typeface="Wingdings"/>
              <a:buChar char=""/>
              <a:tabLst>
                <a:tab pos="1671320" algn="l"/>
                <a:tab pos="1671955" algn="l"/>
              </a:tabLst>
            </a:pPr>
            <a:r>
              <a:rPr sz="1400" dirty="0">
                <a:solidFill>
                  <a:srgbClr val="1C2F51"/>
                </a:solidFill>
                <a:latin typeface="Calibri"/>
                <a:cs typeface="Calibri"/>
              </a:rPr>
              <a:t>Уроки</a:t>
            </a:r>
            <a:r>
              <a:rPr sz="1400" spc="-5" dirty="0">
                <a:solidFill>
                  <a:srgbClr val="1C2F51"/>
                </a:solidFill>
                <a:latin typeface="Calibri"/>
                <a:cs typeface="Calibri"/>
              </a:rPr>
              <a:t> мужества </a:t>
            </a:r>
            <a:r>
              <a:rPr sz="1400" dirty="0">
                <a:solidFill>
                  <a:srgbClr val="1C2F51"/>
                </a:solidFill>
                <a:latin typeface="Calibri"/>
                <a:cs typeface="Calibri"/>
              </a:rPr>
              <a:t>и</a:t>
            </a:r>
            <a:r>
              <a:rPr sz="1400" spc="5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C2F51"/>
                </a:solidFill>
                <a:latin typeface="Calibri"/>
                <a:cs typeface="Calibri"/>
              </a:rPr>
              <a:t>классные</a:t>
            </a:r>
            <a:r>
              <a:rPr sz="1400" spc="5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C2F51"/>
                </a:solidFill>
                <a:latin typeface="Calibri"/>
                <a:cs typeface="Calibri"/>
              </a:rPr>
              <a:t>часы о</a:t>
            </a:r>
            <a:r>
              <a:rPr sz="1400" spc="-5" dirty="0">
                <a:solidFill>
                  <a:srgbClr val="1C2F51"/>
                </a:solidFill>
                <a:latin typeface="Calibri"/>
                <a:cs typeface="Calibri"/>
              </a:rPr>
              <a:t> подвигах</a:t>
            </a:r>
            <a:r>
              <a:rPr sz="1400" spc="15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C2F51"/>
                </a:solidFill>
                <a:latin typeface="Calibri"/>
                <a:cs typeface="Calibri"/>
              </a:rPr>
              <a:t>родителей</a:t>
            </a:r>
            <a:endParaRPr sz="1400">
              <a:latin typeface="Calibri"/>
              <a:cs typeface="Calibri"/>
            </a:endParaRPr>
          </a:p>
          <a:p>
            <a:pPr marL="1671320" indent="-287020">
              <a:lnSpc>
                <a:spcPct val="100000"/>
              </a:lnSpc>
              <a:spcBef>
                <a:spcPts val="240"/>
              </a:spcBef>
              <a:buFont typeface="Wingdings"/>
              <a:buChar char=""/>
              <a:tabLst>
                <a:tab pos="1671320" algn="l"/>
                <a:tab pos="1671955" algn="l"/>
              </a:tabLst>
            </a:pPr>
            <a:r>
              <a:rPr sz="1400" spc="-5" dirty="0">
                <a:solidFill>
                  <a:srgbClr val="1C2F51"/>
                </a:solidFill>
                <a:latin typeface="Calibri"/>
                <a:cs typeface="Calibri"/>
              </a:rPr>
              <a:t>Творческие</a:t>
            </a:r>
            <a:r>
              <a:rPr sz="1400" spc="5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C2F51"/>
                </a:solidFill>
                <a:latin typeface="Calibri"/>
                <a:cs typeface="Calibri"/>
              </a:rPr>
              <a:t>конкурсы</a:t>
            </a:r>
            <a:r>
              <a:rPr sz="1400" spc="-10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C2F51"/>
                </a:solidFill>
                <a:latin typeface="Calibri"/>
                <a:cs typeface="Calibri"/>
              </a:rPr>
              <a:t>и</a:t>
            </a:r>
            <a:r>
              <a:rPr sz="1400" spc="-10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C2F51"/>
                </a:solidFill>
                <a:latin typeface="Calibri"/>
                <a:cs typeface="Calibri"/>
              </a:rPr>
              <a:t>фестивали</a:t>
            </a:r>
            <a:endParaRPr sz="1400">
              <a:latin typeface="Calibri"/>
              <a:cs typeface="Calibri"/>
            </a:endParaRPr>
          </a:p>
          <a:p>
            <a:pPr marL="1671320" indent="-287020">
              <a:lnSpc>
                <a:spcPct val="100000"/>
              </a:lnSpc>
              <a:spcBef>
                <a:spcPts val="225"/>
              </a:spcBef>
              <a:buFont typeface="Wingdings"/>
              <a:buChar char=""/>
              <a:tabLst>
                <a:tab pos="1671320" algn="l"/>
                <a:tab pos="1671955" algn="l"/>
              </a:tabLst>
            </a:pPr>
            <a:r>
              <a:rPr sz="1400" spc="-5" dirty="0">
                <a:solidFill>
                  <a:srgbClr val="1C2F51"/>
                </a:solidFill>
                <a:latin typeface="Calibri"/>
                <a:cs typeface="Calibri"/>
              </a:rPr>
              <a:t>Практики,</a:t>
            </a:r>
            <a:r>
              <a:rPr sz="1400" spc="15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C2F51"/>
                </a:solidFill>
                <a:latin typeface="Calibri"/>
                <a:cs typeface="Calibri"/>
              </a:rPr>
              <a:t>помогающие</a:t>
            </a:r>
            <a:r>
              <a:rPr sz="1400" spc="5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C2F51"/>
                </a:solidFill>
                <a:latin typeface="Calibri"/>
                <a:cs typeface="Calibri"/>
              </a:rPr>
              <a:t>детям</a:t>
            </a:r>
            <a:r>
              <a:rPr sz="1400" spc="10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C2F51"/>
                </a:solidFill>
                <a:latin typeface="Calibri"/>
                <a:cs typeface="Calibri"/>
              </a:rPr>
              <a:t>сохранять</a:t>
            </a:r>
            <a:r>
              <a:rPr sz="1400" spc="10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C2F51"/>
                </a:solidFill>
                <a:latin typeface="Calibri"/>
                <a:cs typeface="Calibri"/>
              </a:rPr>
              <a:t>связь</a:t>
            </a:r>
            <a:r>
              <a:rPr sz="1400" spc="20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C2F51"/>
                </a:solidFill>
                <a:latin typeface="Calibri"/>
                <a:cs typeface="Calibri"/>
              </a:rPr>
              <a:t>с </a:t>
            </a:r>
            <a:r>
              <a:rPr sz="1400" spc="-5" dirty="0">
                <a:solidFill>
                  <a:srgbClr val="1C2F51"/>
                </a:solidFill>
                <a:latin typeface="Calibri"/>
                <a:cs typeface="Calibri"/>
              </a:rPr>
              <a:t>родителями,</a:t>
            </a:r>
            <a:r>
              <a:rPr sz="1400" spc="20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C2F51"/>
                </a:solidFill>
                <a:latin typeface="Calibri"/>
                <a:cs typeface="Calibri"/>
              </a:rPr>
              <a:t>участвующими</a:t>
            </a:r>
            <a:r>
              <a:rPr sz="1400" spc="30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C2F51"/>
                </a:solidFill>
                <a:latin typeface="Calibri"/>
                <a:cs typeface="Calibri"/>
              </a:rPr>
              <a:t>в</a:t>
            </a:r>
            <a:r>
              <a:rPr sz="1400" spc="10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C2F51"/>
                </a:solidFill>
                <a:latin typeface="Calibri"/>
                <a:cs typeface="Calibri"/>
              </a:rPr>
              <a:t>СВО,</a:t>
            </a:r>
            <a:r>
              <a:rPr sz="1400" spc="-110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C2F51"/>
                </a:solidFill>
                <a:latin typeface="Calibri"/>
                <a:cs typeface="Calibri"/>
              </a:rPr>
              <a:t>через</a:t>
            </a:r>
            <a:r>
              <a:rPr sz="1400" spc="5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C2F51"/>
                </a:solidFill>
                <a:latin typeface="Calibri"/>
                <a:cs typeface="Calibri"/>
              </a:rPr>
              <a:t>организацию</a:t>
            </a:r>
            <a:endParaRPr sz="1400">
              <a:latin typeface="Calibri"/>
              <a:cs typeface="Calibri"/>
            </a:endParaRPr>
          </a:p>
          <a:p>
            <a:pPr marL="1671320" marR="1890395">
              <a:lnSpc>
                <a:spcPct val="113700"/>
              </a:lnSpc>
              <a:spcBef>
                <a:spcPts val="10"/>
              </a:spcBef>
            </a:pPr>
            <a:r>
              <a:rPr sz="1400" dirty="0">
                <a:solidFill>
                  <a:srgbClr val="1C2F51"/>
                </a:solidFill>
                <a:latin typeface="Calibri"/>
                <a:cs typeface="Calibri"/>
              </a:rPr>
              <a:t>видеоконференций</a:t>
            </a:r>
            <a:r>
              <a:rPr sz="1400" spc="30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C2F51"/>
                </a:solidFill>
                <a:latin typeface="Calibri"/>
                <a:cs typeface="Calibri"/>
              </a:rPr>
              <a:t>и</a:t>
            </a:r>
            <a:r>
              <a:rPr sz="1400" spc="5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C2F51"/>
                </a:solidFill>
                <a:latin typeface="Calibri"/>
                <a:cs typeface="Calibri"/>
              </a:rPr>
              <a:t>переписку</a:t>
            </a:r>
            <a:r>
              <a:rPr sz="1400" spc="15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C2F51"/>
                </a:solidFill>
                <a:latin typeface="Calibri"/>
                <a:cs typeface="Calibri"/>
              </a:rPr>
              <a:t>с</a:t>
            </a:r>
            <a:r>
              <a:rPr sz="1400" spc="-5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C2F51"/>
                </a:solidFill>
                <a:latin typeface="Calibri"/>
                <a:cs typeface="Calibri"/>
              </a:rPr>
              <a:t>родными,</a:t>
            </a:r>
            <a:r>
              <a:rPr sz="1400" spc="10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C2F51"/>
                </a:solidFill>
                <a:latin typeface="Calibri"/>
                <a:cs typeface="Calibri"/>
              </a:rPr>
              <a:t>совместное</a:t>
            </a:r>
            <a:r>
              <a:rPr sz="1400" spc="-15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C2F51"/>
                </a:solidFill>
                <a:latin typeface="Calibri"/>
                <a:cs typeface="Calibri"/>
              </a:rPr>
              <a:t>творчество</a:t>
            </a:r>
            <a:r>
              <a:rPr sz="1400" spc="10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C2F51"/>
                </a:solidFill>
                <a:latin typeface="Calibri"/>
                <a:cs typeface="Calibri"/>
              </a:rPr>
              <a:t>и</a:t>
            </a:r>
            <a:r>
              <a:rPr sz="1400" spc="15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C2F51"/>
                </a:solidFill>
                <a:latin typeface="Calibri"/>
                <a:cs typeface="Calibri"/>
              </a:rPr>
              <a:t>изготовление</a:t>
            </a:r>
            <a:r>
              <a:rPr sz="1400" spc="5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C2F51"/>
                </a:solidFill>
                <a:latin typeface="Calibri"/>
                <a:cs typeface="Calibri"/>
              </a:rPr>
              <a:t>подарков, </a:t>
            </a:r>
            <a:r>
              <a:rPr sz="1400" dirty="0">
                <a:solidFill>
                  <a:srgbClr val="1C2F51"/>
                </a:solidFill>
                <a:latin typeface="Calibri"/>
                <a:cs typeface="Calibri"/>
              </a:rPr>
              <a:t>иные </a:t>
            </a:r>
            <a:r>
              <a:rPr sz="1400" spc="-300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C2F51"/>
                </a:solidFill>
                <a:latin typeface="Calibri"/>
                <a:cs typeface="Calibri"/>
              </a:rPr>
              <a:t>формы</a:t>
            </a:r>
            <a:r>
              <a:rPr sz="1400" spc="-5" dirty="0">
                <a:solidFill>
                  <a:srgbClr val="1C2F51"/>
                </a:solidFill>
                <a:latin typeface="Calibri"/>
                <a:cs typeface="Calibri"/>
              </a:rPr>
              <a:t> поддержки</a:t>
            </a:r>
            <a:r>
              <a:rPr sz="1400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C2F51"/>
                </a:solidFill>
                <a:latin typeface="Calibri"/>
                <a:cs typeface="Calibri"/>
              </a:rPr>
              <a:t>детско-родительских</a:t>
            </a:r>
            <a:r>
              <a:rPr sz="1400" spc="10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C2F51"/>
                </a:solidFill>
                <a:latin typeface="Calibri"/>
                <a:cs typeface="Calibri"/>
              </a:rPr>
              <a:t>отношений</a:t>
            </a:r>
            <a:r>
              <a:rPr sz="1400" spc="-10" dirty="0">
                <a:solidFill>
                  <a:srgbClr val="1C2F51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C2F51"/>
                </a:solidFill>
                <a:latin typeface="Calibri"/>
                <a:cs typeface="Calibri"/>
              </a:rPr>
              <a:t>на</a:t>
            </a:r>
            <a:r>
              <a:rPr sz="1400" spc="-5" dirty="0">
                <a:solidFill>
                  <a:srgbClr val="1C2F51"/>
                </a:solidFill>
                <a:latin typeface="Calibri"/>
                <a:cs typeface="Calibri"/>
              </a:rPr>
              <a:t> расстоянии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Основная</a:t>
            </a:r>
            <a:r>
              <a:rPr sz="20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цель</a:t>
            </a:r>
            <a:r>
              <a:rPr sz="2000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таких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проектов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-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оказать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всестороннюю</a:t>
            </a:r>
            <a:r>
              <a:rPr sz="20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b="1" spc="-5" dirty="0">
                <a:solidFill>
                  <a:srgbClr val="FFFFFF"/>
                </a:solidFill>
                <a:latin typeface="Calibri"/>
                <a:cs typeface="Calibri"/>
              </a:rPr>
              <a:t>помощь</a:t>
            </a:r>
            <a:r>
              <a:rPr sz="20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FFFFFF"/>
                </a:solidFill>
                <a:latin typeface="Calibri"/>
                <a:cs typeface="Calibri"/>
              </a:rPr>
              <a:t>и </a:t>
            </a:r>
            <a:r>
              <a:rPr sz="2000" b="1" spc="-5" dirty="0">
                <a:solidFill>
                  <a:srgbClr val="FFFFFF"/>
                </a:solidFill>
                <a:latin typeface="Calibri"/>
                <a:cs typeface="Calibri"/>
              </a:rPr>
              <a:t>поддержку</a:t>
            </a:r>
            <a:r>
              <a:rPr sz="2000" b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b="1" spc="-5" dirty="0">
                <a:solidFill>
                  <a:srgbClr val="FFFFFF"/>
                </a:solidFill>
                <a:latin typeface="Calibri"/>
                <a:cs typeface="Calibri"/>
              </a:rPr>
              <a:t>детям</a:t>
            </a:r>
            <a:r>
              <a:rPr sz="2000" b="1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b="1" spc="-5" dirty="0">
                <a:solidFill>
                  <a:srgbClr val="FFFFFF"/>
                </a:solidFill>
                <a:latin typeface="Calibri"/>
                <a:cs typeface="Calibri"/>
              </a:rPr>
              <a:t>военнослужащих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72736" y="36703"/>
            <a:ext cx="342265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НОМИНАЦИЯ</a:t>
            </a:r>
            <a:r>
              <a:rPr spc="-55" dirty="0"/>
              <a:t> </a:t>
            </a:r>
            <a:r>
              <a:rPr spc="-5" dirty="0"/>
              <a:t>3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491739" y="829055"/>
            <a:ext cx="7208520" cy="789940"/>
          </a:xfrm>
          <a:prstGeom prst="rect">
            <a:avLst/>
          </a:prstGeom>
          <a:solidFill>
            <a:srgbClr val="EFA33C"/>
          </a:solidFill>
        </p:spPr>
        <p:txBody>
          <a:bodyPr vert="horz" wrap="square" lIns="0" tIns="62865" rIns="0" bIns="0" rtlCol="0">
            <a:spAutoFit/>
          </a:bodyPr>
          <a:lstStyle/>
          <a:p>
            <a:pPr marL="156845" marR="150495" algn="ctr">
              <a:lnSpc>
                <a:spcPct val="100000"/>
              </a:lnSpc>
              <a:spcBef>
                <a:spcPts val="495"/>
              </a:spcBef>
            </a:pPr>
            <a:r>
              <a:rPr sz="1400" spc="-5" dirty="0">
                <a:solidFill>
                  <a:srgbClr val="172340"/>
                </a:solidFill>
                <a:latin typeface="Calibri"/>
                <a:cs typeface="Calibri"/>
              </a:rPr>
              <a:t>«Лучшие</a:t>
            </a:r>
            <a:r>
              <a:rPr sz="1400" spc="1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72340"/>
                </a:solidFill>
                <a:latin typeface="Calibri"/>
                <a:cs typeface="Calibri"/>
              </a:rPr>
              <a:t>воспитательные практики,</a:t>
            </a:r>
            <a:r>
              <a:rPr sz="1400" spc="3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72340"/>
                </a:solidFill>
                <a:latin typeface="Calibri"/>
                <a:cs typeface="Calibri"/>
              </a:rPr>
              <a:t>направленные на</a:t>
            </a:r>
            <a:r>
              <a:rPr sz="1400" spc="1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72340"/>
                </a:solidFill>
                <a:latin typeface="Calibri"/>
                <a:cs typeface="Calibri"/>
              </a:rPr>
              <a:t>использование</a:t>
            </a:r>
            <a:r>
              <a:rPr sz="1400" spc="2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72340"/>
                </a:solidFill>
                <a:latin typeface="Calibri"/>
                <a:cs typeface="Calibri"/>
              </a:rPr>
              <a:t>межпоколенческого </a:t>
            </a:r>
            <a:r>
              <a:rPr sz="1400" spc="-30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72340"/>
                </a:solidFill>
                <a:latin typeface="Calibri"/>
                <a:cs typeface="Calibri"/>
              </a:rPr>
              <a:t>взаимодействия</a:t>
            </a:r>
            <a:r>
              <a:rPr sz="1400" spc="2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72340"/>
                </a:solidFill>
                <a:latin typeface="Calibri"/>
                <a:cs typeface="Calibri"/>
              </a:rPr>
              <a:t>и</a:t>
            </a:r>
            <a:r>
              <a:rPr sz="1400" spc="-1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72340"/>
                </a:solidFill>
                <a:latin typeface="Calibri"/>
                <a:cs typeface="Calibri"/>
              </a:rPr>
              <a:t>наставничества</a:t>
            </a:r>
            <a:r>
              <a:rPr sz="1400" spc="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72340"/>
                </a:solidFill>
                <a:latin typeface="Calibri"/>
                <a:cs typeface="Calibri"/>
              </a:rPr>
              <a:t>при</a:t>
            </a:r>
            <a:r>
              <a:rPr sz="1400" spc="1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172340"/>
                </a:solidFill>
                <a:latin typeface="Calibri"/>
                <a:cs typeface="Calibri"/>
              </a:rPr>
              <a:t>подготовке</a:t>
            </a:r>
            <a:r>
              <a:rPr sz="1400" b="1" spc="-4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172340"/>
                </a:solidFill>
                <a:latin typeface="Calibri"/>
                <a:cs typeface="Calibri"/>
              </a:rPr>
              <a:t>молодежи</a:t>
            </a:r>
            <a:r>
              <a:rPr sz="1400" b="1" spc="-3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172340"/>
                </a:solidFill>
                <a:latin typeface="Calibri"/>
                <a:cs typeface="Calibri"/>
              </a:rPr>
              <a:t>к</a:t>
            </a:r>
            <a:r>
              <a:rPr sz="1400" b="1" spc="-1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172340"/>
                </a:solidFill>
                <a:latin typeface="Calibri"/>
                <a:cs typeface="Calibri"/>
              </a:rPr>
              <a:t>созданию</a:t>
            </a:r>
            <a:r>
              <a:rPr sz="1400" b="1" spc="-4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172340"/>
                </a:solidFill>
                <a:latin typeface="Calibri"/>
                <a:cs typeface="Calibri"/>
              </a:rPr>
              <a:t>семьи</a:t>
            </a:r>
            <a:r>
              <a:rPr sz="1400" b="1" spc="-2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172340"/>
                </a:solidFill>
                <a:latin typeface="Calibri"/>
                <a:cs typeface="Calibri"/>
              </a:rPr>
              <a:t>и</a:t>
            </a:r>
            <a:endParaRPr sz="1400">
              <a:latin typeface="Calibri"/>
              <a:cs typeface="Calibri"/>
            </a:endParaRPr>
          </a:p>
          <a:p>
            <a:pPr marL="2540" algn="ctr">
              <a:lnSpc>
                <a:spcPct val="100000"/>
              </a:lnSpc>
            </a:pPr>
            <a:r>
              <a:rPr sz="1400" b="1" spc="-5" dirty="0">
                <a:solidFill>
                  <a:srgbClr val="172340"/>
                </a:solidFill>
                <a:latin typeface="Calibri"/>
                <a:cs typeface="Calibri"/>
              </a:rPr>
              <a:t>ответственному</a:t>
            </a:r>
            <a:r>
              <a:rPr sz="1400" b="1" spc="-5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172340"/>
                </a:solidFill>
                <a:latin typeface="Calibri"/>
                <a:cs typeface="Calibri"/>
              </a:rPr>
              <a:t>родительству</a:t>
            </a:r>
            <a:r>
              <a:rPr sz="1400" dirty="0">
                <a:solidFill>
                  <a:srgbClr val="172340"/>
                </a:solidFill>
                <a:latin typeface="Calibri"/>
                <a:cs typeface="Calibri"/>
              </a:rPr>
              <a:t>»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5600700"/>
            <a:ext cx="12192000" cy="944880"/>
          </a:xfrm>
          <a:custGeom>
            <a:avLst/>
            <a:gdLst/>
            <a:ahLst/>
            <a:cxnLst/>
            <a:rect l="l" t="t" r="r" b="b"/>
            <a:pathLst>
              <a:path w="12192000" h="944879">
                <a:moveTo>
                  <a:pt x="12192000" y="0"/>
                </a:moveTo>
                <a:lnTo>
                  <a:pt x="0" y="0"/>
                </a:lnTo>
                <a:lnTo>
                  <a:pt x="0" y="944880"/>
                </a:lnTo>
                <a:lnTo>
                  <a:pt x="12192000" y="944880"/>
                </a:lnTo>
                <a:lnTo>
                  <a:pt x="12192000" y="0"/>
                </a:lnTo>
                <a:close/>
              </a:path>
            </a:pathLst>
          </a:custGeom>
          <a:solidFill>
            <a:srgbClr val="1C2F5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75056" y="1662176"/>
            <a:ext cx="11843385" cy="45472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684655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Calibri"/>
                <a:cs typeface="Calibri"/>
              </a:rPr>
              <a:t>В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данной номинации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образовательные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организации</a:t>
            </a:r>
            <a:r>
              <a:rPr sz="1400" spc="3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представляют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воспитательные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практики</a:t>
            </a:r>
            <a:r>
              <a:rPr sz="1400" b="1" spc="-3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по</a:t>
            </a:r>
            <a:endParaRPr sz="1400">
              <a:latin typeface="Calibri"/>
              <a:cs typeface="Calibri"/>
            </a:endParaRPr>
          </a:p>
          <a:p>
            <a:pPr marL="1684655">
              <a:lnSpc>
                <a:spcPct val="100000"/>
              </a:lnSpc>
            </a:pPr>
            <a:r>
              <a:rPr sz="1400" b="1" spc="-5" dirty="0">
                <a:latin typeface="Calibri"/>
                <a:cs typeface="Calibri"/>
              </a:rPr>
              <a:t>использованию</a:t>
            </a:r>
            <a:r>
              <a:rPr sz="1400" b="1" spc="-4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ресурсов</a:t>
            </a:r>
            <a:r>
              <a:rPr sz="1400" b="1" spc="-3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разных</a:t>
            </a:r>
            <a:r>
              <a:rPr sz="1400" b="1" spc="-2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поколений</a:t>
            </a:r>
            <a:r>
              <a:rPr sz="1400" b="1" spc="-2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для</a:t>
            </a:r>
            <a:r>
              <a:rPr sz="1400" b="1" spc="-3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подготовки</a:t>
            </a:r>
            <a:r>
              <a:rPr sz="1400" b="1" spc="-5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подрастающего</a:t>
            </a:r>
            <a:r>
              <a:rPr sz="1400" b="1" spc="-3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поколения</a:t>
            </a:r>
            <a:r>
              <a:rPr sz="1400" b="1" spc="-2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ко</a:t>
            </a:r>
            <a:r>
              <a:rPr sz="1400" b="1" spc="-1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взрослой</a:t>
            </a:r>
            <a:r>
              <a:rPr sz="1400" b="1" spc="-1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и</a:t>
            </a:r>
            <a:endParaRPr sz="1400">
              <a:latin typeface="Calibri"/>
              <a:cs typeface="Calibri"/>
            </a:endParaRPr>
          </a:p>
          <a:p>
            <a:pPr marL="1684655">
              <a:lnSpc>
                <a:spcPct val="100000"/>
              </a:lnSpc>
            </a:pPr>
            <a:r>
              <a:rPr sz="1400" b="1" spc="-5" dirty="0">
                <a:latin typeface="Calibri"/>
                <a:cs typeface="Calibri"/>
              </a:rPr>
              <a:t>семейной</a:t>
            </a:r>
            <a:r>
              <a:rPr sz="1400" b="1" spc="-5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жизни</a:t>
            </a:r>
            <a:r>
              <a:rPr sz="1400" dirty="0">
                <a:latin typeface="Calibri"/>
                <a:cs typeface="Calibri"/>
              </a:rPr>
              <a:t>,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например:</a:t>
            </a:r>
            <a:endParaRPr sz="1400">
              <a:latin typeface="Calibri"/>
              <a:cs typeface="Calibri"/>
            </a:endParaRPr>
          </a:p>
          <a:p>
            <a:pPr marL="1971039" marR="1736089" indent="-287020">
              <a:lnSpc>
                <a:spcPct val="100000"/>
              </a:lnSpc>
              <a:buFont typeface="Wingdings"/>
              <a:buChar char=""/>
              <a:tabLst>
                <a:tab pos="1971039" algn="l"/>
                <a:tab pos="1971675" algn="l"/>
              </a:tabLst>
            </a:pPr>
            <a:r>
              <a:rPr sz="1400" spc="-5" dirty="0">
                <a:latin typeface="Calibri"/>
                <a:cs typeface="Calibri"/>
              </a:rPr>
              <a:t>Просветительские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занятия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и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тренинги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для старшеклассников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по основам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семейной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жизни, планированию </a:t>
            </a:r>
            <a:r>
              <a:rPr sz="1400" spc="-3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семьи,</a:t>
            </a:r>
            <a:r>
              <a:rPr sz="1400" dirty="0">
                <a:latin typeface="Calibri"/>
                <a:cs typeface="Calibri"/>
              </a:rPr>
              <a:t> ответственному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родительству</a:t>
            </a:r>
            <a:endParaRPr sz="1400">
              <a:latin typeface="Calibri"/>
              <a:cs typeface="Calibri"/>
            </a:endParaRPr>
          </a:p>
          <a:p>
            <a:pPr marL="1971039" indent="-287020">
              <a:lnSpc>
                <a:spcPct val="100000"/>
              </a:lnSpc>
              <a:buFont typeface="Wingdings"/>
              <a:buChar char=""/>
              <a:tabLst>
                <a:tab pos="1971039" algn="l"/>
                <a:tab pos="1971675" algn="l"/>
              </a:tabLst>
            </a:pPr>
            <a:r>
              <a:rPr sz="1400" spc="-5" dirty="0">
                <a:latin typeface="Calibri"/>
                <a:cs typeface="Calibri"/>
              </a:rPr>
              <a:t>Встречи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с успешными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родителями-наставниками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(семейными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парами),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обмен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опытом</a:t>
            </a:r>
            <a:endParaRPr sz="1400">
              <a:latin typeface="Calibri"/>
              <a:cs typeface="Calibri"/>
            </a:endParaRPr>
          </a:p>
          <a:p>
            <a:pPr marL="1971039" indent="-287020">
              <a:lnSpc>
                <a:spcPct val="100000"/>
              </a:lnSpc>
              <a:buFont typeface="Wingdings"/>
              <a:buChar char=""/>
              <a:tabLst>
                <a:tab pos="1971039" algn="l"/>
                <a:tab pos="1971675" algn="l"/>
              </a:tabLst>
            </a:pPr>
            <a:r>
              <a:rPr sz="1400" spc="-5" dirty="0">
                <a:latin typeface="Calibri"/>
                <a:cs typeface="Calibri"/>
              </a:rPr>
              <a:t>Практические</a:t>
            </a:r>
            <a:r>
              <a:rPr sz="1400" spc="3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занятия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по организации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семейного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быта,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уходу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за </a:t>
            </a:r>
            <a:r>
              <a:rPr sz="1400" spc="-5" dirty="0">
                <a:latin typeface="Calibri"/>
                <a:cs typeface="Calibri"/>
              </a:rPr>
              <a:t>детьми,</a:t>
            </a:r>
            <a:r>
              <a:rPr sz="1400" spc="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пожилыми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Wingdings"/>
              <a:buChar char=""/>
            </a:pPr>
            <a:endParaRPr sz="1350">
              <a:latin typeface="Calibri"/>
              <a:cs typeface="Calibri"/>
            </a:endParaRPr>
          </a:p>
          <a:p>
            <a:pPr marL="1684655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Могут</a:t>
            </a:r>
            <a:r>
              <a:rPr sz="1400" spc="-5" dirty="0">
                <a:latin typeface="Calibri"/>
                <a:cs typeface="Calibri"/>
              </a:rPr>
              <a:t> быть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представлены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практики,</a:t>
            </a:r>
            <a:r>
              <a:rPr sz="1400" b="1" spc="-4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вовлекающие</a:t>
            </a:r>
            <a:r>
              <a:rPr sz="1400" b="1" spc="-5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поколение</a:t>
            </a:r>
            <a:r>
              <a:rPr sz="1400" b="1" spc="-45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бабушек</a:t>
            </a:r>
            <a:r>
              <a:rPr sz="1400" b="1" spc="-1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и</a:t>
            </a:r>
            <a:r>
              <a:rPr sz="1400" b="1" spc="-5" dirty="0">
                <a:latin typeface="Calibri"/>
                <a:cs typeface="Calibri"/>
              </a:rPr>
              <a:t> дедушек</a:t>
            </a:r>
            <a:r>
              <a:rPr sz="1400" spc="-5" dirty="0">
                <a:latin typeface="Calibri"/>
                <a:cs typeface="Calibri"/>
              </a:rPr>
              <a:t>,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например:</a:t>
            </a:r>
            <a:endParaRPr sz="1400">
              <a:latin typeface="Calibri"/>
              <a:cs typeface="Calibri"/>
            </a:endParaRPr>
          </a:p>
          <a:p>
            <a:pPr marL="1971039" indent="-287020">
              <a:lnSpc>
                <a:spcPct val="100000"/>
              </a:lnSpc>
              <a:spcBef>
                <a:spcPts val="5"/>
              </a:spcBef>
              <a:buFont typeface="Wingdings"/>
              <a:buChar char=""/>
              <a:tabLst>
                <a:tab pos="1971039" algn="l"/>
                <a:tab pos="1971675" algn="l"/>
              </a:tabLst>
            </a:pPr>
            <a:r>
              <a:rPr sz="1400" spc="-5" dirty="0">
                <a:latin typeface="Calibri"/>
                <a:cs typeface="Calibri"/>
              </a:rPr>
              <a:t>Организация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совместных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мероприятий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старшеклассников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и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пожилых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людей</a:t>
            </a:r>
            <a:endParaRPr sz="1400">
              <a:latin typeface="Calibri"/>
              <a:cs typeface="Calibri"/>
            </a:endParaRPr>
          </a:p>
          <a:p>
            <a:pPr marL="1971039" indent="-287020">
              <a:lnSpc>
                <a:spcPct val="100000"/>
              </a:lnSpc>
              <a:buFont typeface="Wingdings"/>
              <a:buChar char=""/>
              <a:tabLst>
                <a:tab pos="1971039" algn="l"/>
                <a:tab pos="1971675" algn="l"/>
              </a:tabLst>
            </a:pPr>
            <a:r>
              <a:rPr sz="1400" dirty="0">
                <a:latin typeface="Calibri"/>
                <a:cs typeface="Calibri"/>
              </a:rPr>
              <a:t>Наставничество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и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шефство пенсионеров</a:t>
            </a:r>
            <a:r>
              <a:rPr sz="1400" dirty="0">
                <a:latin typeface="Calibri"/>
                <a:cs typeface="Calibri"/>
              </a:rPr>
              <a:t> над </a:t>
            </a:r>
            <a:r>
              <a:rPr sz="1400" spc="-5" dirty="0">
                <a:latin typeface="Calibri"/>
                <a:cs typeface="Calibri"/>
              </a:rPr>
              <a:t>подростками</a:t>
            </a:r>
            <a:endParaRPr sz="1400">
              <a:latin typeface="Calibri"/>
              <a:cs typeface="Calibri"/>
            </a:endParaRPr>
          </a:p>
          <a:p>
            <a:pPr marL="1971039" indent="-287020">
              <a:lnSpc>
                <a:spcPct val="100000"/>
              </a:lnSpc>
              <a:buFont typeface="Wingdings"/>
              <a:buChar char=""/>
              <a:tabLst>
                <a:tab pos="1971039" algn="l"/>
                <a:tab pos="1971675" algn="l"/>
              </a:tabLst>
            </a:pPr>
            <a:r>
              <a:rPr sz="1400" dirty="0">
                <a:latin typeface="Calibri"/>
                <a:cs typeface="Calibri"/>
              </a:rPr>
              <a:t>Беседы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о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семейных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ценностях,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традициях</a:t>
            </a:r>
            <a:r>
              <a:rPr sz="1400" spc="3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воспитания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детей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Wingdings"/>
              <a:buChar char=""/>
            </a:pPr>
            <a:endParaRPr sz="1350">
              <a:latin typeface="Calibri"/>
              <a:cs typeface="Calibri"/>
            </a:endParaRPr>
          </a:p>
          <a:p>
            <a:pPr marL="1684655">
              <a:lnSpc>
                <a:spcPct val="100000"/>
              </a:lnSpc>
            </a:pPr>
            <a:r>
              <a:rPr sz="1400" spc="-5" dirty="0">
                <a:latin typeface="Calibri"/>
                <a:cs typeface="Calibri"/>
              </a:rPr>
              <a:t>Также могут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быть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представлены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практики,</a:t>
            </a:r>
            <a:r>
              <a:rPr sz="1400" b="1" spc="-3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посвященные</a:t>
            </a:r>
            <a:r>
              <a:rPr sz="1400" b="1" spc="-40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теме</a:t>
            </a:r>
            <a:r>
              <a:rPr sz="1400" b="1" spc="-15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семьи</a:t>
            </a:r>
            <a:r>
              <a:rPr sz="1400" spc="-5" dirty="0">
                <a:latin typeface="Calibri"/>
                <a:cs typeface="Calibri"/>
              </a:rPr>
              <a:t>,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например:</a:t>
            </a:r>
            <a:endParaRPr sz="1400">
              <a:latin typeface="Calibri"/>
              <a:cs typeface="Calibri"/>
            </a:endParaRPr>
          </a:p>
          <a:p>
            <a:pPr marL="1971039" indent="-287020">
              <a:lnSpc>
                <a:spcPct val="100000"/>
              </a:lnSpc>
              <a:buFont typeface="Wingdings"/>
              <a:buChar char=""/>
              <a:tabLst>
                <a:tab pos="1971039" algn="l"/>
                <a:tab pos="1971675" algn="l"/>
              </a:tabLst>
            </a:pPr>
            <a:r>
              <a:rPr sz="1400" dirty="0">
                <a:latin typeface="Calibri"/>
                <a:cs typeface="Calibri"/>
              </a:rPr>
              <a:t>Изучение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истории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и культуры </a:t>
            </a:r>
            <a:r>
              <a:rPr sz="1400" spc="-5" dirty="0">
                <a:latin typeface="Calibri"/>
                <a:cs typeface="Calibri"/>
              </a:rPr>
              <a:t>российской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семьи,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её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традиций</a:t>
            </a:r>
            <a:endParaRPr sz="1400">
              <a:latin typeface="Calibri"/>
              <a:cs typeface="Calibri"/>
            </a:endParaRPr>
          </a:p>
          <a:p>
            <a:pPr marL="1971039" indent="-287020">
              <a:lnSpc>
                <a:spcPct val="100000"/>
              </a:lnSpc>
              <a:buFont typeface="Wingdings"/>
              <a:buChar char=""/>
              <a:tabLst>
                <a:tab pos="1971039" algn="l"/>
                <a:tab pos="1971675" algn="l"/>
              </a:tabLst>
            </a:pPr>
            <a:r>
              <a:rPr sz="1400" spc="-5" dirty="0">
                <a:latin typeface="Calibri"/>
                <a:cs typeface="Calibri"/>
              </a:rPr>
              <a:t>Дискуссии </a:t>
            </a:r>
            <a:r>
              <a:rPr sz="1400" dirty="0">
                <a:latin typeface="Calibri"/>
                <a:cs typeface="Calibri"/>
              </a:rPr>
              <a:t>о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роли семьи</a:t>
            </a:r>
            <a:r>
              <a:rPr sz="1400" dirty="0">
                <a:latin typeface="Calibri"/>
                <a:cs typeface="Calibri"/>
              </a:rPr>
              <a:t> в жизни человека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и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общества</a:t>
            </a:r>
            <a:endParaRPr sz="1400">
              <a:latin typeface="Calibri"/>
              <a:cs typeface="Calibri"/>
            </a:endParaRPr>
          </a:p>
          <a:p>
            <a:pPr marL="1971039" indent="-287020">
              <a:lnSpc>
                <a:spcPct val="100000"/>
              </a:lnSpc>
              <a:spcBef>
                <a:spcPts val="5"/>
              </a:spcBef>
              <a:buFont typeface="Wingdings"/>
              <a:buChar char=""/>
              <a:tabLst>
                <a:tab pos="1971039" algn="l"/>
                <a:tab pos="1971675" algn="l"/>
              </a:tabLst>
            </a:pPr>
            <a:r>
              <a:rPr sz="1400" dirty="0">
                <a:latin typeface="Calibri"/>
                <a:cs typeface="Calibri"/>
              </a:rPr>
              <a:t>Профориентационные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занятия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о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семейных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профессиях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и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семейном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бизнесе</a:t>
            </a:r>
            <a:endParaRPr sz="1400">
              <a:latin typeface="Calibri"/>
              <a:cs typeface="Calibri"/>
            </a:endParaRPr>
          </a:p>
          <a:p>
            <a:pPr marL="1971039" indent="-287020">
              <a:lnSpc>
                <a:spcPct val="100000"/>
              </a:lnSpc>
              <a:buFont typeface="Wingdings"/>
              <a:buChar char=""/>
              <a:tabLst>
                <a:tab pos="1971039" algn="l"/>
                <a:tab pos="1971675" algn="l"/>
              </a:tabLst>
            </a:pPr>
            <a:r>
              <a:rPr sz="1400" dirty="0">
                <a:latin typeface="Calibri"/>
                <a:cs typeface="Calibri"/>
              </a:rPr>
              <a:t>Создание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школьных</a:t>
            </a:r>
            <a:r>
              <a:rPr sz="1400" spc="-5" dirty="0">
                <a:latin typeface="Calibri"/>
                <a:cs typeface="Calibri"/>
              </a:rPr>
              <a:t> семейных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клубов,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семейных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династий</a:t>
            </a:r>
            <a:endParaRPr sz="1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025"/>
              </a:spcBef>
            </a:pP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Основная</a:t>
            </a:r>
            <a:r>
              <a:rPr sz="1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идея</a:t>
            </a:r>
            <a:r>
              <a:rPr sz="1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таких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 проектов</a:t>
            </a:r>
            <a:r>
              <a:rPr sz="1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-</a:t>
            </a:r>
            <a:r>
              <a:rPr sz="1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использовать</a:t>
            </a:r>
            <a:r>
              <a:rPr sz="1800" spc="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FFFFFF"/>
                </a:solidFill>
                <a:latin typeface="Calibri"/>
                <a:cs typeface="Calibri"/>
              </a:rPr>
              <a:t>ресурс</a:t>
            </a:r>
            <a:r>
              <a:rPr sz="1800" b="1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FFFFFF"/>
                </a:solidFill>
                <a:latin typeface="Calibri"/>
                <a:cs typeface="Calibri"/>
              </a:rPr>
              <a:t>межпоколенческого</a:t>
            </a:r>
            <a:r>
              <a:rPr sz="18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FFFFFF"/>
                </a:solidFill>
                <a:latin typeface="Calibri"/>
                <a:cs typeface="Calibri"/>
              </a:rPr>
              <a:t>взаимодействия</a:t>
            </a:r>
            <a:r>
              <a:rPr sz="18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для</a:t>
            </a:r>
            <a:r>
              <a:rPr sz="18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воспитания</a:t>
            </a:r>
            <a:r>
              <a:rPr sz="1800" spc="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у</a:t>
            </a:r>
            <a:r>
              <a:rPr sz="18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молодежи</a:t>
            </a:r>
            <a:endParaRPr sz="18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ценностного</a:t>
            </a:r>
            <a:r>
              <a:rPr sz="1800" spc="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отношения</a:t>
            </a:r>
            <a:r>
              <a:rPr sz="1800" spc="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к</a:t>
            </a:r>
            <a:r>
              <a:rPr sz="18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семье,</a:t>
            </a:r>
            <a:r>
              <a:rPr sz="1800" spc="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родительству</a:t>
            </a:r>
            <a:r>
              <a:rPr sz="1800" spc="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1800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ответственности,</a:t>
            </a:r>
            <a:r>
              <a:rPr sz="1800" spc="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нацеленных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на</a:t>
            </a:r>
            <a:r>
              <a:rPr sz="1800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создании</a:t>
            </a:r>
            <a:r>
              <a:rPr sz="1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крепкого</a:t>
            </a:r>
            <a:r>
              <a:rPr sz="1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брака.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77690" y="36398"/>
            <a:ext cx="342201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НОМИНАЦИЯ</a:t>
            </a:r>
            <a:r>
              <a:rPr spc="-60" dirty="0"/>
              <a:t> </a:t>
            </a:r>
            <a:r>
              <a:rPr spc="-5" dirty="0"/>
              <a:t>4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503932" y="829055"/>
            <a:ext cx="7196455" cy="719455"/>
          </a:xfrm>
          <a:prstGeom prst="rect">
            <a:avLst/>
          </a:prstGeom>
          <a:solidFill>
            <a:srgbClr val="EFA33C"/>
          </a:solidFill>
        </p:spPr>
        <p:txBody>
          <a:bodyPr vert="horz" wrap="square" lIns="0" tIns="27940" rIns="0" bIns="0" rtlCol="0">
            <a:spAutoFit/>
          </a:bodyPr>
          <a:lstStyle/>
          <a:p>
            <a:pPr marL="326390" marR="319405" indent="386715">
              <a:lnSpc>
                <a:spcPct val="100000"/>
              </a:lnSpc>
              <a:spcBef>
                <a:spcPts val="220"/>
              </a:spcBef>
            </a:pPr>
            <a:r>
              <a:rPr sz="1400" spc="-5" dirty="0">
                <a:solidFill>
                  <a:srgbClr val="172340"/>
                </a:solidFill>
                <a:latin typeface="Calibri"/>
                <a:cs typeface="Calibri"/>
              </a:rPr>
              <a:t>«Лучшие воспитательные практики, </a:t>
            </a:r>
            <a:r>
              <a:rPr sz="1400" dirty="0">
                <a:solidFill>
                  <a:srgbClr val="172340"/>
                </a:solidFill>
                <a:latin typeface="Calibri"/>
                <a:cs typeface="Calibri"/>
              </a:rPr>
              <a:t>направленные на </a:t>
            </a:r>
            <a:r>
              <a:rPr sz="1400" b="1" dirty="0">
                <a:solidFill>
                  <a:srgbClr val="172340"/>
                </a:solidFill>
                <a:latin typeface="Calibri"/>
                <a:cs typeface="Calibri"/>
              </a:rPr>
              <a:t>решение социально- </a:t>
            </a:r>
            <a:r>
              <a:rPr sz="1400" b="1" spc="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172340"/>
                </a:solidFill>
                <a:latin typeface="Calibri"/>
                <a:cs typeface="Calibri"/>
              </a:rPr>
              <a:t>психологических</a:t>
            </a:r>
            <a:r>
              <a:rPr sz="1400" b="1" spc="-4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172340"/>
                </a:solidFill>
                <a:latin typeface="Calibri"/>
                <a:cs typeface="Calibri"/>
              </a:rPr>
              <a:t>проблем</a:t>
            </a:r>
            <a:r>
              <a:rPr sz="1400" b="1" spc="1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72340"/>
                </a:solidFill>
                <a:latin typeface="Calibri"/>
                <a:cs typeface="Calibri"/>
              </a:rPr>
              <a:t>семьи,</a:t>
            </a:r>
            <a:r>
              <a:rPr sz="1400" spc="1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72340"/>
                </a:solidFill>
                <a:latin typeface="Calibri"/>
                <a:cs typeface="Calibri"/>
              </a:rPr>
              <a:t>оказание</a:t>
            </a:r>
            <a:r>
              <a:rPr sz="1400" spc="1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72340"/>
                </a:solidFill>
                <a:latin typeface="Calibri"/>
                <a:cs typeface="Calibri"/>
              </a:rPr>
              <a:t>психологической</a:t>
            </a:r>
            <a:r>
              <a:rPr sz="1400" spc="1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72340"/>
                </a:solidFill>
                <a:latin typeface="Calibri"/>
                <a:cs typeface="Calibri"/>
              </a:rPr>
              <a:t>и</a:t>
            </a:r>
            <a:r>
              <a:rPr sz="1400" spc="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172340"/>
                </a:solidFill>
                <a:latin typeface="Calibri"/>
                <a:cs typeface="Calibri"/>
              </a:rPr>
              <a:t>социальной</a:t>
            </a:r>
            <a:r>
              <a:rPr sz="1400" spc="1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72340"/>
                </a:solidFill>
                <a:latin typeface="Calibri"/>
                <a:cs typeface="Calibri"/>
              </a:rPr>
              <a:t>помощи с</a:t>
            </a:r>
            <a:endParaRPr sz="1400">
              <a:latin typeface="Calibri"/>
              <a:cs typeface="Calibri"/>
            </a:endParaRPr>
          </a:p>
          <a:p>
            <a:pPr marL="2131060">
              <a:lnSpc>
                <a:spcPct val="100000"/>
              </a:lnSpc>
            </a:pPr>
            <a:r>
              <a:rPr sz="1400" spc="-5" dirty="0">
                <a:solidFill>
                  <a:srgbClr val="172340"/>
                </a:solidFill>
                <a:latin typeface="Calibri"/>
                <a:cs typeface="Calibri"/>
              </a:rPr>
              <a:t>применением</a:t>
            </a:r>
            <a:r>
              <a:rPr sz="1400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172340"/>
                </a:solidFill>
                <a:latin typeface="Calibri"/>
                <a:cs typeface="Calibri"/>
              </a:rPr>
              <a:t>технологии</a:t>
            </a:r>
            <a:r>
              <a:rPr sz="1400" b="1" spc="-25" dirty="0">
                <a:solidFill>
                  <a:srgbClr val="172340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172340"/>
                </a:solidFill>
                <a:latin typeface="Calibri"/>
                <a:cs typeface="Calibri"/>
              </a:rPr>
              <a:t>медиации</a:t>
            </a:r>
            <a:r>
              <a:rPr sz="1400" spc="-5" dirty="0">
                <a:solidFill>
                  <a:srgbClr val="172340"/>
                </a:solidFill>
                <a:latin typeface="Calibri"/>
                <a:cs typeface="Calibri"/>
              </a:rPr>
              <a:t>»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5590032"/>
            <a:ext cx="12192000" cy="946785"/>
          </a:xfrm>
          <a:custGeom>
            <a:avLst/>
            <a:gdLst/>
            <a:ahLst/>
            <a:cxnLst/>
            <a:rect l="l" t="t" r="r" b="b"/>
            <a:pathLst>
              <a:path w="12192000" h="946784">
                <a:moveTo>
                  <a:pt x="12192000" y="0"/>
                </a:moveTo>
                <a:lnTo>
                  <a:pt x="0" y="0"/>
                </a:lnTo>
                <a:lnTo>
                  <a:pt x="0" y="946404"/>
                </a:lnTo>
                <a:lnTo>
                  <a:pt x="12192000" y="946404"/>
                </a:lnTo>
                <a:lnTo>
                  <a:pt x="12192000" y="0"/>
                </a:lnTo>
                <a:close/>
              </a:path>
            </a:pathLst>
          </a:custGeom>
          <a:solidFill>
            <a:srgbClr val="1C2F5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46684" y="1569186"/>
            <a:ext cx="11699875" cy="49047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651000" marR="2035810">
              <a:lnSpc>
                <a:spcPct val="113599"/>
              </a:lnSpc>
              <a:spcBef>
                <a:spcPts val="95"/>
              </a:spcBef>
            </a:pPr>
            <a:r>
              <a:rPr sz="1400" dirty="0">
                <a:latin typeface="Calibri"/>
                <a:cs typeface="Calibri"/>
              </a:rPr>
              <a:t>В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данной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номинации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образовательные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организации</a:t>
            </a:r>
            <a:r>
              <a:rPr sz="1400" spc="3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представляют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медиативные</a:t>
            </a:r>
            <a:r>
              <a:rPr sz="1400" b="1" spc="-3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практики</a:t>
            </a:r>
            <a:r>
              <a:rPr sz="1400" b="1" spc="-3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по решению </a:t>
            </a:r>
            <a:r>
              <a:rPr sz="1400" b="1" spc="-300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семейных</a:t>
            </a:r>
            <a:r>
              <a:rPr sz="1400" b="1" spc="-3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проблем</a:t>
            </a:r>
            <a:r>
              <a:rPr sz="1400" dirty="0">
                <a:latin typeface="Calibri"/>
                <a:cs typeface="Calibri"/>
              </a:rPr>
              <a:t>,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например:</a:t>
            </a:r>
            <a:endParaRPr sz="1400">
              <a:latin typeface="Calibri"/>
              <a:cs typeface="Calibri"/>
            </a:endParaRPr>
          </a:p>
          <a:p>
            <a:pPr marL="1937385" indent="-287020">
              <a:lnSpc>
                <a:spcPct val="100000"/>
              </a:lnSpc>
              <a:spcBef>
                <a:spcPts val="240"/>
              </a:spcBef>
              <a:buFont typeface="Wingdings"/>
              <a:buChar char=""/>
              <a:tabLst>
                <a:tab pos="1937385" algn="l"/>
                <a:tab pos="1938020" algn="l"/>
              </a:tabLst>
            </a:pPr>
            <a:r>
              <a:rPr sz="1400" dirty="0">
                <a:latin typeface="Calibri"/>
                <a:cs typeface="Calibri"/>
              </a:rPr>
              <a:t>Обучение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педагогов,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психологов </a:t>
            </a:r>
            <a:r>
              <a:rPr sz="1400" dirty="0">
                <a:latin typeface="Calibri"/>
                <a:cs typeface="Calibri"/>
              </a:rPr>
              <a:t>и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социальных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работников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технологиям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медиации</a:t>
            </a:r>
            <a:endParaRPr sz="1400">
              <a:latin typeface="Calibri"/>
              <a:cs typeface="Calibri"/>
            </a:endParaRPr>
          </a:p>
          <a:p>
            <a:pPr marL="1937385" indent="-287020">
              <a:lnSpc>
                <a:spcPct val="100000"/>
              </a:lnSpc>
              <a:spcBef>
                <a:spcPts val="229"/>
              </a:spcBef>
              <a:buFont typeface="Wingdings"/>
              <a:buChar char=""/>
              <a:tabLst>
                <a:tab pos="1937385" algn="l"/>
                <a:tab pos="1938020" algn="l"/>
              </a:tabLst>
            </a:pPr>
            <a:r>
              <a:rPr sz="1400" spc="-5" dirty="0">
                <a:latin typeface="Calibri"/>
                <a:cs typeface="Calibri"/>
              </a:rPr>
              <a:t>Организация</a:t>
            </a:r>
            <a:r>
              <a:rPr sz="1400" spc="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консультаций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для </a:t>
            </a:r>
            <a:r>
              <a:rPr sz="1400" spc="-5" dirty="0">
                <a:latin typeface="Calibri"/>
                <a:cs typeface="Calibri"/>
              </a:rPr>
              <a:t>родителей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и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детей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по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вопросам внутрисемейных</a:t>
            </a:r>
            <a:r>
              <a:rPr sz="1400" spc="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конфликтов</a:t>
            </a:r>
            <a:endParaRPr sz="1400">
              <a:latin typeface="Calibri"/>
              <a:cs typeface="Calibri"/>
            </a:endParaRPr>
          </a:p>
          <a:p>
            <a:pPr marL="1937385" indent="-287020">
              <a:lnSpc>
                <a:spcPct val="100000"/>
              </a:lnSpc>
              <a:spcBef>
                <a:spcPts val="244"/>
              </a:spcBef>
              <a:buFont typeface="Wingdings"/>
              <a:buChar char=""/>
              <a:tabLst>
                <a:tab pos="1937385" algn="l"/>
                <a:tab pos="1938020" algn="l"/>
              </a:tabLst>
            </a:pPr>
            <a:r>
              <a:rPr sz="1400" dirty="0">
                <a:latin typeface="Calibri"/>
                <a:cs typeface="Calibri"/>
              </a:rPr>
              <a:t>Проведение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примирительных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процедур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между </a:t>
            </a:r>
            <a:r>
              <a:rPr sz="1400" dirty="0">
                <a:latin typeface="Calibri"/>
                <a:cs typeface="Calibri"/>
              </a:rPr>
              <a:t>членами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семьи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с</a:t>
            </a:r>
            <a:r>
              <a:rPr sz="1400" spc="-5" dirty="0">
                <a:latin typeface="Calibri"/>
                <a:cs typeface="Calibri"/>
              </a:rPr>
              <a:t> участием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медиаторов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Wingdings"/>
              <a:buChar char=""/>
            </a:pPr>
            <a:endParaRPr sz="1550">
              <a:latin typeface="Calibri"/>
              <a:cs typeface="Calibri"/>
            </a:endParaRPr>
          </a:p>
          <a:p>
            <a:pPr marL="1651000" marR="2007870">
              <a:lnSpc>
                <a:spcPct val="114300"/>
              </a:lnSpc>
            </a:pPr>
            <a:r>
              <a:rPr sz="1400" spc="-5" dirty="0">
                <a:latin typeface="Calibri"/>
                <a:cs typeface="Calibri"/>
              </a:rPr>
              <a:t>Также могут </a:t>
            </a:r>
            <a:r>
              <a:rPr sz="1400" dirty="0">
                <a:latin typeface="Calibri"/>
                <a:cs typeface="Calibri"/>
              </a:rPr>
              <a:t>быть </a:t>
            </a:r>
            <a:r>
              <a:rPr sz="1400" spc="-5" dirty="0">
                <a:latin typeface="Calibri"/>
                <a:cs typeface="Calibri"/>
              </a:rPr>
              <a:t>представлены </a:t>
            </a:r>
            <a:r>
              <a:rPr sz="1400" b="1" dirty="0">
                <a:latin typeface="Calibri"/>
                <a:cs typeface="Calibri"/>
              </a:rPr>
              <a:t>практики, </a:t>
            </a:r>
            <a:r>
              <a:rPr sz="1400" b="1" spc="-5" dirty="0">
                <a:latin typeface="Calibri"/>
                <a:cs typeface="Calibri"/>
              </a:rPr>
              <a:t>направленные на укрепление </a:t>
            </a:r>
            <a:r>
              <a:rPr sz="1400" b="1" dirty="0">
                <a:latin typeface="Calibri"/>
                <a:cs typeface="Calibri"/>
              </a:rPr>
              <a:t>внутрисемейных отношений и </a:t>
            </a:r>
            <a:r>
              <a:rPr sz="1400" b="1" spc="-305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отношений</a:t>
            </a:r>
            <a:r>
              <a:rPr sz="1400" b="1" spc="-45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ребенок-родитель</a:t>
            </a:r>
            <a:r>
              <a:rPr sz="1400" spc="-5" dirty="0">
                <a:latin typeface="Calibri"/>
                <a:cs typeface="Calibri"/>
              </a:rPr>
              <a:t>,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например:</a:t>
            </a:r>
            <a:endParaRPr sz="1400">
              <a:latin typeface="Calibri"/>
              <a:cs typeface="Calibri"/>
            </a:endParaRPr>
          </a:p>
          <a:p>
            <a:pPr marL="1937385" indent="-287020">
              <a:lnSpc>
                <a:spcPct val="100000"/>
              </a:lnSpc>
              <a:spcBef>
                <a:spcPts val="225"/>
              </a:spcBef>
              <a:buFont typeface="Wingdings"/>
              <a:buChar char=""/>
              <a:tabLst>
                <a:tab pos="1937385" algn="l"/>
                <a:tab pos="1938020" algn="l"/>
              </a:tabLst>
            </a:pPr>
            <a:r>
              <a:rPr sz="1400" spc="-5" dirty="0">
                <a:latin typeface="Calibri"/>
                <a:cs typeface="Calibri"/>
              </a:rPr>
              <a:t>Открытие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на </a:t>
            </a:r>
            <a:r>
              <a:rPr sz="1400" spc="-5" dirty="0">
                <a:latin typeface="Calibri"/>
                <a:cs typeface="Calibri"/>
              </a:rPr>
              <a:t>базе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школы </a:t>
            </a:r>
            <a:r>
              <a:rPr sz="1400" spc="-5" dirty="0">
                <a:latin typeface="Calibri"/>
                <a:cs typeface="Calibri"/>
              </a:rPr>
              <a:t>пространства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для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семейного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досуга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и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общения,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клуба</a:t>
            </a:r>
            <a:r>
              <a:rPr sz="1400" spc="-5" dirty="0">
                <a:latin typeface="Calibri"/>
                <a:cs typeface="Calibri"/>
              </a:rPr>
              <a:t> для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родителей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по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обмену</a:t>
            </a:r>
            <a:endParaRPr sz="1400">
              <a:latin typeface="Calibri"/>
              <a:cs typeface="Calibri"/>
            </a:endParaRPr>
          </a:p>
          <a:p>
            <a:pPr marL="1937385">
              <a:lnSpc>
                <a:spcPct val="100000"/>
              </a:lnSpc>
              <a:spcBef>
                <a:spcPts val="240"/>
              </a:spcBef>
            </a:pPr>
            <a:r>
              <a:rPr sz="1400" spc="-5" dirty="0">
                <a:latin typeface="Calibri"/>
                <a:cs typeface="Calibri"/>
              </a:rPr>
              <a:t>опытом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воспитания</a:t>
            </a:r>
            <a:r>
              <a:rPr sz="1400" spc="-5" dirty="0">
                <a:latin typeface="Calibri"/>
                <a:cs typeface="Calibri"/>
              </a:rPr>
              <a:t> детей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и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для </a:t>
            </a:r>
            <a:r>
              <a:rPr sz="1400" spc="-5" dirty="0">
                <a:latin typeface="Calibri"/>
                <a:cs typeface="Calibri"/>
              </a:rPr>
              <a:t>совместного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времяпрепровождения</a:t>
            </a:r>
            <a:endParaRPr sz="1400">
              <a:latin typeface="Calibri"/>
              <a:cs typeface="Calibri"/>
            </a:endParaRPr>
          </a:p>
          <a:p>
            <a:pPr marL="1937385" indent="-287020">
              <a:lnSpc>
                <a:spcPct val="100000"/>
              </a:lnSpc>
              <a:spcBef>
                <a:spcPts val="245"/>
              </a:spcBef>
              <a:buFont typeface="Wingdings"/>
              <a:buChar char=""/>
              <a:tabLst>
                <a:tab pos="1937385" algn="l"/>
                <a:tab pos="1938020" algn="l"/>
              </a:tabLst>
            </a:pPr>
            <a:r>
              <a:rPr sz="1400" dirty="0">
                <a:latin typeface="Calibri"/>
                <a:cs typeface="Calibri"/>
              </a:rPr>
              <a:t>Проведение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тематических</a:t>
            </a:r>
            <a:r>
              <a:rPr sz="1400" spc="3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встреч,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мастер-классов,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семейных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праздников</a:t>
            </a:r>
            <a:endParaRPr sz="1400">
              <a:latin typeface="Calibri"/>
              <a:cs typeface="Calibri"/>
            </a:endParaRPr>
          </a:p>
          <a:p>
            <a:pPr marL="1937385" indent="-287020">
              <a:lnSpc>
                <a:spcPct val="100000"/>
              </a:lnSpc>
              <a:spcBef>
                <a:spcPts val="225"/>
              </a:spcBef>
              <a:buFont typeface="Wingdings"/>
              <a:buChar char=""/>
              <a:tabLst>
                <a:tab pos="1937385" algn="l"/>
                <a:tab pos="1938020" algn="l"/>
              </a:tabLst>
            </a:pPr>
            <a:r>
              <a:rPr sz="1400" spc="-5" dirty="0">
                <a:latin typeface="Calibri"/>
                <a:cs typeface="Calibri"/>
              </a:rPr>
              <a:t>Курсы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повышения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психолого-педагогической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компетентности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родителей</a:t>
            </a:r>
            <a:endParaRPr sz="1400">
              <a:latin typeface="Calibri"/>
              <a:cs typeface="Calibri"/>
            </a:endParaRPr>
          </a:p>
          <a:p>
            <a:pPr marL="1937385" indent="-287020">
              <a:lnSpc>
                <a:spcPct val="100000"/>
              </a:lnSpc>
              <a:spcBef>
                <a:spcPts val="240"/>
              </a:spcBef>
              <a:buFont typeface="Wingdings"/>
              <a:buChar char=""/>
              <a:tabLst>
                <a:tab pos="1937385" algn="l"/>
                <a:tab pos="1938020" algn="l"/>
              </a:tabLst>
            </a:pPr>
            <a:r>
              <a:rPr sz="1400" dirty="0">
                <a:latin typeface="Calibri"/>
                <a:cs typeface="Calibri"/>
              </a:rPr>
              <a:t>Проведение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тренингов по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конструктивному разрешению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конфликтов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в </a:t>
            </a:r>
            <a:r>
              <a:rPr sz="1400" spc="-5" dirty="0">
                <a:latin typeface="Calibri"/>
                <a:cs typeface="Calibri"/>
              </a:rPr>
              <a:t>семье</a:t>
            </a:r>
            <a:endParaRPr sz="1400">
              <a:latin typeface="Calibri"/>
              <a:cs typeface="Calibri"/>
            </a:endParaRPr>
          </a:p>
          <a:p>
            <a:pPr marL="1937385" indent="-287020">
              <a:lnSpc>
                <a:spcPct val="100000"/>
              </a:lnSpc>
              <a:spcBef>
                <a:spcPts val="229"/>
              </a:spcBef>
              <a:buFont typeface="Wingdings"/>
              <a:buChar char=""/>
              <a:tabLst>
                <a:tab pos="1937385" algn="l"/>
                <a:tab pos="1938020" algn="l"/>
              </a:tabLst>
            </a:pPr>
            <a:r>
              <a:rPr sz="1400" spc="-5" dirty="0">
                <a:latin typeface="Calibri"/>
                <a:cs typeface="Calibri"/>
              </a:rPr>
              <a:t>Реализация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программ</a:t>
            </a:r>
            <a:r>
              <a:rPr sz="1400" spc="3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арт-терапии,</a:t>
            </a:r>
            <a:r>
              <a:rPr sz="1400" spc="3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сказкотерапии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для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гармонизации</a:t>
            </a:r>
            <a:r>
              <a:rPr sz="1400" spc="3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детско-родительских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отношений</a:t>
            </a:r>
            <a:endParaRPr sz="1400">
              <a:latin typeface="Calibri"/>
              <a:cs typeface="Calibri"/>
            </a:endParaRPr>
          </a:p>
          <a:p>
            <a:pPr marL="1937385" marR="2075180" indent="-287020">
              <a:lnSpc>
                <a:spcPct val="113599"/>
              </a:lnSpc>
              <a:spcBef>
                <a:spcPts val="10"/>
              </a:spcBef>
              <a:buFont typeface="Wingdings"/>
              <a:buChar char=""/>
              <a:tabLst>
                <a:tab pos="1937385" algn="l"/>
                <a:tab pos="1938020" algn="l"/>
              </a:tabLst>
            </a:pPr>
            <a:r>
              <a:rPr sz="1400" dirty="0">
                <a:latin typeface="Calibri"/>
                <a:cs typeface="Calibri"/>
              </a:rPr>
              <a:t>Привлечение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сторонних специалистов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для проведения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занятий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и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консультаций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по вопросам </a:t>
            </a:r>
            <a:r>
              <a:rPr sz="1400" spc="-5" dirty="0">
                <a:latin typeface="Calibri"/>
                <a:cs typeface="Calibri"/>
              </a:rPr>
              <a:t>детско- </a:t>
            </a:r>
            <a:r>
              <a:rPr sz="1400" spc="-3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родительских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отношений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050">
              <a:latin typeface="Calibri"/>
              <a:cs typeface="Calibri"/>
            </a:endParaRPr>
          </a:p>
          <a:p>
            <a:pPr marL="12065" marR="5080" algn="ctr">
              <a:lnSpc>
                <a:spcPct val="100000"/>
              </a:lnSpc>
            </a:pP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Основная</a:t>
            </a:r>
            <a:r>
              <a:rPr sz="18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цель</a:t>
            </a:r>
            <a:r>
              <a:rPr sz="1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таких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проектов</a:t>
            </a:r>
            <a:r>
              <a:rPr sz="1800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-</a:t>
            </a:r>
            <a:r>
              <a:rPr sz="18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обеспечить</a:t>
            </a:r>
            <a:r>
              <a:rPr sz="1800" spc="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комплексную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психолого-педагогическую</a:t>
            </a:r>
            <a:r>
              <a:rPr sz="1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1800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социальную</a:t>
            </a:r>
            <a:r>
              <a:rPr sz="1800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FFFFFF"/>
                </a:solidFill>
                <a:latin typeface="Calibri"/>
                <a:cs typeface="Calibri"/>
              </a:rPr>
              <a:t>поддержку</a:t>
            </a:r>
            <a:r>
              <a:rPr sz="18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семей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sz="1800" spc="-3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находящихся</a:t>
            </a:r>
            <a:r>
              <a:rPr sz="1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в</a:t>
            </a:r>
            <a:r>
              <a:rPr sz="1800" b="1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FFFFFF"/>
                </a:solidFill>
                <a:latin typeface="Calibri"/>
                <a:cs typeface="Calibri"/>
              </a:rPr>
              <a:t>трудной</a:t>
            </a:r>
            <a:r>
              <a:rPr sz="1800" b="1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жизненной</a:t>
            </a:r>
            <a:r>
              <a:rPr sz="1800" b="1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FFFFFF"/>
                </a:solidFill>
                <a:latin typeface="Calibri"/>
                <a:cs typeface="Calibri"/>
              </a:rPr>
              <a:t>ситуации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,</a:t>
            </a:r>
            <a:r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с</a:t>
            </a:r>
            <a:r>
              <a:rPr sz="1800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применением</a:t>
            </a:r>
            <a:r>
              <a:rPr sz="1800" spc="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FFFFFF"/>
                </a:solidFill>
                <a:latin typeface="Calibri"/>
                <a:cs typeface="Calibri"/>
              </a:rPr>
              <a:t>технологий</a:t>
            </a:r>
            <a:r>
              <a:rPr sz="18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FFFFFF"/>
                </a:solidFill>
                <a:latin typeface="Calibri"/>
                <a:cs typeface="Calibri"/>
              </a:rPr>
              <a:t>медиации</a:t>
            </a:r>
            <a:r>
              <a:rPr sz="1800" b="1" spc="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для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профилактики</a:t>
            </a:r>
            <a:r>
              <a:rPr sz="1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1800" spc="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разрешения </a:t>
            </a:r>
            <a:r>
              <a:rPr sz="1800" spc="-3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FFFFFF"/>
                </a:solidFill>
                <a:latin typeface="Calibri"/>
                <a:cs typeface="Calibri"/>
              </a:rPr>
              <a:t>внутрисемейных</a:t>
            </a:r>
            <a:r>
              <a:rPr sz="1800" b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конфликтов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1687</Words>
  <Application>Microsoft Office PowerPoint</Application>
  <PresentationFormat>Произвольный</PresentationFormat>
  <Paragraphs>228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Office Theme</vt:lpstr>
      <vt:lpstr>Слайд 1</vt:lpstr>
      <vt:lpstr>ЦЕЛЬ КОНКУРСА</vt:lpstr>
      <vt:lpstr>СРОКИ ПРОВЕДЕНИЯ КОНКУРСА</vt:lpstr>
      <vt:lpstr>УЧАСТНИКИ КОНКУРСА</vt:lpstr>
      <vt:lpstr>1</vt:lpstr>
      <vt:lpstr>НОМИНАЦИЯ 1</vt:lpstr>
      <vt:lpstr>НОМИНАЦИЯ 2</vt:lpstr>
      <vt:lpstr>НОМИНАЦИЯ 3</vt:lpstr>
      <vt:lpstr>НОМИНАЦИЯ 4</vt:lpstr>
      <vt:lpstr>НОМИНАЦИЯ 5</vt:lpstr>
      <vt:lpstr>НОМИНАЦИЯ 6</vt:lpstr>
      <vt:lpstr>КРИТЕРИИ ОЦЕНКИ</vt:lpstr>
      <vt:lpstr>ДОКУМЕНТЫ ДЛЯ ЗАЯВКИ</vt:lpstr>
      <vt:lpstr>ТРЕБОВАНИЯ К ОФОРМЛЕНИЮ ЗАЯВКИ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Топал Елена Константиновна</dc:creator>
  <cp:lastModifiedBy>mihaylova_av</cp:lastModifiedBy>
  <cp:revision>1</cp:revision>
  <dcterms:created xsi:type="dcterms:W3CDTF">2024-10-09T08:26:58Z</dcterms:created>
  <dcterms:modified xsi:type="dcterms:W3CDTF">2024-10-09T14:47:36Z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2024-09-27T00:00:00Z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2024-10-09T00:00:00Z</vt:filetime>
  </property>
</Properties>
</file>