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1" r:id="rId4"/>
    <p:sldId id="263" r:id="rId5"/>
    <p:sldId id="259" r:id="rId6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C3051"/>
    <a:srgbClr val="F0A53F"/>
    <a:srgbClr val="EA7D3C"/>
    <a:srgbClr val="648BCA"/>
    <a:srgbClr val="E8573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7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12253062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215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2213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8934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49">
            <a:extLst>
              <a:ext uri="{FF2B5EF4-FFF2-40B4-BE49-F238E27FC236}">
                <a16:creationId xmlns="" xmlns:a16="http://schemas.microsoft.com/office/drawing/2014/main" id="{9D2E1906-F34C-484E-A910-DA5D827A4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8244" y="1458215"/>
            <a:ext cx="6424943" cy="355075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 b="1">
                <a:solidFill>
                  <a:srgbClr val="1D3152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ru-RU" sz="3200" dirty="0" smtClean="0">
                <a:solidFill>
                  <a:srgbClr val="002060"/>
                </a:solidFill>
              </a:rPr>
              <a:t>О проведении мониторинга реализации образовательными организациями рабочих программ воспитания и наличия рабочих программ воспитания и календарных планов воспитания на официальных сайтах образовательных организаций</a:t>
            </a:r>
            <a:endParaRPr sz="48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77713" y="5657675"/>
            <a:ext cx="3811349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Акимова Лидия Викторовна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2060"/>
                </a:solidFill>
              </a:rPr>
              <a:t>начальник Центра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2060"/>
                </a:solidFill>
              </a:rPr>
              <a:t>социально-педагогического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solidFill>
                  <a:srgbClr val="002060"/>
                </a:solidFill>
              </a:rPr>
              <a:t>сопровождения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Название 5"/>
          <p:cNvSpPr>
            <a:spLocks noGrp="1"/>
          </p:cNvSpPr>
          <p:nvPr>
            <p:ph type="ctrTitle"/>
          </p:nvPr>
        </p:nvSpPr>
        <p:spPr>
          <a:xfrm>
            <a:off x="1594132" y="132527"/>
            <a:ext cx="9022618" cy="177719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/>
              <a:t>Этапы мониторинга реализации рабочих программ воспитания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32133" y="1950224"/>
            <a:ext cx="3520037" cy="1116657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 algn="ctr"/>
            <a:r>
              <a:rPr lang="en-US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</a:t>
            </a:r>
            <a:r>
              <a:rPr lang="ru-RU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2800" b="1" dirty="0" err="1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Самоаудит</a:t>
            </a:r>
            <a:endParaRPr lang="ru-RU" sz="2800" b="1" dirty="0" smtClean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594" indent="-228594" algn="ctr"/>
            <a:r>
              <a:rPr lang="ru-RU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(Образовательные организации)</a:t>
            </a:r>
            <a:endParaRPr lang="ru-RU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390563" y="3247115"/>
            <a:ext cx="5300283" cy="1624290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 algn="ctr"/>
            <a:r>
              <a:rPr lang="en-US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</a:t>
            </a:r>
            <a:r>
              <a:rPr lang="ru-RU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Экспертиза мониторинга</a:t>
            </a:r>
          </a:p>
          <a:p>
            <a:pPr marL="228594" indent="-228594" algn="ctr"/>
            <a:r>
              <a:rPr lang="ru-RU" sz="16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(представители </a:t>
            </a:r>
            <a:r>
              <a:rPr lang="ru-RU" sz="1600" dirty="0" smtClean="0">
                <a:solidFill>
                  <a:srgbClr val="1C3051"/>
                </a:solidFill>
              </a:rPr>
              <a:t>органов местного самоуправления муниципальных образований </a:t>
            </a:r>
            <a:r>
              <a:rPr lang="ru-RU" sz="16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профильных отделов)</a:t>
            </a:r>
            <a:endParaRPr lang="ru-RU" sz="16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92270" y="5017061"/>
            <a:ext cx="4272593" cy="1205713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28594" indent="-228594" algn="ctr"/>
            <a:r>
              <a:rPr lang="en-US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III</a:t>
            </a:r>
            <a:r>
              <a:rPr lang="ru-RU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Экспертная оценка КУРО</a:t>
            </a:r>
            <a:endParaRPr lang="ru-RU" sz="2800" b="1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6861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5769620" y="1082379"/>
            <a:ext cx="6198499" cy="2073515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solidFill>
                  <a:srgbClr val="002060"/>
                </a:solidFill>
              </a:rPr>
              <a:t>Экспертный лист мониторинга реализации рабочих программ воспитания, размещенных на официальных сайтах общеобразовательных организаций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06591" y="3463391"/>
            <a:ext cx="5745345" cy="26776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4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</a:t>
            </a:r>
            <a:r>
              <a:rPr kumimoji="0" lang="ru-RU" sz="20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Максимально</a:t>
            </a:r>
            <a:r>
              <a:rPr kumimoji="0" lang="ru-RU" sz="2000" b="0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18</a:t>
            </a:r>
            <a:r>
              <a:rPr kumimoji="0" lang="ru-RU" sz="2000" b="0" i="0" u="none" strike="noStrike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баллов</a:t>
            </a: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ru-RU" sz="1200" b="0" i="0" u="none" strike="noStrike" cap="none" spc="0" normalizeH="0" dirty="0" smtClean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sz="2000" baseline="0" dirty="0" smtClean="0">
                <a:solidFill>
                  <a:srgbClr val="002060"/>
                </a:solidFill>
              </a:rPr>
              <a:t> </a:t>
            </a:r>
            <a:r>
              <a:rPr lang="ru-RU" sz="2000" b="1" baseline="0" dirty="0" smtClean="0">
                <a:solidFill>
                  <a:srgbClr val="002060"/>
                </a:solidFill>
              </a:rPr>
              <a:t>Да (+)</a:t>
            </a:r>
            <a:r>
              <a:rPr lang="ru-RU" sz="2000" baseline="0" dirty="0" smtClean="0">
                <a:solidFill>
                  <a:srgbClr val="002060"/>
                </a:solidFill>
              </a:rPr>
              <a:t> 1 балл</a:t>
            </a: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sz="1200" baseline="0" dirty="0" smtClean="0">
              <a:solidFill>
                <a:srgbClr val="002060"/>
              </a:solidFill>
            </a:endParaRP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2000" b="0" i="0" u="none" strike="noStrike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</a:t>
            </a:r>
            <a:r>
              <a:rPr kumimoji="0" lang="ru-RU" sz="2000" b="1" i="0" u="none" strike="noStrike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Нет (-)</a:t>
            </a:r>
            <a:r>
              <a:rPr kumimoji="0" lang="ru-RU" sz="2000" b="0" i="0" u="none" strike="noStrike" cap="none" spc="0" normalizeH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0 баллов</a:t>
            </a: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endParaRPr lang="ru-RU" sz="2000" baseline="0" dirty="0" smtClean="0">
              <a:solidFill>
                <a:srgbClr val="002060"/>
              </a:solidFill>
            </a:endParaRPr>
          </a:p>
          <a:p>
            <a:pPr marL="0" marR="0" indent="0" algn="just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Баллы и заключение формируется по каждому уровню образования, реализуемому в данной образовательной организации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  <p:pic>
        <p:nvPicPr>
          <p:cNvPr id="2" name="Picture 2" descr="C:\Users\Polunin_SV\Desktop\2024-10-24_14-07-5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890" y="0"/>
            <a:ext cx="5014332" cy="6514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2853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1213805" y="133286"/>
            <a:ext cx="9046896" cy="1177624"/>
          </a:xfrm>
        </p:spPr>
        <p:txBody>
          <a:bodyPr>
            <a:noAutofit/>
          </a:bodyPr>
          <a:lstStyle/>
          <a:p>
            <a:pPr lvl="0" algn="ctr"/>
            <a:r>
              <a:rPr lang="ru-RU" sz="3600" b="1" dirty="0" smtClean="0"/>
              <a:t>Уровни реализации рабочих программ воспитания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3286" y="1051964"/>
            <a:ext cx="2540901" cy="1043873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Высокий</a:t>
            </a:r>
          </a:p>
          <a:p>
            <a:pPr algn="ctr"/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16-18 баллов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18094" y="4135913"/>
            <a:ext cx="2646097" cy="10348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Низкий</a:t>
            </a:r>
          </a:p>
          <a:p>
            <a:pPr algn="ctr"/>
            <a:r>
              <a:rPr lang="ru-RU" sz="1467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9-11 баллов</a:t>
            </a:r>
            <a:endParaRPr lang="ru-RU" sz="1467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411427" y="2160573"/>
            <a:ext cx="2629911" cy="100698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Недостаточный</a:t>
            </a:r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13-15 баллов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568394" y="5227455"/>
            <a:ext cx="2513016" cy="954860"/>
          </a:xfrm>
          <a:prstGeom prst="roundRect">
            <a:avLst/>
          </a:prstGeom>
          <a:solidFill>
            <a:srgbClr val="FF0000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Критический</a:t>
            </a:r>
          </a:p>
          <a:p>
            <a:pPr algn="ctr"/>
            <a:r>
              <a:rPr lang="ru-RU" sz="14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0-8 баллов</a:t>
            </a:r>
            <a:endParaRPr lang="ru-RU" sz="1400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952325" y="3066881"/>
            <a:ext cx="2427611" cy="109242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Средний</a:t>
            </a:r>
          </a:p>
          <a:p>
            <a:pPr algn="ctr"/>
            <a:r>
              <a:rPr lang="ru-RU" sz="1333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10-12 баллов</a:t>
            </a:r>
            <a:endParaRPr lang="ru-RU" sz="1333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6104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7526" y="1788340"/>
            <a:ext cx="2061347" cy="206134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122</Words>
  <Application>Microsoft Office PowerPoint</Application>
  <PresentationFormat>Произвольный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Default</vt:lpstr>
      <vt:lpstr>Слайд 1</vt:lpstr>
      <vt:lpstr>Этапы мониторинга реализации рабочих программ воспитания</vt:lpstr>
      <vt:lpstr>Экспертный лист мониторинга реализации рабочих программ воспитания, размещенных на официальных сайтах общеобразовательных организаций</vt:lpstr>
      <vt:lpstr>Уровни реализации рабочих программ воспитания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mihaylova_av</cp:lastModifiedBy>
  <cp:revision>50</cp:revision>
  <dcterms:modified xsi:type="dcterms:W3CDTF">2024-10-25T07:55:48Z</dcterms:modified>
</cp:coreProperties>
</file>