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59" r:id="rId9"/>
  </p:sldIdLst>
  <p:sldSz cx="12192000" cy="6858000"/>
  <p:notesSz cx="6858000" cy="9144000"/>
  <p:defaultTextStyle>
    <a:lvl1pPr>
      <a:defRPr>
        <a:latin typeface="+mj-lt"/>
        <a:ea typeface="+mj-ea"/>
        <a:cs typeface="+mj-cs"/>
        <a:sym typeface="Helvetica Neue"/>
      </a:defRPr>
    </a:lvl1pPr>
    <a:lvl2pPr>
      <a:defRPr>
        <a:latin typeface="+mj-lt"/>
        <a:ea typeface="+mj-ea"/>
        <a:cs typeface="+mj-cs"/>
        <a:sym typeface="Helvetica Neue"/>
      </a:defRPr>
    </a:lvl2pPr>
    <a:lvl3pPr>
      <a:defRPr>
        <a:latin typeface="+mj-lt"/>
        <a:ea typeface="+mj-ea"/>
        <a:cs typeface="+mj-cs"/>
        <a:sym typeface="Helvetica Neue"/>
      </a:defRPr>
    </a:lvl3pPr>
    <a:lvl4pPr>
      <a:defRPr>
        <a:latin typeface="+mj-lt"/>
        <a:ea typeface="+mj-ea"/>
        <a:cs typeface="+mj-cs"/>
        <a:sym typeface="Helvetica Neue"/>
      </a:defRPr>
    </a:lvl4pPr>
    <a:lvl5pPr>
      <a:defRPr>
        <a:latin typeface="+mj-lt"/>
        <a:ea typeface="+mj-ea"/>
        <a:cs typeface="+mj-cs"/>
        <a:sym typeface="Helvetica Neue"/>
      </a:defRPr>
    </a:lvl5pPr>
    <a:lvl6pPr>
      <a:defRPr>
        <a:latin typeface="+mj-lt"/>
        <a:ea typeface="+mj-ea"/>
        <a:cs typeface="+mj-cs"/>
        <a:sym typeface="Helvetica Neue"/>
      </a:defRPr>
    </a:lvl6pPr>
    <a:lvl7pPr>
      <a:defRPr>
        <a:latin typeface="+mj-lt"/>
        <a:ea typeface="+mj-ea"/>
        <a:cs typeface="+mj-cs"/>
        <a:sym typeface="Helvetica Neue"/>
      </a:defRPr>
    </a:lvl7pPr>
    <a:lvl8pPr>
      <a:defRPr>
        <a:latin typeface="+mj-lt"/>
        <a:ea typeface="+mj-ea"/>
        <a:cs typeface="+mj-cs"/>
        <a:sym typeface="Helvetica Neue"/>
      </a:defRPr>
    </a:lvl8pPr>
    <a:lvl9pPr>
      <a:defRPr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0A53F"/>
    <a:srgbClr val="EA7D3C"/>
    <a:srgbClr val="648BCA"/>
    <a:srgbClr val="1C3051"/>
    <a:srgbClr val="E8573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72C4"/>
          </a:solidFill>
        </a:fill>
      </a:tcStyle>
    </a:firstRow>
  </a:tblStyle>
  <a:tblStyle styleId="{C7B018BB-80A7-4F77-B60F-C8B233D01FF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A5A5A5"/>
          </a:solidFill>
        </a:fill>
      </a:tcStyle>
    </a:firstRow>
  </a:tblStyle>
  <a:tblStyle styleId="{EEE7283C-3CF3-47DC-8721-378D4A62B228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70AD47"/>
          </a:solidFill>
        </a:fill>
      </a:tcStyle>
    </a:firstRow>
  </a:tblStyle>
  <a:tblStyle styleId="{CF821DB8-F4EB-4A41-A1BA-3FCAFE7338EE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472C4"/>
          </a:solidFill>
        </a:fill>
      </a:tcStyle>
    </a:firstRow>
  </a:tblStyle>
  <a:tblStyle styleId="{33BA23B1-9221-436E-865A-0063620EA4FD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7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7" name="Shape 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="" xmlns:p14="http://schemas.microsoft.com/office/powerpoint/2010/main" val="122530626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3509963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7" name="Shape 7"/>
          <p:cNvSpPr>
            <a:spLocks noGrp="1"/>
          </p:cNvSpPr>
          <p:nvPr>
            <p:ph type="body" idx="1"/>
          </p:nvPr>
        </p:nvSpPr>
        <p:spPr>
          <a:xfrm>
            <a:off x="1524000" y="3602037"/>
            <a:ext cx="9144000" cy="32559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</a:lstStyle>
          <a:p>
            <a:pPr lvl="0">
              <a:defRPr sz="1800"/>
            </a:pPr>
            <a:r>
              <a:rPr sz="2400"/>
              <a:t>Образец подзаголовка</a:t>
            </a:r>
          </a:p>
        </p:txBody>
      </p:sp>
      <p:sp>
        <p:nvSpPr>
          <p:cNvPr id="8" name="Shape 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1" name="Shape 11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12" name="Shape 12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1850" y="0"/>
            <a:ext cx="10515600" cy="4562475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>
              <a:defRPr sz="1800"/>
            </a:pPr>
            <a:r>
              <a:rPr sz="6000"/>
              <a:t>Образец заголовка</a:t>
            </a:r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1850" y="4589462"/>
            <a:ext cx="10515600" cy="2268539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2400">
                <a:solidFill>
                  <a:srgbClr val="888888"/>
                </a:solidFill>
              </a:rPr>
              <a:t>Образец текста</a:t>
            </a:r>
          </a:p>
        </p:txBody>
      </p:sp>
      <p:sp>
        <p:nvSpPr>
          <p:cNvPr id="16" name="Shape 1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5181600" cy="50323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20" name="Shape 2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3" name="Shape 23"/>
          <p:cNvSpPr>
            <a:spLocks noGrp="1"/>
          </p:cNvSpPr>
          <p:nvPr>
            <p:ph type="body" idx="1"/>
          </p:nvPr>
        </p:nvSpPr>
        <p:spPr>
          <a:xfrm>
            <a:off x="839787" y="1681163"/>
            <a:ext cx="5157790" cy="823914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</a:lstStyle>
          <a:p>
            <a:pPr lvl="0">
              <a:defRPr sz="1800" b="0"/>
            </a:pPr>
            <a:r>
              <a:rPr sz="2400" b="1"/>
              <a:t>Образец текста</a:t>
            </a:r>
          </a:p>
        </p:txBody>
      </p:sp>
      <p:sp>
        <p:nvSpPr>
          <p:cNvPr id="24" name="Shape 2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205581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27" name="Shape 2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5183187" y="987425"/>
            <a:ext cx="6172202" cy="587057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 lvl="0">
              <a:defRPr sz="1800"/>
            </a:pPr>
            <a:r>
              <a:rPr sz="3200"/>
              <a:t>Образец текста</a:t>
            </a:r>
          </a:p>
          <a:p>
            <a:pPr lvl="1">
              <a:defRPr sz="1800"/>
            </a:pPr>
            <a:r>
              <a:rPr sz="3200"/>
              <a:t>Второй уровень</a:t>
            </a:r>
          </a:p>
          <a:p>
            <a:pPr lvl="2">
              <a:defRPr sz="1800"/>
            </a:pPr>
            <a:r>
              <a:rPr sz="3200"/>
              <a:t>Третий уровень</a:t>
            </a:r>
          </a:p>
          <a:p>
            <a:pPr lvl="3">
              <a:defRPr sz="1800"/>
            </a:pPr>
            <a:r>
              <a:rPr sz="3200"/>
              <a:t>Четвертый уровень</a:t>
            </a:r>
          </a:p>
          <a:p>
            <a:pPr lvl="4">
              <a:defRPr sz="1800"/>
            </a:pPr>
            <a:r>
              <a:rPr sz="3200"/>
              <a:t>Пятый уровень</a:t>
            </a:r>
          </a:p>
        </p:txBody>
      </p:sp>
      <p:sp>
        <p:nvSpPr>
          <p:cNvPr id="33" name="Shape 3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39787" y="0"/>
            <a:ext cx="3932240" cy="20574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>
              <a:defRPr sz="1800"/>
            </a:pPr>
            <a:r>
              <a:rPr sz="3200"/>
              <a:t>Образец заголовка</a:t>
            </a:r>
          </a:p>
        </p:txBody>
      </p:sp>
      <p:sp>
        <p:nvSpPr>
          <p:cNvPr id="36" name="Shape 36"/>
          <p:cNvSpPr>
            <a:spLocks noGrp="1"/>
          </p:cNvSpPr>
          <p:nvPr>
            <p:ph type="body" idx="1"/>
          </p:nvPr>
        </p:nvSpPr>
        <p:spPr>
          <a:xfrm>
            <a:off x="839787" y="2057400"/>
            <a:ext cx="3932240" cy="4800600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</a:lstStyle>
          <a:p>
            <a:pPr lvl="0">
              <a:defRPr sz="1800"/>
            </a:pPr>
            <a:r>
              <a:rPr sz="1600"/>
              <a:t>Образец текста</a:t>
            </a:r>
          </a:p>
        </p:txBody>
      </p:sp>
      <p:sp>
        <p:nvSpPr>
          <p:cNvPr id="37" name="Shape 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>
            <a:spLocks noGrp="1"/>
          </p:cNvSpPr>
          <p:nvPr>
            <p:ph type="title"/>
          </p:nvPr>
        </p:nvSpPr>
        <p:spPr>
          <a:xfrm>
            <a:off x="8724900" y="0"/>
            <a:ext cx="2628900" cy="6542089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44" name="Shape 44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6492875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5" name="Shape 4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12151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22213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04751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893415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981510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 hasCustomPrompt="1"/>
          </p:nvPr>
        </p:nvSpPr>
        <p:spPr>
          <a:xfrm>
            <a:off x="749587" y="537104"/>
            <a:ext cx="7787696" cy="970760"/>
          </a:xfrm>
        </p:spPr>
        <p:txBody>
          <a:bodyPr anchor="t" anchorCtr="0">
            <a:normAutofit/>
          </a:bodyPr>
          <a:lstStyle>
            <a:lvl1pPr algn="l">
              <a:defRPr sz="2667" baseline="0">
                <a:solidFill>
                  <a:srgbClr val="172440"/>
                </a:solidFill>
                <a:latin typeface="Verdana"/>
                <a:cs typeface="Verdana"/>
              </a:defRPr>
            </a:lvl1pPr>
          </a:lstStyle>
          <a:p>
            <a:r>
              <a:rPr lang="ru-RU" dirty="0" smtClean="0"/>
              <a:t>Образец заголовка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в две строки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49587" y="1439008"/>
            <a:ext cx="7787696" cy="550875"/>
          </a:xfrm>
        </p:spPr>
        <p:txBody>
          <a:bodyPr>
            <a:normAutofit/>
          </a:bodyPr>
          <a:lstStyle>
            <a:lvl1pPr marL="0" indent="0" algn="l">
              <a:buNone/>
              <a:defRPr sz="2133" b="0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Образец подзаголовка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11"/>
          </p:nvPr>
        </p:nvSpPr>
        <p:spPr>
          <a:xfrm>
            <a:off x="750712" y="2200000"/>
            <a:ext cx="10831689" cy="3925635"/>
          </a:xfrm>
        </p:spPr>
        <p:txBody>
          <a:bodyPr>
            <a:normAutofit/>
          </a:bodyPr>
          <a:lstStyle>
            <a:lvl1pPr marL="0" indent="0">
              <a:buNone/>
              <a:defRPr sz="1867" b="0" i="0">
                <a:latin typeface="Calibri Light"/>
                <a:cs typeface="Calibri Light"/>
              </a:defRPr>
            </a:lvl1pPr>
            <a:lvl2pPr>
              <a:defRPr sz="1867" b="0" i="0">
                <a:latin typeface="Calibri Light"/>
                <a:cs typeface="Calibri Light"/>
              </a:defRPr>
            </a:lvl2pPr>
            <a:lvl3pPr>
              <a:defRPr sz="1867" b="0" i="0">
                <a:latin typeface="Calibri Light"/>
                <a:cs typeface="Calibri Light"/>
              </a:defRPr>
            </a:lvl3pPr>
            <a:lvl4pPr>
              <a:defRPr sz="1867" b="0" i="0">
                <a:latin typeface="Calibri Light"/>
                <a:cs typeface="Calibri Light"/>
              </a:defRPr>
            </a:lvl4pPr>
            <a:lvl5pPr>
              <a:defRPr sz="1867" b="0" i="0">
                <a:latin typeface="Calibri Light"/>
                <a:cs typeface="Calibri Light"/>
              </a:defRPr>
            </a:lvl5pPr>
          </a:lstStyle>
          <a:p>
            <a:pPr lvl="0"/>
            <a:r>
              <a:rPr lang="en-US" dirty="0" err="1" smtClean="0"/>
              <a:t>Образец</a:t>
            </a:r>
            <a:r>
              <a:rPr lang="en-US" dirty="0" smtClean="0"/>
              <a:t> </a:t>
            </a:r>
            <a:r>
              <a:rPr lang="en-US" dirty="0" err="1" smtClean="0"/>
              <a:t>текста</a:t>
            </a:r>
            <a:endParaRPr lang="en-US" dirty="0" smtClean="0"/>
          </a:p>
          <a:p>
            <a:pPr lvl="1"/>
            <a:r>
              <a:rPr lang="en-US" dirty="0" err="1" smtClean="0"/>
              <a:t>Второй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2"/>
            <a:r>
              <a:rPr lang="en-US" dirty="0" err="1" smtClean="0"/>
              <a:t>Третий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3"/>
            <a:r>
              <a:rPr lang="en-US" dirty="0" err="1" smtClean="0"/>
              <a:t>Четвертый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en-US" dirty="0" smtClean="0"/>
          </a:p>
          <a:p>
            <a:pPr lvl="4"/>
            <a:r>
              <a:rPr lang="en-US" dirty="0" err="1" smtClean="0"/>
              <a:t>Пятый</a:t>
            </a:r>
            <a:r>
              <a:rPr lang="en-US" dirty="0" smtClean="0"/>
              <a:t> </a:t>
            </a:r>
            <a:r>
              <a:rPr lang="en-US" dirty="0" err="1" smtClean="0"/>
              <a:t>уровень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58602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838200" y="230186"/>
            <a:ext cx="10515600" cy="15954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lvl="0">
              <a:defRPr sz="1800"/>
            </a:pPr>
            <a:r>
              <a:rPr sz="4400"/>
              <a:t>Образец заголовка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5032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/>
            </a:pPr>
            <a:r>
              <a:rPr sz="2800"/>
              <a:t>Образец текста</a:t>
            </a:r>
          </a:p>
          <a:p>
            <a:pPr lvl="1">
              <a:defRPr sz="1800"/>
            </a:pPr>
            <a:r>
              <a:rPr sz="2800"/>
              <a:t>Второй уровень</a:t>
            </a:r>
          </a:p>
          <a:p>
            <a:pPr lvl="2">
              <a:defRPr sz="1800"/>
            </a:pPr>
            <a:r>
              <a:rPr sz="2800"/>
              <a:t>Третий уровень</a:t>
            </a:r>
          </a:p>
          <a:p>
            <a:pPr lvl="3">
              <a:defRPr sz="1800"/>
            </a:pPr>
            <a:r>
              <a:rPr sz="2800"/>
              <a:t>Четвертый уровень</a:t>
            </a:r>
          </a:p>
          <a:p>
            <a:pPr lvl="4">
              <a:defRPr sz="1800"/>
            </a:pPr>
            <a:r>
              <a:rPr sz="2800"/>
              <a:t>Пятый уровень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8610600" y="6414760"/>
            <a:ext cx="2743200" cy="248303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1pPr>
      <a:lvl2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2pPr>
      <a:lvl3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3pPr>
      <a:lvl4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4pPr>
      <a:lvl5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5pPr>
      <a:lvl6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6pPr>
      <a:lvl7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7pPr>
      <a:lvl8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8pPr>
      <a:lvl9pPr>
        <a:lnSpc>
          <a:spcPct val="90000"/>
        </a:lnSpc>
        <a:defRPr sz="4400">
          <a:latin typeface="Calibri"/>
          <a:ea typeface="Calibri"/>
          <a:cs typeface="Calibri"/>
          <a:sym typeface="Calibri"/>
        </a:defRPr>
      </a:lvl9pPr>
    </p:titleStyle>
    <p:bodyStyle>
      <a:lvl1pPr marL="228600" indent="-228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1pPr>
      <a:lvl2pPr marL="723900" indent="-2667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2pPr>
      <a:lvl3pPr marL="1234438" indent="-320038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3pPr>
      <a:lvl4pPr marL="1727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4pPr>
      <a:lvl5pPr marL="21844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5pPr>
      <a:lvl6pPr marL="26416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6pPr>
      <a:lvl7pPr marL="30988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7pPr>
      <a:lvl8pPr marL="35560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8pPr>
      <a:lvl9pPr marL="4013200" indent="-355600">
        <a:lnSpc>
          <a:spcPct val="90000"/>
        </a:lnSpc>
        <a:spcBef>
          <a:spcPts val="1000"/>
        </a:spcBef>
        <a:buSzPct val="100000"/>
        <a:buFont typeface="Arial"/>
        <a:buChar char="•"/>
        <a:defRPr sz="2800">
          <a:latin typeface="Calibri"/>
          <a:ea typeface="Calibri"/>
          <a:cs typeface="Calibri"/>
          <a:sym typeface="Calibri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>
        <a:defRPr sz="12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49">
            <a:extLst>
              <a:ext uri="{FF2B5EF4-FFF2-40B4-BE49-F238E27FC236}">
                <a16:creationId xmlns:a16="http://schemas.microsoft.com/office/drawing/2014/main" xmlns="" id="{9D2E1906-F34C-484E-A910-DA5D827A4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8244" y="1620057"/>
            <a:ext cx="6424943" cy="311618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5400" b="1">
                <a:solidFill>
                  <a:srgbClr val="1D3152"/>
                </a:solidFill>
              </a:defRPr>
            </a:lvl1pPr>
          </a:lstStyle>
          <a:p>
            <a:pPr>
              <a:defRPr sz="1800" b="0">
                <a:solidFill>
                  <a:srgbClr val="000000"/>
                </a:solidFill>
              </a:defRPr>
            </a:pPr>
            <a:r>
              <a:rPr lang="ru-RU" sz="3200" dirty="0" smtClean="0">
                <a:solidFill>
                  <a:srgbClr val="002060"/>
                </a:solidFill>
                <a:latin typeface="Trebuchet MS" pitchFamily="34" charset="0"/>
              </a:rPr>
              <a:t>Об алгоритме взаимодействия ЦСПС с муниципальными координаторами и руководящими и педагогическими работниками образовательных организаций Московской области</a:t>
            </a:r>
          </a:p>
          <a:p>
            <a:pPr lvl="0">
              <a:defRPr sz="1800" b="0">
                <a:solidFill>
                  <a:srgbClr val="000000"/>
                </a:solidFill>
              </a:defRPr>
            </a:pPr>
            <a:endParaRPr sz="3200" dirty="0">
              <a:solidFill>
                <a:srgbClr val="1C305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77294" y="5722748"/>
            <a:ext cx="4589253" cy="8617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spc="0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Луева</a:t>
            </a:r>
            <a:r>
              <a:rPr kumimoji="0" lang="ru-RU" sz="1800" b="1" i="0" u="none" strike="noStrike" cap="none" spc="0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uFillTx/>
                <a:latin typeface="+mj-lt"/>
                <a:ea typeface="+mj-ea"/>
                <a:cs typeface="+mj-cs"/>
                <a:sym typeface="Helvetica Neue"/>
              </a:rPr>
              <a:t> Мария Викторовна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2060"/>
                </a:solidFill>
              </a:rPr>
              <a:t>специалист отдела координации работы </a:t>
            </a:r>
          </a:p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2060"/>
                </a:solidFill>
              </a:rPr>
              <a:t>школьных служб медиации</a:t>
            </a:r>
            <a:endParaRPr kumimoji="0" lang="ru-RU" sz="1600" b="0" u="none" strike="noStrike" cap="none" spc="0" normalizeH="0" baseline="0" dirty="0">
              <a:ln>
                <a:noFill/>
              </a:ln>
              <a:solidFill>
                <a:srgbClr val="00206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Название 5"/>
          <p:cNvSpPr>
            <a:spLocks noGrp="1"/>
          </p:cNvSpPr>
          <p:nvPr>
            <p:ph type="ctrTitle"/>
          </p:nvPr>
        </p:nvSpPr>
        <p:spPr>
          <a:xfrm>
            <a:off x="1084334" y="132527"/>
            <a:ext cx="9087354" cy="133213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</a:rPr>
              <a:t>Мероприятия, организованные ЦСПС</a:t>
            </a:r>
            <a:endParaRPr lang="ru-RU" sz="4000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49154" y="1764065"/>
            <a:ext cx="10392983" cy="4256410"/>
          </a:xfrm>
          <a:prstGeom prst="roundRect">
            <a:avLst/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Мониторинг учета несовершеннолетних, не посещающих или систематически пропускающих по неуважительным причинам занятия в образовательных организациях Московской области за </a:t>
            </a:r>
            <a:r>
              <a:rPr lang="en-US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III </a:t>
            </a:r>
            <a:r>
              <a:rPr lang="ru-RU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квартал –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3 округа не предоставили информацию</a:t>
            </a: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Сбор информации об обучающихся, состоящих на внутри школьном учете –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1 округ не предоставил информацию</a:t>
            </a:r>
          </a:p>
          <a:p>
            <a:pPr marL="457200" indent="-457200">
              <a:buAutoNum type="arabicPeriod"/>
            </a:pPr>
            <a:r>
              <a:rPr lang="ru-RU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Ответы на обращения граждан и разбор конфликтных ситуаций в образовательных организациях</a:t>
            </a:r>
          </a:p>
          <a:p>
            <a:pPr marL="457200" indent="-457200" algn="ctr"/>
            <a:r>
              <a:rPr lang="ru-RU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      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За сентябрь - октябрь 2024 года рассмотрено 11 конфликтных ситуаций, из них 3 закончились летальным исходом</a:t>
            </a:r>
          </a:p>
          <a:p>
            <a:pPr marL="457200" indent="-457200"/>
            <a:r>
              <a:rPr lang="ru-RU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4. 	Оценка содержания работы школьных служб медиации по Московской области</a:t>
            </a:r>
            <a:endParaRPr lang="ru-RU" sz="1600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68618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9" y="2716318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987228" y="240807"/>
            <a:ext cx="8747491" cy="1345231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ОЦЕНКА СОДЕРЖАНИЯ РАБОТЫ ШКОЛЬНЫХ СЛУЖБ МЕДИАЦИИ ПО МОСКОВСКОЙ ОБЛАСТИ </a:t>
            </a:r>
            <a:endParaRPr lang="ru-RU" sz="2800" dirty="0"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 l="10673" t="15299" r="51202" b="65404"/>
          <a:stretch>
            <a:fillRect/>
          </a:stretch>
        </p:blipFill>
        <p:spPr bwMode="auto">
          <a:xfrm>
            <a:off x="737723" y="2385928"/>
            <a:ext cx="10669898" cy="3448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8285359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3175613" y="1047940"/>
            <a:ext cx="5840772" cy="566593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/>
          <a:srcRect l="8750" t="36239" r="50721" b="20189"/>
          <a:stretch>
            <a:fillRect/>
          </a:stretch>
        </p:blipFill>
        <p:spPr bwMode="auto">
          <a:xfrm>
            <a:off x="1833244" y="1901628"/>
            <a:ext cx="8192147" cy="43925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Заголовок 6"/>
          <p:cNvSpPr>
            <a:spLocks noGrp="1"/>
          </p:cNvSpPr>
          <p:nvPr>
            <p:ph type="ctrTitle"/>
          </p:nvPr>
        </p:nvSpPr>
        <p:spPr>
          <a:xfrm>
            <a:off x="987228" y="240807"/>
            <a:ext cx="8747491" cy="1345231"/>
          </a:xfrm>
        </p:spPr>
        <p:txBody>
          <a:bodyPr>
            <a:no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Times New Roman" pitchFamily="18" charset="0"/>
              </a:rPr>
              <a:t>ОЦЕНКА СОДЕРЖАНИЯ РАБОТЫ ШКОЛЬНЫХ СЛУЖБ МЕДИАЦИИ ПО МОСКОВСКОЙ ОБЛАСТИ </a:t>
            </a:r>
            <a:endParaRPr lang="ru-RU" sz="2800" dirty="0"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97068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6"/>
          <p:cNvSpPr txBox="1">
            <a:spLocks/>
          </p:cNvSpPr>
          <p:nvPr/>
        </p:nvSpPr>
        <p:spPr>
          <a:xfrm>
            <a:off x="938675" y="281267"/>
            <a:ext cx="8747491" cy="134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8" tIns="45718" rIns="45718" bIns="45718" anchor="t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Times New Roman" pitchFamily="18" charset="0"/>
                <a:sym typeface="Calibri"/>
              </a:rPr>
              <a:t>ОЦЕНКА СОДЕРЖАНИЯ РАБОТЫ ШКОЛЬНЫХ СЛУЖБ МЕДИАЦИИ ПО МОСКОВСКОЙ ОБЛАСТИ </a:t>
            </a:r>
            <a:endParaRPr kumimoji="0" lang="ru-RU" sz="2800" b="0" i="0" u="none" strike="noStrike" kern="0" cap="none" spc="0" normalizeH="0" baseline="0" noProof="0" dirty="0">
              <a:ln>
                <a:noFill/>
              </a:ln>
              <a:solidFill>
                <a:srgbClr val="172440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/>
              <a:sym typeface="Calibri"/>
            </a:endParaRPr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 cstate="print"/>
          <a:srcRect l="9359" t="16752" r="50785" b="62200"/>
          <a:stretch>
            <a:fillRect/>
          </a:stretch>
        </p:blipFill>
        <p:spPr bwMode="auto">
          <a:xfrm>
            <a:off x="1057897" y="1880558"/>
            <a:ext cx="10337931" cy="3071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7061042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8" y="2716318"/>
            <a:ext cx="8678309" cy="3630695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987228" y="73173"/>
            <a:ext cx="9394853" cy="930240"/>
          </a:xfrm>
        </p:spPr>
        <p:txBody>
          <a:bodyPr>
            <a:noAutofit/>
          </a:bodyPr>
          <a:lstStyle/>
          <a:p>
            <a:pPr lvl="0" algn="ctr"/>
            <a:r>
              <a:rPr lang="ru-RU" sz="4000" b="1" dirty="0" smtClean="0">
                <a:solidFill>
                  <a:srgbClr val="002060"/>
                </a:solidFill>
              </a:rPr>
              <a:t>Алгоритм взаимодействия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 l="25000" t="20220" r="24952" b="32988"/>
          <a:stretch>
            <a:fillRect/>
          </a:stretch>
        </p:blipFill>
        <p:spPr bwMode="auto">
          <a:xfrm>
            <a:off x="1074679" y="990518"/>
            <a:ext cx="9881937" cy="5197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9168276" y="1140977"/>
            <a:ext cx="1408014" cy="6797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bg1"/>
            </a:solidFill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 Neue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5992112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181092" y="22238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Название 5"/>
          <p:cNvSpPr txBox="1">
            <a:spLocks/>
          </p:cNvSpPr>
          <p:nvPr/>
        </p:nvSpPr>
        <p:spPr>
          <a:xfrm>
            <a:off x="1737808" y="2716318"/>
            <a:ext cx="8678309" cy="3630695"/>
          </a:xfrm>
          <a:prstGeom prst="rect">
            <a:avLst/>
          </a:prstGeom>
        </p:spPr>
        <p:txBody>
          <a:bodyPr vert="horz" lIns="121920" tIns="60960" rIns="121920" bIns="60960" rtlCol="0" anchor="t" anchorCtr="0">
            <a:normAutofit/>
          </a:bodyPr>
          <a:lstStyle/>
          <a:p>
            <a:pPr algn="l" defTabSz="609585" rtl="0">
              <a:spcBef>
                <a:spcPct val="0"/>
              </a:spcBef>
              <a:defRPr/>
            </a:pPr>
            <a:endParaRPr lang="ru-RU" sz="2667" b="1" kern="1200" dirty="0">
              <a:solidFill>
                <a:srgbClr val="172440"/>
              </a:solidFill>
              <a:latin typeface="Verdana"/>
              <a:cs typeface="Verdana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302816" y="1893536"/>
            <a:ext cx="9807547" cy="2848396"/>
          </a:xfrm>
          <a:prstGeom prst="roundRect">
            <a:avLst>
              <a:gd name="adj" fmla="val 50000"/>
            </a:avLst>
          </a:prstGeom>
          <a:solidFill>
            <a:srgbClr val="F0A43D"/>
          </a:solidFill>
          <a:ln>
            <a:solidFill>
              <a:srgbClr val="F0A53F"/>
            </a:solidFill>
          </a:ln>
          <a:effectLst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26.11.2024</a:t>
            </a:r>
            <a:r>
              <a:rPr lang="ru-RU" sz="28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algn="ctr"/>
            <a:r>
              <a:rPr lang="ru-RU" sz="28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состоится </a:t>
            </a:r>
            <a:r>
              <a:rPr lang="en-US" sz="28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VIII</a:t>
            </a:r>
            <a:r>
              <a:rPr lang="ru-RU" sz="2800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-ой Межрегиональный форум школьных служб медиации </a:t>
            </a:r>
          </a:p>
          <a:p>
            <a:pPr algn="ctr"/>
            <a:r>
              <a:rPr lang="ru-RU" sz="2800" b="1" dirty="0" smtClean="0">
                <a:solidFill>
                  <a:srgbClr val="17244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«Медиация – важный элемент модели развития бесконфликтной среды в образовательном учреждении»</a:t>
            </a:r>
            <a:endParaRPr lang="ru-RU" sz="2800" b="1" dirty="0">
              <a:solidFill>
                <a:srgbClr val="17244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18875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97526" y="1788340"/>
            <a:ext cx="2061347" cy="2061347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472C4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155</Words>
  <Application>Microsoft Office PowerPoint</Application>
  <PresentationFormat>Произвольный</PresentationFormat>
  <Paragraphs>17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Default</vt:lpstr>
      <vt:lpstr>Слайд 1</vt:lpstr>
      <vt:lpstr>Мероприятия, организованные ЦСПС</vt:lpstr>
      <vt:lpstr>ОЦЕНКА СОДЕРЖАНИЯ РАБОТЫ ШКОЛЬНЫХ СЛУЖБ МЕДИАЦИИ ПО МОСКОВСКОЙ ОБЛАСТИ </vt:lpstr>
      <vt:lpstr>ОЦЕНКА СОДЕРЖАНИЯ РАБОТЫ ШКОЛЬНЫХ СЛУЖБ МЕДИАЦИИ ПО МОСКОВСКОЙ ОБЛАСТИ </vt:lpstr>
      <vt:lpstr>Слайд 5</vt:lpstr>
      <vt:lpstr>Алгоритм взаимодействия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Топал Елена Константиновна</dc:creator>
  <cp:lastModifiedBy>mihaylova_av</cp:lastModifiedBy>
  <cp:revision>45</cp:revision>
  <dcterms:modified xsi:type="dcterms:W3CDTF">2024-10-25T07:56:01Z</dcterms:modified>
</cp:coreProperties>
</file>