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63" r:id="rId3"/>
    <p:sldId id="260" r:id="rId4"/>
    <p:sldId id="261" r:id="rId5"/>
    <p:sldId id="273" r:id="rId6"/>
    <p:sldId id="274" r:id="rId7"/>
    <p:sldId id="259" r:id="rId8"/>
  </p:sldIdLst>
  <p:sldSz cx="12192000" cy="6858000"/>
  <p:notesSz cx="6858000" cy="9144000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C3051"/>
    <a:srgbClr val="F0A53F"/>
    <a:srgbClr val="EA7D3C"/>
    <a:srgbClr val="648BCA"/>
    <a:srgbClr val="E8573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="" xmlns:p14="http://schemas.microsoft.com/office/powerpoint/2010/main" val="12253062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210E08E2-07CB-A548-A84E-407746EF68A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3438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Образец подзаголовка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45624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226853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888888"/>
                </a:solidFill>
              </a:rPr>
              <a:t>Образец текста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81600" cy="50323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Образец текста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205581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5183187" y="987425"/>
            <a:ext cx="6172202" cy="58705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839787" y="2057400"/>
            <a:ext cx="3932240" cy="48006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>
              <a:defRPr sz="1800"/>
            </a:pPr>
            <a:r>
              <a:rPr sz="1600"/>
              <a:t>Образец текста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8724900" y="0"/>
            <a:ext cx="2628900" cy="6542089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12151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22213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89341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96605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</p:sldLayoutIdLst>
  <p:transition spd="med"/>
  <p:txStyles>
    <p:titleStyle>
      <a:lvl1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1pPr>
      <a:lvl2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2pPr>
      <a:lvl3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3pPr>
      <a:lvl4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4pPr>
      <a:lvl5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5pPr>
      <a:lvl6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6pPr>
      <a:lvl7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7pPr>
      <a:lvl8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8pPr>
      <a:lvl9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228600" indent="-228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1pPr>
      <a:lvl2pPr marL="723900" indent="-2667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2pPr>
      <a:lvl3pPr marL="1234438" indent="-320038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3pPr>
      <a:lvl4pPr marL="1727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4pPr>
      <a:lvl5pPr marL="21844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5pPr>
      <a:lvl6pPr marL="26416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6pPr>
      <a:lvl7pPr marL="30988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7pPr>
      <a:lvl8pPr marL="35560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8pPr>
      <a:lvl9pPr marL="4013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49">
            <a:extLst>
              <a:ext uri="{FF2B5EF4-FFF2-40B4-BE49-F238E27FC236}">
                <a16:creationId xmlns:a16="http://schemas.microsoft.com/office/drawing/2014/main" xmlns="" id="{9D2E1906-F34C-484E-A910-DA5D827A4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13596" y="1980458"/>
            <a:ext cx="7278404" cy="250527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400" b="1">
                <a:solidFill>
                  <a:srgbClr val="1D3152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ru-RU" sz="3600" dirty="0" smtClean="0">
                <a:solidFill>
                  <a:srgbClr val="002060"/>
                </a:solidFill>
              </a:rPr>
              <a:t>О промежуточных итогах проведения Региональной акции «Путь учителя» и IV Регионального конкурса по воспитательной инфраструктуре</a:t>
            </a:r>
            <a:endParaRPr sz="3200" dirty="0">
              <a:solidFill>
                <a:srgbClr val="002060"/>
              </a:solidFill>
            </a:endParaRPr>
          </a:p>
        </p:txBody>
      </p:sp>
      <p:sp>
        <p:nvSpPr>
          <p:cNvPr id="3" name="Shape 49">
            <a:extLst>
              <a:ext uri="{FF2B5EF4-FFF2-40B4-BE49-F238E27FC236}">
                <a16:creationId xmlns:a16="http://schemas.microsoft.com/office/drawing/2014/main" xmlns="" id="{9D2E1906-F34C-484E-A910-DA5D827A4A0C}"/>
              </a:ext>
            </a:extLst>
          </p:cNvPr>
          <p:cNvSpPr txBox="1">
            <a:spLocks/>
          </p:cNvSpPr>
          <p:nvPr/>
        </p:nvSpPr>
        <p:spPr>
          <a:xfrm>
            <a:off x="5702060" y="4658264"/>
            <a:ext cx="6489940" cy="2199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Autofit/>
          </a:bodyPr>
          <a:lstStyle>
            <a:lvl1pPr algn="l">
              <a:defRPr sz="5400" b="1">
                <a:solidFill>
                  <a:srgbClr val="1D315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</a:defRPr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49">
            <a:extLst>
              <a:ext uri="{FF2B5EF4-FFF2-40B4-BE49-F238E27FC236}">
                <a16:creationId xmlns:a16="http://schemas.microsoft.com/office/drawing/2014/main" xmlns="" id="{9D2E1906-F34C-484E-A910-DA5D827A4A0C}"/>
              </a:ext>
            </a:extLst>
          </p:cNvPr>
          <p:cNvSpPr txBox="1">
            <a:spLocks/>
          </p:cNvSpPr>
          <p:nvPr/>
        </p:nvSpPr>
        <p:spPr>
          <a:xfrm>
            <a:off x="5460522" y="5417389"/>
            <a:ext cx="4675516" cy="1440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Autofit/>
          </a:bodyPr>
          <a:lstStyle>
            <a:lvl1pPr algn="l">
              <a:defRPr sz="5400" b="1">
                <a:solidFill>
                  <a:srgbClr val="1D3152"/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000000"/>
                </a:solidFill>
              </a:defRPr>
            </a:pPr>
            <a:r>
              <a:rPr kumimoji="0" lang="ru-RU" sz="2400" i="0" u="none" strike="noStrike" kern="0" cap="none" spc="0" normalizeH="0" baseline="0" noProof="0" dirty="0" smtClean="0">
                <a:ln>
                  <a:noFill/>
                </a:ln>
                <a:solidFill>
                  <a:srgbClr val="1C3051"/>
                </a:solidFill>
                <a:effectLst/>
                <a:uLnTx/>
                <a:uFillTx/>
                <a:latin typeface="Arial Black" pitchFamily="34" charset="0"/>
                <a:ea typeface="Calibri"/>
                <a:cs typeface="Calibri"/>
                <a:sym typeface="Calibri"/>
              </a:rPr>
              <a:t>Полунин Сергей</a:t>
            </a:r>
            <a:r>
              <a:rPr kumimoji="0" lang="ru-RU" sz="2400" i="0" u="none" strike="noStrike" kern="0" cap="none" spc="0" normalizeH="0" noProof="0" dirty="0" smtClean="0">
                <a:ln>
                  <a:noFill/>
                </a:ln>
                <a:solidFill>
                  <a:srgbClr val="1C3051"/>
                </a:solidFill>
                <a:effectLst/>
                <a:uLnTx/>
                <a:uFillTx/>
                <a:latin typeface="Arial Black" pitchFamily="34" charset="0"/>
                <a:ea typeface="Calibri"/>
                <a:cs typeface="Calibri"/>
                <a:sym typeface="Calibri"/>
              </a:rPr>
              <a:t> Владимирович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 sz="1800" b="0">
                <a:solidFill>
                  <a:srgbClr val="000000"/>
                </a:solidFill>
              </a:defRPr>
            </a:pPr>
            <a:r>
              <a:rPr lang="ru-RU" sz="2000" b="0" baseline="0" dirty="0" smtClean="0">
                <a:solidFill>
                  <a:srgbClr val="1C3051"/>
                </a:solidFill>
                <a:latin typeface="Calibri"/>
                <a:ea typeface="Calibri"/>
                <a:cs typeface="Calibri"/>
                <a:sym typeface="Calibri"/>
              </a:rPr>
              <a:t>Ведущий</a:t>
            </a:r>
            <a:r>
              <a:rPr lang="ru-RU" sz="2000" b="0" dirty="0" smtClean="0">
                <a:solidFill>
                  <a:srgbClr val="1C3051"/>
                </a:solidFill>
                <a:latin typeface="Calibri"/>
                <a:ea typeface="Calibri"/>
                <a:cs typeface="Calibri"/>
                <a:sym typeface="Calibri"/>
              </a:rPr>
              <a:t> специалист </a:t>
            </a:r>
            <a:r>
              <a:rPr lang="ru-RU" sz="1800" b="0" dirty="0" smtClean="0">
                <a:solidFill>
                  <a:srgbClr val="1C3051"/>
                </a:solidFill>
                <a:latin typeface="Calibri" pitchFamily="34" charset="0"/>
                <a:cs typeface="Calibri" pitchFamily="34" charset="0"/>
              </a:rPr>
              <a:t>отдела воспитания и социализации ЦСПС</a:t>
            </a:r>
            <a:r>
              <a:rPr lang="ru-RU" sz="2000" b="0" dirty="0" smtClean="0">
                <a:solidFill>
                  <a:srgbClr val="1C305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1C3051"/>
              </a:solidFill>
              <a:effectLst/>
              <a:uLnTx/>
              <a:uFillTx/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азвание 5"/>
          <p:cNvSpPr txBox="1">
            <a:spLocks/>
          </p:cNvSpPr>
          <p:nvPr/>
        </p:nvSpPr>
        <p:spPr>
          <a:xfrm>
            <a:off x="1737809" y="2716318"/>
            <a:ext cx="5840772" cy="56659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algn="l" defTabSz="609585" rtl="0">
              <a:spcBef>
                <a:spcPct val="0"/>
              </a:spcBef>
              <a:defRPr/>
            </a:pPr>
            <a:endParaRPr lang="ru-RU" sz="2667" b="1" kern="1200" dirty="0">
              <a:solidFill>
                <a:srgbClr val="172440"/>
              </a:solidFill>
              <a:latin typeface="Verdana"/>
              <a:cs typeface="Verdana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2596551" y="133286"/>
            <a:ext cx="6814868" cy="638240"/>
          </a:xfrm>
        </p:spPr>
        <p:txBody>
          <a:bodyPr>
            <a:noAutofit/>
          </a:bodyPr>
          <a:lstStyle/>
          <a:p>
            <a:pPr lvl="0" algn="ctr"/>
            <a:r>
              <a:rPr lang="ru-RU" sz="4000" b="1" dirty="0" smtClean="0"/>
              <a:t>Участники в цифрах</a:t>
            </a:r>
            <a:endParaRPr lang="ru-RU" sz="4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02644" y="1350953"/>
            <a:ext cx="5392783" cy="1503207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Региональная акция «Путь учителя» - </a:t>
            </a:r>
            <a:r>
              <a:rPr lang="ru-RU" sz="24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102 участника</a:t>
            </a:r>
            <a:endParaRPr lang="ru-RU" sz="2400" b="1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43535" y="3567943"/>
            <a:ext cx="5391506" cy="1503207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IV региональный конкурс по воспитательной инфраструктуре – </a:t>
            </a:r>
            <a:r>
              <a:rPr lang="ru-RU" sz="24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51 команда</a:t>
            </a:r>
            <a:endParaRPr lang="ru-RU" sz="2400" b="1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061042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Название 5"/>
          <p:cNvSpPr>
            <a:spLocks noGrp="1"/>
          </p:cNvSpPr>
          <p:nvPr>
            <p:ph type="ctrTitle"/>
          </p:nvPr>
        </p:nvSpPr>
        <p:spPr>
          <a:xfrm>
            <a:off x="1940944" y="132527"/>
            <a:ext cx="8255480" cy="108379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Региональная акция </a:t>
            </a:r>
            <a:br>
              <a:rPr lang="ru-RU" sz="4000" b="1" dirty="0" smtClean="0"/>
            </a:br>
            <a:r>
              <a:rPr lang="ru-RU" sz="4000" b="1" dirty="0" smtClean="0"/>
              <a:t>«Путь Учителя»</a:t>
            </a:r>
            <a:endParaRPr lang="ru-RU" sz="4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5473" y="5363545"/>
            <a:ext cx="361252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67" b="1" kern="1200" dirty="0" smtClean="0">
                <a:solidFill>
                  <a:srgbClr val="172440"/>
                </a:solidFill>
                <a:latin typeface="Verdana"/>
              </a:rPr>
              <a:t>2</a:t>
            </a:r>
            <a:endParaRPr lang="ru-RU" dirty="0"/>
          </a:p>
        </p:txBody>
      </p:sp>
      <p:pic>
        <p:nvPicPr>
          <p:cNvPr id="1026" name="Picture 2" descr="C:\Users\Polunin_SV\Desktop\odintsovo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4893" y="1519608"/>
            <a:ext cx="7037107" cy="2405411"/>
          </a:xfrm>
          <a:prstGeom prst="rect">
            <a:avLst/>
          </a:prstGeom>
          <a:noFill/>
        </p:spPr>
      </p:pic>
      <p:pic>
        <p:nvPicPr>
          <p:cNvPr id="1027" name="Picture 3" descr="C:\Users\Polunin_SV\Desktop\Coat_of_arms_of_Domodedovo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0390" y="3019037"/>
            <a:ext cx="1641324" cy="2049090"/>
          </a:xfrm>
          <a:prstGeom prst="rect">
            <a:avLst/>
          </a:prstGeom>
          <a:noFill/>
        </p:spPr>
      </p:pic>
      <p:pic>
        <p:nvPicPr>
          <p:cNvPr id="1028" name="Picture 4" descr="C:\Users\Polunin_SV\Desktop\Coat_of_Arms_of_Shatura_(Moscow_oblast)_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11405" y="3015591"/>
            <a:ext cx="1641085" cy="2048765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315639" y="3902804"/>
            <a:ext cx="361252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67" b="1" kern="1200" dirty="0" smtClean="0">
                <a:solidFill>
                  <a:srgbClr val="172440"/>
                </a:solidFill>
                <a:latin typeface="Verdana"/>
              </a:rPr>
              <a:t>1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38425" y="5415302"/>
            <a:ext cx="361252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67" b="1" kern="1200" dirty="0" smtClean="0">
                <a:solidFill>
                  <a:srgbClr val="172440"/>
                </a:solidFill>
                <a:latin typeface="Verdana"/>
              </a:rPr>
              <a:t>3</a:t>
            </a:r>
            <a:endParaRPr lang="ru-RU" dirty="0"/>
          </a:p>
        </p:txBody>
      </p:sp>
      <p:pic>
        <p:nvPicPr>
          <p:cNvPr id="1029" name="Picture 5" descr="C:\Users\Polunin_SV\Desktop\rameno4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31386" y="3015860"/>
            <a:ext cx="152400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568618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азвание 5"/>
          <p:cNvSpPr txBox="1">
            <a:spLocks/>
          </p:cNvSpPr>
          <p:nvPr/>
        </p:nvSpPr>
        <p:spPr>
          <a:xfrm>
            <a:off x="1737809" y="2716318"/>
            <a:ext cx="5840772" cy="56659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algn="l" defTabSz="609585" rtl="0">
              <a:spcBef>
                <a:spcPct val="0"/>
              </a:spcBef>
              <a:defRPr/>
            </a:pPr>
            <a:endParaRPr lang="ru-RU" sz="2667" b="1" kern="1200" dirty="0">
              <a:solidFill>
                <a:srgbClr val="172440"/>
              </a:solidFill>
              <a:latin typeface="Verdana"/>
              <a:cs typeface="Verdana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328468" y="240807"/>
            <a:ext cx="8962845" cy="820241"/>
          </a:xfrm>
        </p:spPr>
        <p:txBody>
          <a:bodyPr>
            <a:noAutofit/>
          </a:bodyPr>
          <a:lstStyle/>
          <a:p>
            <a:pPr lvl="0" algn="ctr"/>
            <a:r>
              <a:rPr lang="ru-RU" sz="2800" b="1" dirty="0" smtClean="0"/>
              <a:t>IV региональный конкурс по воспитательной инфраструктуре</a:t>
            </a:r>
            <a:endParaRPr lang="ru-RU" sz="2800" dirty="0"/>
          </a:p>
        </p:txBody>
      </p:sp>
      <p:pic>
        <p:nvPicPr>
          <p:cNvPr id="1026" name="Picture 2" descr="C:\Users\Polunin_SV\Desktop\Coat_of_Arms_of_Noginsky_rayon_(Moscow_oblast)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6861" y="1430068"/>
            <a:ext cx="2193352" cy="2745117"/>
          </a:xfrm>
          <a:prstGeom prst="rect">
            <a:avLst/>
          </a:prstGeom>
          <a:noFill/>
        </p:spPr>
      </p:pic>
      <p:pic>
        <p:nvPicPr>
          <p:cNvPr id="1027" name="Picture 3" descr="C:\Users\Polunin_SV\Desktop\Vd4G_0E5qU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98079" y="2570672"/>
            <a:ext cx="2702733" cy="2702734"/>
          </a:xfrm>
          <a:prstGeom prst="rect">
            <a:avLst/>
          </a:prstGeom>
          <a:noFill/>
        </p:spPr>
      </p:pic>
      <p:pic>
        <p:nvPicPr>
          <p:cNvPr id="1029" name="Picture 5" descr="C:\Users\Polunin_SV\Downloads\2024-10-24_10-04-11.pn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1247060" y="1897811"/>
            <a:ext cx="1756370" cy="2820837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Прямоугольник 12"/>
          <p:cNvSpPr/>
          <p:nvPr/>
        </p:nvSpPr>
        <p:spPr>
          <a:xfrm>
            <a:off x="5598543" y="4170222"/>
            <a:ext cx="586597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67" b="1" kern="1200" dirty="0" smtClean="0">
                <a:solidFill>
                  <a:srgbClr val="172440"/>
                </a:solidFill>
                <a:latin typeface="Verdana"/>
              </a:rPr>
              <a:t>1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834550" y="4986855"/>
            <a:ext cx="586597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67" b="1" kern="1200" dirty="0" smtClean="0">
                <a:solidFill>
                  <a:srgbClr val="172440"/>
                </a:solidFill>
                <a:latin typeface="Verdana"/>
              </a:rPr>
              <a:t>2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684589" y="5073120"/>
            <a:ext cx="586597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67" b="1" kern="1200" dirty="0" smtClean="0">
                <a:solidFill>
                  <a:srgbClr val="172440"/>
                </a:solidFill>
                <a:latin typeface="Verdana"/>
              </a:rPr>
              <a:t>3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285359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азвание 5"/>
          <p:cNvSpPr txBox="1">
            <a:spLocks/>
          </p:cNvSpPr>
          <p:nvPr/>
        </p:nvSpPr>
        <p:spPr>
          <a:xfrm>
            <a:off x="1737809" y="2716318"/>
            <a:ext cx="5840772" cy="56659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algn="l" defTabSz="609585" rtl="0">
              <a:spcBef>
                <a:spcPct val="0"/>
              </a:spcBef>
              <a:defRPr/>
            </a:pPr>
            <a:endParaRPr lang="ru-RU" sz="2667" b="1" kern="1200" dirty="0">
              <a:solidFill>
                <a:srgbClr val="172440"/>
              </a:solidFill>
              <a:latin typeface="Verdana"/>
              <a:cs typeface="Verdana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2303253" y="133286"/>
            <a:ext cx="7461849" cy="638240"/>
          </a:xfrm>
        </p:spPr>
        <p:txBody>
          <a:bodyPr>
            <a:noAutofit/>
          </a:bodyPr>
          <a:lstStyle/>
          <a:p>
            <a:pPr lvl="0" algn="ctr"/>
            <a:r>
              <a:rPr lang="ru-RU" sz="4000" b="1" dirty="0" smtClean="0"/>
              <a:t>Детали по номинациям</a:t>
            </a:r>
            <a:endParaRPr lang="ru-RU" sz="4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68405" y="980018"/>
            <a:ext cx="4302492" cy="1503207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«Лучшие воспитательные практики, направленные на социализацию и адаптацию </a:t>
            </a:r>
            <a:r>
              <a:rPr lang="ru-RU" sz="1400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детей с миграционной историей</a:t>
            </a:r>
            <a:r>
              <a:rPr lang="ru-RU" sz="1400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подлежащих обучению по программам общего образования</a:t>
            </a:r>
            <a:r>
              <a:rPr lang="ru-RU" sz="1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- </a:t>
            </a:r>
            <a:r>
              <a:rPr lang="ru-RU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12 команд</a:t>
            </a:r>
            <a:endParaRPr lang="ru-RU" b="1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05061" y="980018"/>
            <a:ext cx="4331368" cy="1503207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67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«Лучшие воспитательные практики, направленные на помощь </a:t>
            </a:r>
            <a:r>
              <a:rPr lang="ru-RU" sz="1467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детям, чьи родители задействованы в СВО</a:t>
            </a:r>
            <a:r>
              <a:rPr lang="ru-RU" sz="1467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- </a:t>
            </a:r>
            <a:r>
              <a:rPr lang="ru-RU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 команд</a:t>
            </a:r>
            <a:endParaRPr lang="ru-RU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68406" y="2664559"/>
            <a:ext cx="4302492" cy="1640022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«Лучшие воспитательные практики, направленные на использование </a:t>
            </a:r>
            <a:r>
              <a:rPr lang="ru-RU" sz="1400" dirty="0" err="1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межпоколенческого</a:t>
            </a:r>
            <a:r>
              <a:rPr lang="ru-RU" sz="1400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взаимодействия и наставничества при </a:t>
            </a:r>
            <a:r>
              <a:rPr lang="ru-RU" sz="1400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подготовке молодежи к созданию семьи и ответственному </a:t>
            </a:r>
            <a:r>
              <a:rPr lang="ru-RU" sz="1400" b="1" dirty="0" err="1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родительству</a:t>
            </a:r>
            <a:r>
              <a:rPr lang="ru-RU" sz="1400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</a:t>
            </a:r>
            <a:r>
              <a:rPr lang="ru-RU" sz="1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ru-RU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 команд</a:t>
            </a:r>
            <a:endParaRPr lang="ru-RU" sz="1400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05061" y="2716318"/>
            <a:ext cx="4331368" cy="1503207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«Лучшие воспитательные практики, направленные на </a:t>
            </a:r>
            <a:r>
              <a:rPr lang="ru-RU" sz="1400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решение социально-психологических проблем </a:t>
            </a:r>
            <a:r>
              <a:rPr lang="ru-RU" sz="1400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семьи, оказание психологической и социальной помощи с применением </a:t>
            </a:r>
            <a:r>
              <a:rPr lang="ru-RU" sz="1400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технологии медиации</a:t>
            </a:r>
            <a:r>
              <a:rPr lang="ru-RU" sz="1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- </a:t>
            </a:r>
            <a:r>
              <a:rPr lang="ru-RU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 команд</a:t>
            </a:r>
            <a:endParaRPr lang="ru-RU" sz="1400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68406" y="4452618"/>
            <a:ext cx="4302492" cy="1551367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333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«Лучшие воспитательные практики, направленные на использование  </a:t>
            </a:r>
            <a:r>
              <a:rPr lang="ru-RU" sz="1333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цифровых</a:t>
            </a:r>
            <a:r>
              <a:rPr lang="ru-RU" sz="1333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образовательных услуг и </a:t>
            </a:r>
            <a:r>
              <a:rPr lang="ru-RU" sz="1333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электронных</a:t>
            </a:r>
            <a:r>
              <a:rPr lang="ru-RU" sz="1333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образовательных продуктов с целью </a:t>
            </a:r>
            <a:r>
              <a:rPr lang="ru-RU" sz="1333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непрерывного образования личности в системе семейных ценностей</a:t>
            </a:r>
            <a:r>
              <a:rPr lang="ru-RU" sz="1333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- </a:t>
            </a:r>
            <a:r>
              <a:rPr lang="ru-RU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команда</a:t>
            </a:r>
            <a:endParaRPr lang="ru-RU" sz="1333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05061" y="4452618"/>
            <a:ext cx="4331368" cy="1551367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1400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«Лучшие практики по созданию на базе общеобразовательных организаций </a:t>
            </a:r>
            <a:r>
              <a:rPr lang="ru-RU" sz="1400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просветительских</a:t>
            </a:r>
            <a:r>
              <a:rPr lang="ru-RU" sz="1400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программ и ресурсов, направленных на </a:t>
            </a:r>
            <a:r>
              <a:rPr lang="ru-RU" sz="1400" b="1" dirty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пропаганду традиционных семейных ценностей</a:t>
            </a:r>
            <a:r>
              <a:rPr lang="ru-RU" sz="1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» - </a:t>
            </a:r>
            <a:r>
              <a:rPr lang="ru-RU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22 команды</a:t>
            </a:r>
            <a:endParaRPr lang="ru-RU" sz="1400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104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48091" y="888521"/>
            <a:ext cx="5027596" cy="653408"/>
          </a:xfrm>
          <a:prstGeom prst="roundRect">
            <a:avLst>
              <a:gd name="adj" fmla="val 50000"/>
            </a:avLst>
          </a:prstGeom>
          <a:solidFill>
            <a:srgbClr val="1724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Региональная акция </a:t>
            </a:r>
          </a:p>
          <a:p>
            <a:pPr algn="ctr"/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«Путь Учителя»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48401" y="897147"/>
            <a:ext cx="4995509" cy="644782"/>
          </a:xfrm>
          <a:prstGeom prst="roundRect">
            <a:avLst>
              <a:gd name="adj" fmla="val 50000"/>
            </a:avLst>
          </a:prstGeom>
          <a:solidFill>
            <a:srgbClr val="17244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dirty="0" smtClean="0"/>
              <a:t>IV региональный конкурс по воспитательной инфраструктуре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3" name="Группа 11"/>
          <p:cNvGrpSpPr/>
          <p:nvPr/>
        </p:nvGrpSpPr>
        <p:grpSpPr>
          <a:xfrm>
            <a:off x="1068405" y="1761424"/>
            <a:ext cx="10076924" cy="2741566"/>
            <a:chOff x="-423511" y="1321330"/>
            <a:chExt cx="7415357" cy="3420030"/>
          </a:xfrm>
          <a:effectLst/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-423511" y="1321330"/>
              <a:ext cx="3527001" cy="3420030"/>
            </a:xfrm>
            <a:prstGeom prst="roundRect">
              <a:avLst>
                <a:gd name="adj" fmla="val 8187"/>
              </a:avLst>
            </a:prstGeom>
            <a:solidFill>
              <a:srgbClr val="F0A53F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28594" indent="-228594" algn="l" defTabSz="1219170">
                <a:buFont typeface="Arial" panose="020B0604020202020204" pitchFamily="34" charset="0"/>
                <a:buChar char="•"/>
              </a:pPr>
              <a:r>
                <a:rPr lang="ru-RU" sz="1400" b="1" dirty="0" smtClean="0">
                  <a:solidFill>
                    <a:sysClr val="windowText" lastClr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Экспертиза заявок до 25.10.2024</a:t>
              </a:r>
            </a:p>
            <a:p>
              <a:pPr marL="228594" indent="-228594" algn="l" defTabSz="1219170">
                <a:buFont typeface="Arial" panose="020B0604020202020204" pitchFamily="34" charset="0"/>
                <a:buChar char="•"/>
              </a:pPr>
              <a:endParaRPr lang="ru-RU" sz="1400" b="1" dirty="0" smtClean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228594" indent="-228594" defTabSz="1219170">
                <a:buFont typeface="Arial" panose="020B0604020202020204" pitchFamily="34" charset="0"/>
                <a:buChar char="•"/>
              </a:pPr>
              <a:r>
                <a:rPr lang="ru-RU" sz="1400" b="1" dirty="0" smtClean="0">
                  <a:solidFill>
                    <a:sysClr val="windowText" lastClr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Результаты будут опубликованы до 31.10.2024</a:t>
              </a:r>
            </a:p>
            <a:p>
              <a:pPr marL="228594" indent="-228594" defTabSz="1219170">
                <a:buFont typeface="Arial" panose="020B0604020202020204" pitchFamily="34" charset="0"/>
                <a:buChar char="•"/>
              </a:pPr>
              <a:endParaRPr lang="ru-RU" sz="1400" b="1" dirty="0" smtClean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endParaRPr>
            </a:p>
            <a:p>
              <a:pPr marL="228594" indent="-228594" defTabSz="1219170">
                <a:buFont typeface="Arial" panose="020B0604020202020204" pitchFamily="34" charset="0"/>
                <a:buChar char="•"/>
              </a:pPr>
              <a:r>
                <a:rPr lang="ru-RU" sz="1400" b="1" dirty="0" smtClean="0">
                  <a:solidFill>
                    <a:sysClr val="windowText" lastClr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Наградные материалы будут направлены на почту участников</a:t>
              </a:r>
              <a:endParaRPr lang="ru-RU" sz="140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3461486" y="1321331"/>
              <a:ext cx="3530360" cy="3407341"/>
            </a:xfrm>
            <a:prstGeom prst="roundRect">
              <a:avLst>
                <a:gd name="adj" fmla="val 13252"/>
              </a:avLst>
            </a:prstGeom>
            <a:solidFill>
              <a:srgbClr val="F0A53F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04792" indent="-304792" algn="l" defTabSz="1219170">
                <a:buFont typeface="Arial" pitchFamily="34" charset="0"/>
                <a:buChar char="•"/>
              </a:pPr>
              <a:r>
                <a:rPr lang="ru-RU" sz="1400" b="1" dirty="0" smtClean="0">
                  <a:solidFill>
                    <a:sysClr val="windowText" lastClr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Экспертиза заявок до 15.11.2024</a:t>
              </a:r>
            </a:p>
            <a:p>
              <a:pPr marL="304792" indent="-304792" algn="l" defTabSz="1219170">
                <a:buFont typeface="Arial" pitchFamily="34" charset="0"/>
                <a:buChar char="•"/>
              </a:pPr>
              <a:endParaRPr lang="ru-RU" sz="1400" b="1" dirty="0" smtClean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304792" indent="-304792" algn="l" defTabSz="1219170">
                <a:buFont typeface="Arial" pitchFamily="34" charset="0"/>
                <a:buChar char="•"/>
              </a:pPr>
              <a:r>
                <a:rPr lang="ru-RU" sz="1400" b="1" dirty="0" smtClean="0">
                  <a:solidFill>
                    <a:sysClr val="windowText" lastClr="00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j-cs"/>
                </a:rPr>
                <a:t>Результаты будут опубликованы до 22.11.2024</a:t>
              </a:r>
            </a:p>
            <a:p>
              <a:pPr marL="304792" indent="-304792" algn="l" defTabSz="1219170">
                <a:buFont typeface="Arial" pitchFamily="34" charset="0"/>
                <a:buChar char="•"/>
              </a:pPr>
              <a:endParaRPr lang="ru-RU" sz="1400" b="1" dirty="0" smtClean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endParaRPr>
            </a:p>
            <a:p>
              <a:pPr marL="304792" indent="-304792" algn="l" defTabSz="1219170">
                <a:buFont typeface="Arial" pitchFamily="34" charset="0"/>
                <a:buChar char="•"/>
              </a:pPr>
              <a:r>
                <a:rPr lang="ru-RU" sz="1400" b="1" dirty="0" smtClean="0">
                  <a:solidFill>
                    <a:sysClr val="windowText" lastClr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Наградные материалы будут направлены на почту участников</a:t>
              </a:r>
              <a:endParaRPr lang="ru-RU" sz="1400" dirty="0" smtClean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9" name="Скругленный прямоугольник 8"/>
          <p:cNvSpPr/>
          <p:nvPr/>
        </p:nvSpPr>
        <p:spPr>
          <a:xfrm>
            <a:off x="2199737" y="5098211"/>
            <a:ext cx="7591244" cy="1292779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Планируется формирование оценочной комиссии из работников образовательных организаций</a:t>
            </a:r>
            <a:endParaRPr lang="ru-RU" sz="2400" b="1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37802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9254" y="1958196"/>
            <a:ext cx="1955390" cy="195539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264</Words>
  <Application>Microsoft Office PowerPoint</Application>
  <PresentationFormat>Произвольный</PresentationFormat>
  <Paragraphs>36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Default</vt:lpstr>
      <vt:lpstr>Слайд 1</vt:lpstr>
      <vt:lpstr>Участники в цифрах</vt:lpstr>
      <vt:lpstr>Региональная акция  «Путь Учителя»</vt:lpstr>
      <vt:lpstr>IV региональный конкурс по воспитательной инфраструктуре</vt:lpstr>
      <vt:lpstr>Детали по номинациям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Топал Елена Константиновна</dc:creator>
  <cp:lastModifiedBy>mihaylova_av</cp:lastModifiedBy>
  <cp:revision>52</cp:revision>
  <dcterms:modified xsi:type="dcterms:W3CDTF">2024-10-25T07:56:15Z</dcterms:modified>
</cp:coreProperties>
</file>