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76" r:id="rId4"/>
    <p:sldId id="259" r:id="rId5"/>
    <p:sldId id="279" r:id="rId6"/>
    <p:sldId id="267" r:id="rId7"/>
    <p:sldId id="271" r:id="rId8"/>
    <p:sldId id="273" r:id="rId9"/>
    <p:sldId id="274" r:id="rId10"/>
    <p:sldId id="280" r:id="rId11"/>
    <p:sldId id="268" r:id="rId12"/>
    <p:sldId id="278" r:id="rId13"/>
    <p:sldId id="281" r:id="rId14"/>
    <p:sldId id="270" r:id="rId15"/>
    <p:sldId id="275" r:id="rId16"/>
    <p:sldId id="269" r:id="rId17"/>
    <p:sldId id="277" r:id="rId18"/>
    <p:sldId id="272" r:id="rId19"/>
    <p:sldId id="258" r:id="rId20"/>
    <p:sldId id="26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57" autoAdjust="0"/>
  </p:normalViewPr>
  <p:slideViewPr>
    <p:cSldViewPr snapToGrid="0">
      <p:cViewPr varScale="1">
        <p:scale>
          <a:sx n="71" d="100"/>
          <a:sy n="71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76"/>
    </p:cViewPr>
  </p:sorterViewPr>
  <p:notesViewPr>
    <p:cSldViewPr snapToGrid="0">
      <p:cViewPr varScale="1">
        <p:scale>
          <a:sx n="55" d="100"/>
          <a:sy n="55" d="100"/>
        </p:scale>
        <p:origin x="1824" y="5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BB2247A-7C57-CE43-F8B5-6464F12155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7672033-0CD3-3529-9CC3-D490C016B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47DC9-37D7-4CA4-84D9-39F0DF770C5D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3535F2A-12E1-2B09-6F06-C3BC7D15ED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97BF2FC-E806-E3AF-52BE-BD03A407C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B2E6E-D9AA-43B1-AB9A-AE9E7FE9FF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6524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FC1F5F-AA53-2433-8A60-6473C34E6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1456A93-D19B-63FE-8E79-7E1F1D13C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0B3F25B-4056-B65F-8C56-528CDD693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DAE02C-7A47-BB13-240D-9F9871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0EA61E-A8E3-1B0D-3518-DF7EA96F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238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6B3C58-52D4-8556-9F7F-F515F7A6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A4DC06B-13D8-E1FF-4CCD-61228DE48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17D239-1FD8-F9B7-13BD-4EC6DBA5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B5D370-3138-AA70-6632-59EED40A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7F0AA1-50C3-5816-9481-0609DC867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527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5017090-4A7D-F3DB-C3AF-643CF96E2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2097E95-1F1F-F7C9-6068-52237908B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F6A0C00-AAC8-9A32-655C-8F5C62E9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B47AE8B-5A57-6CD5-2B40-643F16A4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0583656-9491-359E-DAD8-07845AA2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426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50A140-B332-613E-9B92-6C9FE875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A5FDFB7-FE5E-54EC-893C-2727DDE5E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E91567-5677-6640-129C-8BAC8071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C3D943-10CE-AC6D-F3D0-970D18D08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2AF8A4C-5469-3D10-21DE-81F8E4C6C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99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168430-5477-D07A-DC19-A58550AB9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EB44C66-DFEB-D6F0-5C2D-CEEE7E82B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DDC94B8-80A7-47F2-5C37-38C94A00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D09D1A6-42A0-732D-C4B8-5D54ED25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8F4177-C8FD-4308-4253-970DE268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420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916A3F-55BB-0EBB-C692-78245ADC9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97B660-5768-7EB3-13FB-76D8C0CF28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0CE22F4-066D-9D7B-86F5-F1C4871B2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A7CA3C8-14FA-FA40-0910-CBBEBD34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2BE8AF5-31AB-760B-E41B-162ADFCEB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F2874FC-A969-FC32-19C9-CD6027B90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837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5E0CE7-EA29-3BA7-6C98-DCF258D9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42FC79-A0E7-D223-2191-FB240E06B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FFEDD8C-2837-ECC3-0F29-87006ADC1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1B8A3FF-3166-E2F8-829E-097DD41E8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72E0BB2-4F01-FF65-3031-F6F5CCCF6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B20635B-5E12-3BEC-99C8-739F3228E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45CDAA5-F91E-E737-A70F-95E40A0A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7770375-B38F-BB26-9ABC-16BDEFC7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032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AE242B-D7D3-02A0-6E5A-D88C2BED5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9345DEB-754E-7379-8700-50DAA5EB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8FB6FAF-CFF1-675B-719A-AD7B5C87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7CC8DA1-966B-347F-58E7-AA86058C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212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75B2730-0B6F-1EE7-AB28-EFB5833E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5E0BB47-7F86-FED9-7ED0-2905E1C43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E6A4480-8D45-E89B-45B0-F2BB1E7D1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801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2FA13A-0126-F16B-7567-3457B1C3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674559-125D-B2BD-C60F-665BF6093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228D428-414B-057E-4D84-CA94D5B5D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BEEDF4-40DB-AE59-0248-57F9D455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B5D7DFA-F53E-2889-0EE4-9A9D713E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CA7E570-4190-1DCA-A873-69BC98AFD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172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7511D5-3611-F7A3-83EB-69B07EED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A7367D9-E94C-B54B-6546-DB3042227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DB03D92-BA26-D6E3-0C44-51533F5D3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33E95CD-F277-DFCA-3C12-15B985101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536B7ED-7521-4C6B-3666-4DA22828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78798C-293D-2FDA-93A3-E14F40E44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9114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E8750B-41C0-D57B-213C-ECDEDC1E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3051931-C3D4-990F-3A06-E91F94496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2AAF540-101D-843A-C929-3B0F5B7CE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8EF0D-FFBA-4271-8172-619A8CC34CB6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34CD210-8D43-BFE2-C063-39449AAD9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ECC97D-7399-51E3-7B6C-95B9F55DC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34193-856D-4943-B895-233A93E14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125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2B1710-81A0-0C39-E5BE-80E171597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2024306"/>
            <a:ext cx="10052384" cy="116406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</a:rPr>
              <a:t>Мастер-класс на тему «Методы и приёмы языковой адаптации обучающихся-инофонов в русскоязычной образовательной среде»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8904D9D-EB41-D7B7-4C92-7DF48917B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979" y="3429000"/>
            <a:ext cx="11466094" cy="3100875"/>
          </a:xfrm>
        </p:spPr>
        <p:txBody>
          <a:bodyPr>
            <a:normAutofit fontScale="77500" lnSpcReduction="20000"/>
          </a:bodyPr>
          <a:lstStyle/>
          <a:p>
            <a:r>
              <a:rPr lang="ru-RU" sz="4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О методических приёмах работы с текстом при подготовке к итоговой аттестации по русскому языку в условиях полиэтнического класса»</a:t>
            </a:r>
          </a:p>
          <a:p>
            <a:pPr algn="r"/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Арлова Алефтина Петровна, </a:t>
            </a:r>
          </a:p>
          <a:p>
            <a:pPr algn="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высшей категории, педагог- методист. </a:t>
            </a:r>
          </a:p>
          <a:p>
            <a:pPr algn="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 Лицей Климовска, Г. О. Подольск</a:t>
            </a:r>
          </a:p>
          <a:p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4B5B49E-29BB-7BB9-F004-C9712E940157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870947" y="126168"/>
            <a:ext cx="968126" cy="968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BF91CCF-B1D9-C087-A328-BA1EBA88EBBE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87515" y="-2005"/>
            <a:ext cx="3978712" cy="1695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0F770E0-0223-1A1A-EB51-0CDF225882C6}"/>
              </a:ext>
            </a:extLst>
          </p:cNvPr>
          <p:cNvSpPr txBox="1"/>
          <p:nvPr/>
        </p:nvSpPr>
        <p:spPr>
          <a:xfrm>
            <a:off x="736148" y="511975"/>
            <a:ext cx="3552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29 октября 2024 года </a:t>
            </a:r>
          </a:p>
        </p:txBody>
      </p:sp>
    </p:spTree>
    <p:extLst>
      <p:ext uri="{BB962C8B-B14F-4D97-AF65-F5344CB8AC3E}">
        <p14:creationId xmlns="" xmlns:p14="http://schemas.microsoft.com/office/powerpoint/2010/main" val="990289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3C20CF4-21CA-327D-75E1-B7CE3C9538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8909" y="191194"/>
            <a:ext cx="10515600" cy="9787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Развитие  воображения в восприятии текста эпизода художественного произведения </a:t>
            </a:r>
            <a:endParaRPr lang="ru-RU" sz="3200" dirty="0"/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8A5067FA-55E6-E9E1-D95B-D76A0C213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150738" y="2160331"/>
            <a:ext cx="4830854" cy="3676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D78C2C5-E63A-3515-C8B7-C564253A2554}"/>
              </a:ext>
            </a:extLst>
          </p:cNvPr>
          <p:cNvSpPr txBox="1"/>
          <p:nvPr/>
        </p:nvSpPr>
        <p:spPr>
          <a:xfrm>
            <a:off x="3200941" y="1198775"/>
            <a:ext cx="6097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Сочинение по картинам Владимира Егоровича Маковского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0C2F6F3-AE12-6BA4-6B66-8B4F5CF49BFB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0648" y="2127105"/>
            <a:ext cx="5392153" cy="36774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CC83005-4FA4-E2F3-04F4-75EAC5280840}"/>
              </a:ext>
            </a:extLst>
          </p:cNvPr>
          <p:cNvSpPr txBox="1"/>
          <p:nvPr/>
        </p:nvSpPr>
        <p:spPr>
          <a:xfrm>
            <a:off x="202255" y="1530820"/>
            <a:ext cx="636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 Крестьянские мальчики в ночном стерегут лошадей» ( 1869)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C1DF09D-9DB9-EE8D-1275-41D46D135B0B}"/>
              </a:ext>
            </a:extLst>
          </p:cNvPr>
          <p:cNvSpPr txBox="1"/>
          <p:nvPr/>
        </p:nvSpPr>
        <p:spPr>
          <a:xfrm>
            <a:off x="8787849" y="1530820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«Ночное» (1879)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C3AE31C-36EA-A3FC-1BF7-ECD755650BF9}"/>
              </a:ext>
            </a:extLst>
          </p:cNvPr>
          <p:cNvSpPr txBox="1"/>
          <p:nvPr/>
        </p:nvSpPr>
        <p:spPr>
          <a:xfrm>
            <a:off x="3804628" y="1900152"/>
            <a:ext cx="5847948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-Кто  изображён в центре? Из каких они семей ? Почему?</a:t>
            </a:r>
          </a:p>
          <a:p>
            <a:pPr algn="ctr"/>
            <a:r>
              <a:rPr lang="ru-RU" dirty="0"/>
              <a:t>-Почему они здесь находятся? Почему вы так решили?</a:t>
            </a:r>
          </a:p>
          <a:p>
            <a:pPr algn="ctr"/>
            <a:r>
              <a:rPr lang="ru-RU" dirty="0"/>
              <a:t>-Чем они заняты в настоящий момент? </a:t>
            </a:r>
          </a:p>
          <a:p>
            <a:pPr algn="ctr"/>
            <a:r>
              <a:rPr lang="ru-RU" dirty="0"/>
              <a:t>-Опишите фон, на котором художник изобразил ребят.</a:t>
            </a:r>
          </a:p>
          <a:p>
            <a:pPr algn="ctr"/>
            <a:r>
              <a:rPr lang="ru-RU" dirty="0"/>
              <a:t>-Какое настроение передал нам художник?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CB6151C-A602-AC39-8CBF-6BE66151A719}"/>
              </a:ext>
            </a:extLst>
          </p:cNvPr>
          <p:cNvSpPr txBox="1"/>
          <p:nvPr/>
        </p:nvSpPr>
        <p:spPr>
          <a:xfrm>
            <a:off x="0" y="5508548"/>
            <a:ext cx="12106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latin typeface="system-ui"/>
              </a:rPr>
              <a:t>…Я ошибся, приняв людей, сидевших вокруг тех огней, за гуртовщиков. Это просто были крестьянские ребятишки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system-ui"/>
              </a:rPr>
              <a:t> из соседних деревень, которые стерегли табун. В жаркую летнюю пору лошадей выгоняют у нас на ночь кормиться в 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system-ui"/>
              </a:rPr>
              <a:t>поле: днем мухи и оводы не дали бы им покоя. Выгонять перед вечером и пригонять на утренней заре табун — большой </a:t>
            </a: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system-ui"/>
              </a:rPr>
              <a:t>праздник для крестьянских мальчиков… И. Тургенев «Бежин луг»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719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C9747E-70CD-B018-FABD-CBF76878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128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Работа с текстом.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Пересказ ( изложение).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15AD272-CEC9-54A7-6C17-F3D1504F5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214"/>
            <a:ext cx="10515600" cy="43513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Составление связного текста по опорным словам и сюжетным картинкам.</a:t>
            </a:r>
          </a:p>
          <a:p>
            <a:pPr algn="ctr"/>
            <a:r>
              <a:rPr lang="ru-RU" dirty="0"/>
              <a:t>Составление плана текста : оглавление микротем текста.</a:t>
            </a:r>
          </a:p>
          <a:p>
            <a:pPr algn="ctr"/>
            <a:r>
              <a:rPr lang="ru-RU" dirty="0"/>
              <a:t>Создание диафильма к тексту рассказа ( сделать рисунок+ текст с нему составить)</a:t>
            </a:r>
          </a:p>
          <a:p>
            <a:pPr algn="ctr"/>
            <a:r>
              <a:rPr lang="ru-RU" dirty="0"/>
              <a:t>Воссоздание сюжета рассказа ( повести, романа) из рассыпанных открыток с иллюстрациями и записей по тексту ( чем ближе к оригиналу, тем лучше! ) к ним.</a:t>
            </a:r>
          </a:p>
          <a:p>
            <a:pPr algn="ctr"/>
            <a:r>
              <a:rPr lang="ru-RU" dirty="0"/>
              <a:t>Графический опорный конспект текста ( изображение событий с пояснением)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054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26DB729-9712-9922-311B-5105966FE7D3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747767" y="1665934"/>
            <a:ext cx="6696465" cy="50223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927EA2A-E0CE-617C-87B6-6872F1C2BA67}"/>
              </a:ext>
            </a:extLst>
          </p:cNvPr>
          <p:cNvSpPr txBox="1"/>
          <p:nvPr/>
        </p:nvSpPr>
        <p:spPr>
          <a:xfrm>
            <a:off x="325015" y="96274"/>
            <a:ext cx="1154196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Восстановление в памяти в хронологической последовательности текста художественного произведения по  иллюстрациям (сюжетным картинкам)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40820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787627-2B0C-DD41-18A9-F2BABB7A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3200"/>
            <a:ext cx="10515600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chemeClr val="bg1"/>
                </a:solidFill>
              </a:rPr>
              <a:t>Графический  опорный конспект текста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6FB4387-D829-6903-93BD-CC8C54E0430E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99623" y="3506933"/>
            <a:ext cx="2333625" cy="19339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2C90EAC-DB24-FC22-AC34-1011F02B08F7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rcRect/>
          <a:stretch/>
        </p:blipFill>
        <p:spPr>
          <a:xfrm>
            <a:off x="4214921" y="3096717"/>
            <a:ext cx="2853509" cy="18192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6B2963F-C337-36DE-44BE-ABC252B15662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532199" y="1979942"/>
            <a:ext cx="2293012" cy="31538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E041CE2-F229-0F75-FD4B-31CB2304ACD1}"/>
              </a:ext>
            </a:extLst>
          </p:cNvPr>
          <p:cNvSpPr txBox="1"/>
          <p:nvPr/>
        </p:nvSpPr>
        <p:spPr>
          <a:xfrm>
            <a:off x="102319" y="1599937"/>
            <a:ext cx="40366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Жил на свете маленький цветок.</a:t>
            </a:r>
          </a:p>
          <a:p>
            <a:r>
              <a:rPr lang="ru-RU" dirty="0"/>
              <a:t> Никто и не знал, что он есть на земле. </a:t>
            </a:r>
          </a:p>
          <a:p>
            <a:r>
              <a:rPr lang="ru-RU" dirty="0"/>
              <a:t>Он рос один на пустыре…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3ED5B32-00F6-3562-1D26-8E0B68BAA549}"/>
              </a:ext>
            </a:extLst>
          </p:cNvPr>
          <p:cNvSpPr txBox="1"/>
          <p:nvPr/>
        </p:nvSpPr>
        <p:spPr>
          <a:xfrm>
            <a:off x="197413" y="5468402"/>
            <a:ext cx="3705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 вот шла однажды поутру девочка </a:t>
            </a:r>
          </a:p>
          <a:p>
            <a:r>
              <a:rPr lang="ru-RU" dirty="0"/>
              <a:t>Даша мимо того пустыря…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BC22802-A363-C20E-2ECC-C965C1F3B4F9}"/>
              </a:ext>
            </a:extLst>
          </p:cNvPr>
          <p:cNvSpPr txBox="1"/>
          <p:nvPr/>
        </p:nvSpPr>
        <p:spPr>
          <a:xfrm>
            <a:off x="3994208" y="5121187"/>
            <a:ext cx="39559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0" dirty="0">
                <a:effectLst/>
                <a:latin typeface="Times New Roman" panose="02020603050405020304" pitchFamily="18" charset="0"/>
              </a:rPr>
              <a:t>На другой день в гости</a:t>
            </a:r>
          </a:p>
          <a:p>
            <a:r>
              <a:rPr lang="ru-RU" i="0" dirty="0">
                <a:effectLst/>
                <a:latin typeface="Times New Roman" panose="02020603050405020304" pitchFamily="18" charset="0"/>
              </a:rPr>
              <a:t> к маленькому цветку пришли </a:t>
            </a:r>
          </a:p>
          <a:p>
            <a:r>
              <a:rPr lang="ru-RU" i="0" dirty="0">
                <a:effectLst/>
                <a:latin typeface="Times New Roman" panose="02020603050405020304" pitchFamily="18" charset="0"/>
              </a:rPr>
              <a:t>все пионеры. Даша привела их…</a:t>
            </a:r>
          </a:p>
          <a:p>
            <a:r>
              <a:rPr lang="ru-RU" i="0" dirty="0">
                <a:effectLst/>
                <a:latin typeface="Times New Roman" panose="02020603050405020304" pitchFamily="18" charset="0"/>
              </a:rPr>
              <a:t>Четыре дня работали пионеры, удобряя землю на пустыре…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29B34F4-B9FC-A4E9-B45F-32D2161C0B87}"/>
              </a:ext>
            </a:extLst>
          </p:cNvPr>
          <p:cNvSpPr txBox="1"/>
          <p:nvPr/>
        </p:nvSpPr>
        <p:spPr>
          <a:xfrm>
            <a:off x="7610474" y="5223128"/>
            <a:ext cx="4136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А на другое лето Даша опять приехала </a:t>
            </a:r>
          </a:p>
          <a:p>
            <a:r>
              <a:rPr lang="ru-RU" dirty="0"/>
              <a:t>в тот же пионерский лагерь. ..</a:t>
            </a:r>
          </a:p>
          <a:p>
            <a:r>
              <a:rPr lang="ru-RU" dirty="0"/>
              <a:t>И она тотчас пошла на пустырь, </a:t>
            </a:r>
          </a:p>
          <a:p>
            <a:r>
              <a:rPr lang="ru-RU" dirty="0"/>
              <a:t>чтобы проведать его…</a:t>
            </a:r>
          </a:p>
        </p:txBody>
      </p:sp>
      <p:sp>
        <p:nvSpPr>
          <p:cNvPr id="15" name="Стрелка: изогнутая вправо 14">
            <a:extLst>
              <a:ext uri="{FF2B5EF4-FFF2-40B4-BE49-F238E27FC236}">
                <a16:creationId xmlns="" xmlns:a16="http://schemas.microsoft.com/office/drawing/2014/main" id="{4A5616BE-BA5E-34C3-BB83-D5EBC6E55F76}"/>
              </a:ext>
            </a:extLst>
          </p:cNvPr>
          <p:cNvSpPr/>
          <p:nvPr/>
        </p:nvSpPr>
        <p:spPr>
          <a:xfrm>
            <a:off x="7431500" y="3699841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: изогнутая вправо 15">
            <a:extLst>
              <a:ext uri="{FF2B5EF4-FFF2-40B4-BE49-F238E27FC236}">
                <a16:creationId xmlns="" xmlns:a16="http://schemas.microsoft.com/office/drawing/2014/main" id="{B8FCB3A6-6CC1-8A55-09B8-F994AEF3A321}"/>
              </a:ext>
            </a:extLst>
          </p:cNvPr>
          <p:cNvSpPr/>
          <p:nvPr/>
        </p:nvSpPr>
        <p:spPr>
          <a:xfrm>
            <a:off x="3120332" y="372665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="" xmlns:a16="http://schemas.microsoft.com/office/drawing/2014/main" id="{D4CAB8A0-7EC3-A915-FD25-F28AA7F68A94}"/>
              </a:ext>
            </a:extLst>
          </p:cNvPr>
          <p:cNvSpPr/>
          <p:nvPr/>
        </p:nvSpPr>
        <p:spPr>
          <a:xfrm>
            <a:off x="1390116" y="25232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352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2F7FA9-F395-B9B2-45F8-11BF95DC7BD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  Межфразовая функция синонимов  и местоимений в тексте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900483C-F98E-4608-0DEB-E659D023D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937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Выпал из скворечника  скворчонок.  Мальчик хотел  скворчонка  назад положить , да не мог: уж  больно тонок был шест. Взял он скворчонка домой.  Стал  мальчик  кормить скворчонка.  Скворчонок быстро  рос и скоро  стал сам есть.  Мальчик за стол- скворчонок на стол,  мальчик за чай-  скворчонок  в чай. Тут обоих  из-за стола долой!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F5F9ADD-9EE9-CA93-5E8D-087D05E7436C}"/>
              </a:ext>
            </a:extLst>
          </p:cNvPr>
          <p:cNvSpPr txBox="1"/>
          <p:nvPr/>
        </p:nvSpPr>
        <p:spPr>
          <a:xfrm>
            <a:off x="1387094" y="4454274"/>
            <a:ext cx="97631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 -</a:t>
            </a:r>
            <a:r>
              <a:rPr lang="ru-RU" b="1" dirty="0"/>
              <a:t>Подберите  синонимы, в том числе контекстные ,и местоимения   к  повторяющимся словам : </a:t>
            </a:r>
          </a:p>
          <a:p>
            <a:pPr algn="ctr"/>
            <a:r>
              <a:rPr lang="ru-RU" b="1" dirty="0"/>
              <a:t>мальчик ,  скворчонок. </a:t>
            </a:r>
          </a:p>
          <a:p>
            <a:pPr algn="ctr"/>
            <a:r>
              <a:rPr lang="ru-RU" b="1" dirty="0"/>
              <a:t>-Сравните  полученный текст  с оригиналом у  Н. Сладкова в миниатюре  « Чижик»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1046983-E0A3-B989-392D-5777423AAF00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599821" y="5328864"/>
            <a:ext cx="1289383" cy="12292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E8AEC2-FED3-6210-2075-8B855B46860D}"/>
              </a:ext>
            </a:extLst>
          </p:cNvPr>
          <p:cNvSpPr txBox="1"/>
          <p:nvPr/>
        </p:nvSpPr>
        <p:spPr>
          <a:xfrm>
            <a:off x="302796" y="5512541"/>
            <a:ext cx="10246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Выпал прошлым летом из скворечни голопузый скворчонок. Мальчонка хотел его назад положить,</a:t>
            </a:r>
          </a:p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да не смог: уж больно тонок был у скворечни шест. Стал он кормить сироту рубленым яйцом </a:t>
            </a:r>
          </a:p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и творогом. Скворчонок быстро рос и скоро стал есть сам: кормилец за стол — приёмыш на стол, </a:t>
            </a:r>
          </a:p>
          <a:p>
            <a:pPr algn="ctr"/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поилец за чай — скворчонок в чай. Тут обоих из-за стола долой! </a:t>
            </a:r>
          </a:p>
        </p:txBody>
      </p:sp>
    </p:spTree>
    <p:extLst>
      <p:ext uri="{BB962C8B-B14F-4D97-AF65-F5344CB8AC3E}">
        <p14:creationId xmlns="" xmlns:p14="http://schemas.microsoft.com/office/powerpoint/2010/main" val="1022860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A5E5C2D7-53D5-08E3-CC7C-EC3A4C697B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rcRect/>
          <a:stretch/>
        </p:blipFill>
        <p:spPr>
          <a:xfrm>
            <a:off x="320842" y="2544680"/>
            <a:ext cx="4383505" cy="221664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9116E42B-E166-2F6C-73B8-2ABF97533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8" y="252336"/>
            <a:ext cx="11802979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4400" b="1" dirty="0">
                <a:solidFill>
                  <a:schemeClr val="bg1"/>
                </a:solidFill>
              </a:rPr>
              <a:t>Текст  и  формирование орфографической и пунктуационной  зоркости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CB203800-3CD4-F654-E62B-15821A769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660" y="1627446"/>
            <a:ext cx="7110663" cy="8239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200" dirty="0"/>
              <a:t>« Корректор»</a:t>
            </a:r>
          </a:p>
          <a:p>
            <a:r>
              <a:rPr lang="ru-RU" sz="3200" dirty="0"/>
              <a:t>                 Спишите, исправив  и объяснив ошибки! </a:t>
            </a:r>
          </a:p>
        </p:txBody>
      </p:sp>
      <p:pic>
        <p:nvPicPr>
          <p:cNvPr id="16" name="Объект 15">
            <a:extLst>
              <a:ext uri="{FF2B5EF4-FFF2-40B4-BE49-F238E27FC236}">
                <a16:creationId xmlns="" xmlns:a16="http://schemas.microsoft.com/office/drawing/2014/main" id="{B46C4B0C-FB62-E403-2173-4599F9D5DDB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rcRect/>
          <a:stretch/>
        </p:blipFill>
        <p:spPr>
          <a:xfrm>
            <a:off x="3328519" y="4947453"/>
            <a:ext cx="4895661" cy="16685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FDEE7271-DC43-FE5E-C8F4-010BC831B899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rcRect/>
          <a:stretch/>
        </p:blipFill>
        <p:spPr>
          <a:xfrm>
            <a:off x="6643299" y="2544680"/>
            <a:ext cx="5227860" cy="22725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2F6039E-0062-B345-F03F-3A1E27FFCDBF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51446" y="5052242"/>
            <a:ext cx="2225739" cy="15638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3238495-51B5-17B4-9541-50BE63DFEEA3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881673" y="3128511"/>
            <a:ext cx="1584300" cy="10489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2BB4D5BF-C4AA-2DA6-B87C-F087ECC41C71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951495" y="4980365"/>
            <a:ext cx="2538664" cy="16924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7134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479A9E-6134-354E-04C7-1C3AEF78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" y="180975"/>
            <a:ext cx="11742821" cy="97405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Текст  и формирование орфографической и пунктуационной  зоркости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322C745-2A9A-9012-B7DA-A8C314701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5037" y="1245222"/>
            <a:ext cx="5909928" cy="90553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    Диктант по памяти  с орфографическим разбором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F16D16-4725-2D41-4F38-85B4A27B7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56916" y="2240945"/>
            <a:ext cx="5157787" cy="3987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/>
              <a:t>	</a:t>
            </a:r>
            <a:r>
              <a:rPr lang="ru-RU" sz="6000" dirty="0"/>
              <a:t>Золотая осень царствует в роще у речки. </a:t>
            </a:r>
          </a:p>
          <a:p>
            <a:pPr marL="0" indent="0">
              <a:buNone/>
            </a:pPr>
            <a:r>
              <a:rPr lang="ru-RU" sz="6000" dirty="0"/>
              <a:t>	На берёзе  ещё на прошлой неделе висели зелёные листья, а сегодня она вся  в золотой одежде. У осинки на земле вырос  удивительно нарядный ковёр. Клён стоит в пурпурной краске. Его резные листья  далеко выделяются красными пятнами среди золотых деревьев.</a:t>
            </a:r>
          </a:p>
          <a:p>
            <a:pPr marL="0" indent="0">
              <a:buNone/>
            </a:pPr>
            <a:r>
              <a:rPr lang="ru-RU" sz="6000" dirty="0"/>
              <a:t>	В природе  в это время года всё изменяется.</a:t>
            </a:r>
          </a:p>
          <a:p>
            <a:pPr marL="0" indent="0" algn="r">
              <a:buNone/>
            </a:pPr>
            <a:r>
              <a:rPr lang="ru-RU" sz="6000" dirty="0"/>
              <a:t>                                  </a:t>
            </a:r>
            <a:r>
              <a:rPr lang="ru-RU" sz="6000" dirty="0">
                <a:solidFill>
                  <a:srgbClr val="002060"/>
                </a:solidFill>
              </a:rPr>
              <a:t>А. Стрижёв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BA713EF-9DC2-E573-F095-FCE31C14B0CB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874965" y="1417215"/>
            <a:ext cx="2864573" cy="43425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06EBEB1-33B1-3B70-6C27-078BE6BF45FF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17675" y="1417215"/>
            <a:ext cx="2715490" cy="43425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E85625F-21D9-ECEB-8683-E8DE0E65C391}"/>
              </a:ext>
            </a:extLst>
          </p:cNvPr>
          <p:cNvSpPr txBox="1"/>
          <p:nvPr/>
        </p:nvSpPr>
        <p:spPr>
          <a:xfrm>
            <a:off x="192506" y="6171961"/>
            <a:ext cx="11742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*Выпишите и объясните слова с орфограммами : </a:t>
            </a:r>
          </a:p>
          <a:p>
            <a:r>
              <a:rPr lang="ru-RU" dirty="0">
                <a:solidFill>
                  <a:schemeClr val="bg1"/>
                </a:solidFill>
              </a:rPr>
              <a:t>« Е-И в падежных  окончаниях существительных  ед. ч.» и   «  Проверяемая безударная гласная в корне слова»</a:t>
            </a:r>
          </a:p>
        </p:txBody>
      </p:sp>
    </p:spTree>
    <p:extLst>
      <p:ext uri="{BB962C8B-B14F-4D97-AF65-F5344CB8AC3E}">
        <p14:creationId xmlns="" xmlns:p14="http://schemas.microsoft.com/office/powerpoint/2010/main" val="1055242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2E5CB0F-A8D9-DBCA-354A-4711DEC036B8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1512" y="0"/>
            <a:ext cx="11808975" cy="178628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6BD5F4-FDD8-435C-1543-B853A8C40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97" y="2061911"/>
            <a:ext cx="11206403" cy="411984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FFC000"/>
                </a:solidFill>
              </a:rPr>
              <a:t>Карточка №1. </a:t>
            </a:r>
            <a:r>
              <a:rPr lang="ru-RU" dirty="0"/>
              <a:t>Прочитайте внимательно текст </a:t>
            </a:r>
          </a:p>
          <a:p>
            <a:pPr marL="0" indent="0" algn="ctr">
              <a:buNone/>
            </a:pPr>
            <a:r>
              <a:rPr lang="ru-RU" dirty="0"/>
              <a:t>( отрывок их программного произведения)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C000"/>
                </a:solidFill>
              </a:rPr>
              <a:t>Карточка №2.  </a:t>
            </a:r>
            <a:r>
              <a:rPr lang="ru-RU" dirty="0"/>
              <a:t>Найдите  по памяти в  невнимательно переписанном тексте  5 орфографических и 3 пунктуационных  ошибок.  Спишите текст без ошибок.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Уж солнце начинало прятаться за снеговой хребет, когда я въехал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Койшаурскую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долину. Осетин-извозчик неутомимо погонял лошадей, чтоб успеть до ночи взобраться на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Койшаурскую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гору, и во все горло распевал песни. Славное место эта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далина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! Со всех сторон горы непреступные, красноватые скалы обвешенные зеленым плющом и увенчанные купами чинар, желтые обрывы,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изчерченные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промоинами, а там высоко-высоко золотая бахрома снегов, а внизу Арагва обнявшись с другой безыменной речкой, шумно вырывающейся из черного, полного мглою ущелья, тянется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серебрянною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нитью и сверкает как змея своею чешуею.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B9AC3E3-F300-AADD-2379-3D5E1A1FF566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513740" y="1184253"/>
            <a:ext cx="2486747" cy="1603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40A39C3-60A2-EBAE-57CD-4E116F554202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91511" y="1184253"/>
            <a:ext cx="2443404" cy="16034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7931F03-2E13-7F39-3086-91541A84A032}"/>
              </a:ext>
            </a:extLst>
          </p:cNvPr>
          <p:cNvSpPr txBox="1"/>
          <p:nvPr/>
        </p:nvSpPr>
        <p:spPr>
          <a:xfrm>
            <a:off x="4333875" y="6181754"/>
            <a:ext cx="4127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chemeClr val="accent2"/>
                </a:solidFill>
              </a:rPr>
              <a:t>Сравните с оригиналом! </a:t>
            </a:r>
          </a:p>
        </p:txBody>
      </p:sp>
    </p:spTree>
    <p:extLst>
      <p:ext uri="{BB962C8B-B14F-4D97-AF65-F5344CB8AC3E}">
        <p14:creationId xmlns="" xmlns:p14="http://schemas.microsoft.com/office/powerpoint/2010/main" val="1117672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E20D2E2-5778-F218-822F-D924EAFB99C6}"/>
              </a:ext>
            </a:extLst>
          </p:cNvPr>
          <p:cNvSpPr txBox="1"/>
          <p:nvPr/>
        </p:nvSpPr>
        <p:spPr>
          <a:xfrm>
            <a:off x="3668540" y="126229"/>
            <a:ext cx="5174671" cy="68736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Лес, точно терем расписной,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Лиловый, золотой, багряный,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Веселой, пестрою стеной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Стоит над светлою поляной.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Березы желтою резьбой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Блестят в лазури голубой,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Как вышки, елочки темнеют,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между кленами синеют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То там, то здесь в листве сквозной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Просветы в небо, что оконца.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Лес пахнет дубом и сосной,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 лето высох он от солнца,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Осень тихою вдовой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Вступает в пестрый терем свой.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dirty="0">
                <a:latin typeface="Calibri" panose="020F0502020204030204"/>
              </a:rPr>
              <a:t>                                                  И. Бунин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6B967A6-B051-6A24-251A-48433DF99644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86011" y="847656"/>
            <a:ext cx="3471861" cy="216991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E1E956E-CFD8-169A-158A-CCEC135A18BC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1556" y="4099680"/>
            <a:ext cx="3248526" cy="216991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8C4F079-64DF-8CF2-1E21-8F8B8CD3267D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547227" y="4099680"/>
            <a:ext cx="2893217" cy="216991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E521A4FC-1085-7ACE-35E5-D3888FEEECB4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698500" y="847656"/>
            <a:ext cx="3226394" cy="2060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E41537F-0A3C-D91C-686D-2CA7AF4D1620}"/>
              </a:ext>
            </a:extLst>
          </p:cNvPr>
          <p:cNvSpPr txBox="1"/>
          <p:nvPr/>
        </p:nvSpPr>
        <p:spPr>
          <a:xfrm>
            <a:off x="386011" y="3059668"/>
            <a:ext cx="32825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*</a:t>
            </a:r>
            <a:r>
              <a:rPr lang="ru-RU" b="1" dirty="0">
                <a:solidFill>
                  <a:schemeClr val="bg1"/>
                </a:solidFill>
              </a:rPr>
              <a:t>Выпишите предложение со  </a:t>
            </a:r>
          </a:p>
          <a:p>
            <a:r>
              <a:rPr lang="ru-RU" b="1" dirty="0">
                <a:solidFill>
                  <a:schemeClr val="bg1"/>
                </a:solidFill>
              </a:rPr>
              <a:t>сравнительным оборотом  и </a:t>
            </a:r>
          </a:p>
          <a:p>
            <a:r>
              <a:rPr lang="ru-RU" b="1" dirty="0">
                <a:solidFill>
                  <a:schemeClr val="bg1"/>
                </a:solidFill>
              </a:rPr>
              <a:t>объясните знаки препинания.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7EC80D2-2DE8-D1E0-AA33-8D2661651B90}"/>
              </a:ext>
            </a:extLst>
          </p:cNvPr>
          <p:cNvSpPr txBox="1"/>
          <p:nvPr/>
        </p:nvSpPr>
        <p:spPr>
          <a:xfrm>
            <a:off x="8986747" y="3059668"/>
            <a:ext cx="3018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** Сколько в данном тексте </a:t>
            </a:r>
          </a:p>
          <a:p>
            <a:r>
              <a:rPr lang="ru-RU" b="1" dirty="0">
                <a:solidFill>
                  <a:schemeClr val="bg1"/>
                </a:solidFill>
              </a:rPr>
              <a:t>одиночных сравнений ? </a:t>
            </a:r>
          </a:p>
          <a:p>
            <a:r>
              <a:rPr lang="ru-RU" b="1" dirty="0">
                <a:solidFill>
                  <a:schemeClr val="bg1"/>
                </a:solidFill>
              </a:rPr>
              <a:t>           Назовите их.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7C700AB-FF9E-403B-C3E1-93E4F51B7B5D}"/>
              </a:ext>
            </a:extLst>
          </p:cNvPr>
          <p:cNvSpPr txBox="1"/>
          <p:nvPr/>
        </p:nvSpPr>
        <p:spPr>
          <a:xfrm>
            <a:off x="152400" y="126229"/>
            <a:ext cx="3381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Средства  художественной  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выразительности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33F67FF-3471-683B-8167-6C297CEABBD8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692266" y="117343"/>
            <a:ext cx="3383573" cy="7742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7951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27E253-64AD-38E5-B295-2FE6BA1A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0"/>
            <a:ext cx="10515600" cy="89217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За чистоту русской речи!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C2C088E-7DB6-1BE6-90AA-6253024BA7FC}"/>
              </a:ext>
            </a:extLst>
          </p:cNvPr>
          <p:cNvSpPr txBox="1"/>
          <p:nvPr/>
        </p:nvSpPr>
        <p:spPr>
          <a:xfrm>
            <a:off x="2700363" y="1457325"/>
            <a:ext cx="67912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Превентивная языковая прививка </a:t>
            </a:r>
          </a:p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перед литературным сочинением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5325189-F854-129A-79D2-FBA350F90722}"/>
              </a:ext>
            </a:extLst>
          </p:cNvPr>
          <p:cNvSpPr txBox="1"/>
          <p:nvPr/>
        </p:nvSpPr>
        <p:spPr>
          <a:xfrm flipH="1">
            <a:off x="515566" y="2663029"/>
            <a:ext cx="1143972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автора, произведение .  Перепишите, исправив  речевые, грамматические, фактические ошибки: </a:t>
            </a:r>
          </a:p>
          <a:p>
            <a:pPr marL="342900" indent="-342900" algn="ctr"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Татьяна Ларина чиста не только телом, но и мыслями.</a:t>
            </a:r>
          </a:p>
          <a:p>
            <a:pPr marL="342900" indent="-342900" algn="ctr">
              <a:buFontTx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Татьяна Ларина попадает в дом Онегина после его уезда.</a:t>
            </a:r>
          </a:p>
          <a:p>
            <a:pPr marL="342900" indent="-342900" algn="ctr">
              <a:buFontTx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Ухажёр Ольги приревновал Онегина к ней.</a:t>
            </a:r>
          </a:p>
          <a:p>
            <a:pPr marL="342900" indent="-342900" algn="ctr">
              <a:buFontTx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Онегин приударял за светскими дамочками.</a:t>
            </a:r>
          </a:p>
          <a:p>
            <a:pPr marL="342900" indent="-342900" algn="ctr">
              <a:buFontTx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Онегину нравился Байрон, поэтому он и повесил его над кроватью.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926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50524A-F4FE-0BC3-E032-8541A2CF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32347"/>
            <a:ext cx="10668000" cy="794084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Текст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7264CB96-D081-54A8-0777-BD305223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42" y="1046748"/>
            <a:ext cx="11626516" cy="567890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US" b="1" dirty="0">
              <a:solidFill>
                <a:schemeClr val="accent2"/>
              </a:solidFill>
            </a:endParaRPr>
          </a:p>
          <a:p>
            <a:r>
              <a:rPr lang="ru-RU" b="1" dirty="0">
                <a:solidFill>
                  <a:schemeClr val="accent2"/>
                </a:solidFill>
              </a:rPr>
              <a:t>Текст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/>
              <a:t>— это связанное по смыслу и грамматически высказывание в устной или письменной форме. </a:t>
            </a:r>
            <a:endParaRPr lang="en-US" dirty="0"/>
          </a:p>
          <a:p>
            <a:r>
              <a:rPr lang="ru-RU" dirty="0"/>
              <a:t>Каждый текст создаётся на определённую </a:t>
            </a:r>
            <a:r>
              <a:rPr lang="ru-RU" b="1" dirty="0">
                <a:solidFill>
                  <a:schemeClr val="accent2"/>
                </a:solidFill>
              </a:rPr>
              <a:t>тему.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/>
              <a:t>Мы можем её определить, задав вопрос:  «О чём текст?»</a:t>
            </a:r>
          </a:p>
          <a:p>
            <a:r>
              <a:rPr lang="ru-RU" b="1" dirty="0">
                <a:solidFill>
                  <a:schemeClr val="accent2"/>
                </a:solidFill>
              </a:rPr>
              <a:t>Микротема </a:t>
            </a:r>
            <a:r>
              <a:rPr lang="ru-RU" dirty="0"/>
              <a:t>– часть общей темы.  Она оформляется отдельным абзацем, пишется с красной строки.</a:t>
            </a:r>
          </a:p>
          <a:p>
            <a:r>
              <a:rPr lang="ru-RU" dirty="0"/>
              <a:t>Предложения в тексте располагаются в определённом порядке, что придаёт тексту цельность, смысловое единство. Содержание  текста отражает авторскую </a:t>
            </a:r>
            <a:r>
              <a:rPr lang="ru-RU" b="1" dirty="0">
                <a:solidFill>
                  <a:schemeClr val="accent2"/>
                </a:solidFill>
              </a:rPr>
              <a:t>идею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- 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chemeClr val="accent2"/>
                </a:solidFill>
              </a:rPr>
              <a:t>главную мысль. </a:t>
            </a:r>
            <a:r>
              <a:rPr lang="ru-RU" dirty="0"/>
              <a:t>Текст обычно имеет </a:t>
            </a:r>
            <a:r>
              <a:rPr lang="ru-RU" b="1" dirty="0">
                <a:solidFill>
                  <a:schemeClr val="accent2"/>
                </a:solidFill>
              </a:rPr>
              <a:t>заголовок.</a:t>
            </a:r>
          </a:p>
          <a:p>
            <a:r>
              <a:rPr lang="ru-RU" b="1" dirty="0">
                <a:solidFill>
                  <a:schemeClr val="accent2"/>
                </a:solidFill>
              </a:rPr>
              <a:t>Основными средствами грамматической связи предложений в тексте являются</a:t>
            </a:r>
            <a:r>
              <a:rPr lang="ru-RU" dirty="0">
                <a:solidFill>
                  <a:schemeClr val="accent2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ru-RU" dirty="0"/>
              <a:t>порядок предложений;</a:t>
            </a:r>
          </a:p>
          <a:p>
            <a:pPr marL="0" indent="0" algn="ctr">
              <a:buNone/>
            </a:pPr>
            <a:r>
              <a:rPr lang="ru-RU" dirty="0"/>
              <a:t>- порядок слов в предложении;</a:t>
            </a:r>
          </a:p>
          <a:p>
            <a:pPr algn="ctr">
              <a:buFontTx/>
              <a:buChar char="-"/>
            </a:pPr>
            <a:r>
              <a:rPr lang="ru-RU" dirty="0"/>
              <a:t>интонация;  </a:t>
            </a:r>
          </a:p>
          <a:p>
            <a:pPr algn="ctr">
              <a:buFontTx/>
              <a:buChar char="-"/>
            </a:pPr>
            <a:r>
              <a:rPr lang="ru-RU" dirty="0"/>
              <a:t>лексический повтор;</a:t>
            </a:r>
          </a:p>
          <a:p>
            <a:pPr algn="ctr">
              <a:buFontTx/>
              <a:buChar char="-"/>
            </a:pPr>
            <a:r>
              <a:rPr lang="ru-RU" dirty="0"/>
              <a:t> местоимения;</a:t>
            </a:r>
          </a:p>
          <a:p>
            <a:pPr algn="ctr">
              <a:buFontTx/>
              <a:buChar char="-"/>
            </a:pPr>
            <a:r>
              <a:rPr lang="ru-RU" dirty="0"/>
              <a:t>формы слов;</a:t>
            </a:r>
          </a:p>
          <a:p>
            <a:pPr algn="ctr">
              <a:buFontTx/>
              <a:buChar char="-"/>
            </a:pPr>
            <a:r>
              <a:rPr lang="ru-RU" dirty="0"/>
              <a:t> союзы; </a:t>
            </a:r>
          </a:p>
          <a:p>
            <a:pPr algn="ctr">
              <a:buFontTx/>
              <a:buChar char="-"/>
            </a:pPr>
            <a:r>
              <a:rPr lang="ru-RU" dirty="0"/>
              <a:t> однокоренные слова и т.д.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79992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6318471-E86C-8898-0BE1-11FA6079F9C1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rcRect r="-5403"/>
          <a:stretch/>
        </p:blipFill>
        <p:spPr>
          <a:xfrm>
            <a:off x="2072195" y="4455268"/>
            <a:ext cx="8634159" cy="20359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B3F5934-3F46-6F18-E379-9ED55C15A61B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rcRect r="-50"/>
          <a:stretch/>
        </p:blipFill>
        <p:spPr>
          <a:xfrm>
            <a:off x="2072195" y="366794"/>
            <a:ext cx="8304593" cy="19192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853FA1-1FE8-AD6C-054D-653873624CC1}"/>
              </a:ext>
            </a:extLst>
          </p:cNvPr>
          <p:cNvSpPr txBox="1"/>
          <p:nvPr/>
        </p:nvSpPr>
        <p:spPr>
          <a:xfrm flipH="1">
            <a:off x="1156381" y="2985913"/>
            <a:ext cx="1013622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accent2"/>
                </a:solidFill>
              </a:rPr>
              <a:t>Спасибо большое за внимание! </a:t>
            </a:r>
          </a:p>
        </p:txBody>
      </p:sp>
    </p:spTree>
    <p:extLst>
      <p:ext uri="{BB962C8B-B14F-4D97-AF65-F5344CB8AC3E}">
        <p14:creationId xmlns="" xmlns:p14="http://schemas.microsoft.com/office/powerpoint/2010/main" val="319969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CF5130-5A75-F6E8-070B-C2B41D4D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904"/>
            <a:ext cx="10515600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Типы речи. Стили речи.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62CC42D5-5945-C1B5-50C5-5F14A571E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/>
        </p:blipFill>
        <p:spPr>
          <a:xfrm>
            <a:off x="512765" y="2768404"/>
            <a:ext cx="5290458" cy="38086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A40C2F8-AD90-215A-E3D9-046D30340E4C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268922" y="2768404"/>
            <a:ext cx="5084878" cy="3808692"/>
          </a:xfrm>
          <a:prstGeom prst="rect">
            <a:avLst/>
          </a:prstGeom>
        </p:spPr>
      </p:pic>
      <p:sp>
        <p:nvSpPr>
          <p:cNvPr id="6" name="Стрелка: вниз 5">
            <a:extLst>
              <a:ext uri="{FF2B5EF4-FFF2-40B4-BE49-F238E27FC236}">
                <a16:creationId xmlns="" xmlns:a16="http://schemas.microsoft.com/office/drawing/2014/main" id="{F17DD4F8-9623-270E-45B0-89122326554E}"/>
              </a:ext>
            </a:extLst>
          </p:cNvPr>
          <p:cNvSpPr/>
          <p:nvPr/>
        </p:nvSpPr>
        <p:spPr>
          <a:xfrm rot="869275">
            <a:off x="2915678" y="1699020"/>
            <a:ext cx="484632" cy="102506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B8A01B2-E35D-171A-9B92-B702B542339D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19811920">
            <a:off x="8249250" y="1666183"/>
            <a:ext cx="573074" cy="1042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7533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C1AB9A-29FD-32E9-2C15-9C3C59D499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Работа с текстом. Конструирование.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72AF37-7E25-71CE-72C5-E0BDECBA4EED}"/>
              </a:ext>
            </a:extLst>
          </p:cNvPr>
          <p:cNvSpPr txBox="1"/>
          <p:nvPr/>
        </p:nvSpPr>
        <p:spPr>
          <a:xfrm>
            <a:off x="838200" y="2056686"/>
            <a:ext cx="10856495" cy="33239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3200" dirty="0"/>
              <a:t>Составление предложений из рассыпанных слов.</a:t>
            </a:r>
          </a:p>
          <a:p>
            <a:pPr marL="342900" indent="-342900" algn="ctr">
              <a:buAutoNum type="arabicPeriod"/>
            </a:pPr>
            <a:r>
              <a:rPr lang="ru-RU" sz="3200" dirty="0"/>
              <a:t>Отличие текста от  набора отдельных предложений.</a:t>
            </a:r>
          </a:p>
          <a:p>
            <a:pPr marL="342900" indent="-342900" algn="ctr">
              <a:buAutoNum type="arabicPeriod"/>
            </a:pPr>
            <a:r>
              <a:rPr lang="ru-RU" sz="3200" dirty="0"/>
              <a:t>Деление сплошного  текста  на предложения.</a:t>
            </a:r>
          </a:p>
          <a:p>
            <a:pPr marL="342900" indent="-342900" algn="ctr">
              <a:buAutoNum type="arabicPeriod"/>
            </a:pPr>
            <a:r>
              <a:rPr lang="ru-RU" sz="3200" dirty="0"/>
              <a:t>Составление связного текста  из  рассыпанных предложений.</a:t>
            </a:r>
          </a:p>
          <a:p>
            <a:pPr marL="342900" indent="-342900" algn="ctr">
              <a:buAutoNum type="arabicPeriod"/>
            </a:pPr>
            <a:r>
              <a:rPr lang="ru-RU" sz="3200" dirty="0"/>
              <a:t>Деление текста на абзацы.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96446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FAFD54-4E82-95EE-09AD-488E93337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ru-RU" b="1" dirty="0">
                <a:solidFill>
                  <a:schemeClr val="bg1"/>
                </a:solidFill>
              </a:rPr>
              <a:t>Практикум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2B99D7A-D6AE-01FB-A85B-BC687557D951}"/>
              </a:ext>
            </a:extLst>
          </p:cNvPr>
          <p:cNvSpPr txBox="1"/>
          <p:nvPr/>
        </p:nvSpPr>
        <p:spPr>
          <a:xfrm>
            <a:off x="2377095" y="1295400"/>
            <a:ext cx="6661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Собери рассыпанное предложение</a:t>
            </a:r>
          </a:p>
          <a:p>
            <a:r>
              <a:rPr lang="ru-RU" b="1" dirty="0">
                <a:solidFill>
                  <a:schemeClr val="bg1"/>
                </a:solidFill>
              </a:rPr>
              <a:t>Со,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/>
                </a:solidFill>
              </a:rPr>
              <a:t>были, деревне, старшим, мы,  бабушки, в, летом, братом, у.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D1A3A12-B17F-1FBE-EDAD-239A446FC8B7}"/>
              </a:ext>
            </a:extLst>
          </p:cNvPr>
          <p:cNvSpPr txBox="1"/>
          <p:nvPr/>
        </p:nvSpPr>
        <p:spPr>
          <a:xfrm>
            <a:off x="1226500" y="2295728"/>
            <a:ext cx="103018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Какую группу предложений можно считать текстом? Почему?</a:t>
            </a:r>
          </a:p>
          <a:p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А)  По реке быстро плыла лодка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 </a:t>
            </a:r>
            <a:r>
              <a:rPr lang="ru-RU" dirty="0">
                <a:solidFill>
                  <a:schemeClr val="bg1"/>
                </a:solidFill>
              </a:rPr>
              <a:t>Я учился в 6 классе.  Во ржи были видны синие и голубые васильки. </a:t>
            </a:r>
          </a:p>
          <a:p>
            <a:r>
              <a:rPr lang="ru-RU" dirty="0">
                <a:solidFill>
                  <a:schemeClr val="bg1"/>
                </a:solidFill>
              </a:rPr>
              <a:t>Земля покрылась белым снегом.</a:t>
            </a:r>
          </a:p>
          <a:p>
            <a:r>
              <a:rPr lang="ru-RU" dirty="0">
                <a:solidFill>
                  <a:schemeClr val="bg1"/>
                </a:solidFill>
              </a:rPr>
              <a:t>Б) Поздно ночью пошёл  дождь. Он весело стучал в  ставни. Временами   дождь затихал, </a:t>
            </a:r>
          </a:p>
          <a:p>
            <a:r>
              <a:rPr lang="ru-RU" dirty="0">
                <a:solidFill>
                  <a:schemeClr val="bg1"/>
                </a:solidFill>
              </a:rPr>
              <a:t>и тогда было слышно, как  крупные капли  звонко падали в бочку под окном.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D954C02-7DBF-DBDD-5816-0CE3A68FB5F8}"/>
              </a:ext>
            </a:extLst>
          </p:cNvPr>
          <p:cNvSpPr txBox="1"/>
          <p:nvPr/>
        </p:nvSpPr>
        <p:spPr>
          <a:xfrm>
            <a:off x="758490" y="4034719"/>
            <a:ext cx="10301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Собери рассыпанный на предложения текст</a:t>
            </a:r>
          </a:p>
          <a:p>
            <a:r>
              <a:rPr lang="ru-RU" b="1" dirty="0">
                <a:solidFill>
                  <a:schemeClr val="bg1"/>
                </a:solidFill>
              </a:rPr>
              <a:t>А осинки стояли румяные и тихонько  дрожали своими круглыми листьями.  Ёлки густо зеленели. В лесу было нарядно  и тихо.  В берёзках светились   золотые искорки.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564E46F-55AE-C0CD-6F1F-9AF057523B28}"/>
              </a:ext>
            </a:extLst>
          </p:cNvPr>
          <p:cNvSpPr txBox="1"/>
          <p:nvPr/>
        </p:nvSpPr>
        <p:spPr>
          <a:xfrm>
            <a:off x="388864" y="5145632"/>
            <a:ext cx="114142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Определите границы предложений. Расставьте знаки препинания в конце предложений.</a:t>
            </a:r>
          </a:p>
          <a:p>
            <a:r>
              <a:rPr lang="ru-RU" b="1" dirty="0">
                <a:solidFill>
                  <a:schemeClr val="bg1"/>
                </a:solidFill>
              </a:rPr>
              <a:t>Дождь начался когда рассвело ветер пробуя силу волной пробежал по ниве пригнул одинокую берёзу у оврага</a:t>
            </a:r>
          </a:p>
          <a:p>
            <a:r>
              <a:rPr lang="ru-RU" b="1" dirty="0">
                <a:solidFill>
                  <a:schemeClr val="bg1"/>
                </a:solidFill>
              </a:rPr>
              <a:t>и вдруг  взметнул столбы пыли упали первые  крупные и тяжёлые капли глубоко пробивая пухлый слой пыли.</a:t>
            </a:r>
          </a:p>
        </p:txBody>
      </p:sp>
    </p:spTree>
    <p:extLst>
      <p:ext uri="{BB962C8B-B14F-4D97-AF65-F5344CB8AC3E}">
        <p14:creationId xmlns="" xmlns:p14="http://schemas.microsoft.com/office/powerpoint/2010/main" val="347696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707F153-590A-B8BD-0DF5-458EA05FC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768" y="2066257"/>
            <a:ext cx="10515600" cy="43513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sz="3200" dirty="0"/>
              <a:t>Определение темы текста.</a:t>
            </a:r>
          </a:p>
          <a:p>
            <a:pPr algn="ctr"/>
            <a:r>
              <a:rPr lang="ru-RU" sz="3200" dirty="0"/>
              <a:t>Превращение « широкой» темы в несколько « узких»</a:t>
            </a:r>
          </a:p>
          <a:p>
            <a:pPr algn="ctr"/>
            <a:r>
              <a:rPr lang="ru-RU" sz="3200" dirty="0"/>
              <a:t>Определение типа речи  текста.</a:t>
            </a:r>
          </a:p>
          <a:p>
            <a:pPr algn="ctr"/>
            <a:r>
              <a:rPr lang="ru-RU" sz="3200" dirty="0"/>
              <a:t> Написание вступления и заключения к тексту.</a:t>
            </a:r>
          </a:p>
          <a:p>
            <a:pPr algn="ctr"/>
            <a:r>
              <a:rPr lang="ru-RU" sz="3200" dirty="0"/>
              <a:t>Продолжение текста по данному началу.</a:t>
            </a:r>
          </a:p>
          <a:p>
            <a:pPr algn="ctr"/>
            <a:r>
              <a:rPr lang="ru-RU" sz="3200" dirty="0"/>
              <a:t>Придумывание текста по его финалу( концу).</a:t>
            </a:r>
          </a:p>
          <a:p>
            <a:pPr algn="ctr"/>
            <a:r>
              <a:rPr lang="ru-RU" sz="3200" dirty="0"/>
              <a:t>Определение идеи ( авторской мысли) текста.</a:t>
            </a:r>
          </a:p>
          <a:p>
            <a:pPr algn="ctr"/>
            <a:r>
              <a:rPr lang="ru-RU" sz="3200" dirty="0"/>
              <a:t> Сочинение- описание по картине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D01E7F1-6558-0268-C55E-A004B01E88B4}"/>
              </a:ext>
            </a:extLst>
          </p:cNvPr>
          <p:cNvSpPr txBox="1"/>
          <p:nvPr/>
        </p:nvSpPr>
        <p:spPr>
          <a:xfrm>
            <a:off x="2953312" y="283996"/>
            <a:ext cx="6453818" cy="144655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</a:rPr>
              <a:t> Работа с текстом.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</a:rPr>
              <a:t>Литературное творчество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45CF941-1344-46AC-859A-0A541BB9F7C3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178716" y="440405"/>
            <a:ext cx="1262260" cy="11198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741C115-7F1D-7CB4-CFAE-95BD51253E5C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60446" y="440405"/>
            <a:ext cx="1110712" cy="1119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015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931A4E-3F9B-3F10-79B2-1A3781E57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92" y="173037"/>
            <a:ext cx="11053011" cy="741363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dirty="0"/>
              <a:t>   </a:t>
            </a:r>
            <a:r>
              <a:rPr lang="ru-RU" b="1" dirty="0">
                <a:solidFill>
                  <a:schemeClr val="bg1"/>
                </a:solidFill>
              </a:rPr>
              <a:t>Определение границ  материала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для сочинения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30178192-B500-7E72-8D97-A761EE147D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2578268"/>
              </p:ext>
            </p:extLst>
          </p:nvPr>
        </p:nvGraphicFramePr>
        <p:xfrm>
          <a:off x="413078" y="1167062"/>
          <a:ext cx="11209425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885">
                  <a:extLst>
                    <a:ext uri="{9D8B030D-6E8A-4147-A177-3AD203B41FA5}">
                      <a16:colId xmlns="" xmlns:a16="http://schemas.microsoft.com/office/drawing/2014/main" val="1412563603"/>
                    </a:ext>
                  </a:extLst>
                </a:gridCol>
                <a:gridCol w="2241885">
                  <a:extLst>
                    <a:ext uri="{9D8B030D-6E8A-4147-A177-3AD203B41FA5}">
                      <a16:colId xmlns="" xmlns:a16="http://schemas.microsoft.com/office/drawing/2014/main" val="800261741"/>
                    </a:ext>
                  </a:extLst>
                </a:gridCol>
                <a:gridCol w="2241885">
                  <a:extLst>
                    <a:ext uri="{9D8B030D-6E8A-4147-A177-3AD203B41FA5}">
                      <a16:colId xmlns="" xmlns:a16="http://schemas.microsoft.com/office/drawing/2014/main" val="905698082"/>
                    </a:ext>
                  </a:extLst>
                </a:gridCol>
                <a:gridCol w="2241885">
                  <a:extLst>
                    <a:ext uri="{9D8B030D-6E8A-4147-A177-3AD203B41FA5}">
                      <a16:colId xmlns="" xmlns:a16="http://schemas.microsoft.com/office/drawing/2014/main" val="571535962"/>
                    </a:ext>
                  </a:extLst>
                </a:gridCol>
                <a:gridCol w="2241885">
                  <a:extLst>
                    <a:ext uri="{9D8B030D-6E8A-4147-A177-3AD203B41FA5}">
                      <a16:colId xmlns="" xmlns:a16="http://schemas.microsoft.com/office/drawing/2014/main" val="2812935537"/>
                    </a:ext>
                  </a:extLst>
                </a:gridCol>
              </a:tblGrid>
              <a:tr h="34993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accent2"/>
                          </a:solidFill>
                        </a:rPr>
                        <a:t>Широкая 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ru-RU" dirty="0"/>
                        <a:t>Узкая тема</a:t>
                      </a:r>
                      <a:r>
                        <a:rPr lang="en-US" dirty="0"/>
                        <a:t>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Узкая 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</a:t>
                      </a:r>
                      <a:r>
                        <a:rPr lang="ru-RU" dirty="0"/>
                        <a:t>Узкая 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dirty="0">
                          <a:solidFill>
                            <a:schemeClr val="accent2"/>
                          </a:solidFill>
                        </a:rPr>
                        <a:t>Самая  узкая тема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53212320"/>
                  </a:ext>
                </a:extLst>
              </a:tr>
              <a:tr h="349935">
                <a:tc>
                  <a:txBody>
                    <a:bodyPr/>
                    <a:lstStyle/>
                    <a:p>
                      <a:r>
                        <a:rPr lang="ru-RU" dirty="0"/>
                        <a:t>Осень.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Осень в лесу.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9940376"/>
                  </a:ext>
                </a:extLst>
              </a:tr>
              <a:tr h="612387">
                <a:tc>
                  <a:txBody>
                    <a:bodyPr/>
                    <a:lstStyle/>
                    <a:p>
                      <a:r>
                        <a:rPr lang="ru-RU" dirty="0"/>
                        <a:t>Детство.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Как я провёл летние каникулы?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Однажды в лагере…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2728616"/>
                  </a:ext>
                </a:extLst>
              </a:tr>
              <a:tr h="612387">
                <a:tc>
                  <a:txBody>
                    <a:bodyPr/>
                    <a:lstStyle/>
                    <a:p>
                      <a:r>
                        <a:rPr lang="ru-RU" dirty="0"/>
                        <a:t>Времена года.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Зимнее утро 1 января 2024 года.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6506943"/>
                  </a:ext>
                </a:extLst>
              </a:tr>
              <a:tr h="612387">
                <a:tc>
                  <a:txBody>
                    <a:bodyPr/>
                    <a:lstStyle/>
                    <a:p>
                      <a:r>
                        <a:rPr lang="ru-RU" dirty="0"/>
                        <a:t> Любимое занятие.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Случай на рыбалке.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6572326"/>
                  </a:ext>
                </a:extLst>
              </a:tr>
              <a:tr h="874839">
                <a:tc>
                  <a:txBody>
                    <a:bodyPr/>
                    <a:lstStyle/>
                    <a:p>
                      <a:r>
                        <a:rPr lang="ru-RU" dirty="0"/>
                        <a:t>Герои рассказа Тургенева </a:t>
                      </a:r>
                    </a:p>
                    <a:p>
                      <a:r>
                        <a:rPr lang="ru-RU" dirty="0"/>
                        <a:t> « Муму».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Образ Герасима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Один день из жизни Герасима.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71030637"/>
                  </a:ext>
                </a:extLst>
              </a:tr>
              <a:tr h="612387">
                <a:tc>
                  <a:txBody>
                    <a:bodyPr/>
                    <a:lstStyle/>
                    <a:p>
                      <a:r>
                        <a:rPr lang="ru-RU" dirty="0"/>
                        <a:t>« Национальные блюда».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Бабушкины драники.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5529580"/>
                  </a:ext>
                </a:extLst>
              </a:tr>
              <a:tr h="1137290">
                <a:tc>
                  <a:txBody>
                    <a:bodyPr/>
                    <a:lstStyle/>
                    <a:p>
                      <a:r>
                        <a:rPr lang="ru-RU" dirty="0"/>
                        <a:t> Родина.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Главная </a:t>
                      </a:r>
                    </a:p>
                    <a:p>
                      <a:r>
                        <a:rPr lang="ru-RU" dirty="0" err="1"/>
                        <a:t>достопримечатель</a:t>
                      </a:r>
                      <a:endParaRPr lang="ru-RU" dirty="0"/>
                    </a:p>
                    <a:p>
                      <a:r>
                        <a:rPr lang="ru-RU" dirty="0" err="1"/>
                        <a:t>ность</a:t>
                      </a:r>
                      <a:r>
                        <a:rPr lang="ru-RU" dirty="0"/>
                        <a:t>  моей « малой родины»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4392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3398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CA6734-06EA-965C-51EC-5A86E3CB8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273" y="0"/>
            <a:ext cx="10515600" cy="168442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/>
                </a:solidFill>
              </a:rPr>
              <a:t>Вступление. </a:t>
            </a:r>
            <a:r>
              <a:rPr lang="ru-RU" sz="3200" b="1" dirty="0">
                <a:solidFill>
                  <a:schemeClr val="bg1"/>
                </a:solidFill>
              </a:rPr>
              <a:t>Наступила осень. Дни всё короче.  Часто идут  дожди. Но несмотря на это,  у многих людей осень- любимое время года.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49F987-94E9-8523-F8D7-3C192B4B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239"/>
            <a:ext cx="10515600" cy="260199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Основная часть. </a:t>
            </a:r>
            <a:r>
              <a:rPr lang="ru-RU" dirty="0"/>
              <a:t>Как хорошо  пройтись по осеннему лесу!  Ноги проваливаются в мох,  который кое-где ещё сохранился. Шуршат под ногами листья. Чуть заденешь сучок- листик отрывается и  медленно кружит вниз, пока не коснётся земли.  Или вдруг дунет ветер- и  в воздухе  сразу  возникает разноцветная вьюга, но она быстро утихает. Листья  плавно опускаются на землю. Куда ни глянешь-  всюду сказочной красоты ковёр.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18145B9-7FB5-A883-3EBC-CFFED8EEA7B8}"/>
              </a:ext>
            </a:extLst>
          </p:cNvPr>
          <p:cNvSpPr txBox="1"/>
          <p:nvPr/>
        </p:nvSpPr>
        <p:spPr>
          <a:xfrm>
            <a:off x="371135" y="4491416"/>
            <a:ext cx="1182086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+mj-lt"/>
              </a:rPr>
              <a:t>Заключение. </a:t>
            </a:r>
            <a:r>
              <a:rPr lang="ru-RU" sz="3200" dirty="0">
                <a:solidFill>
                  <a:schemeClr val="bg1"/>
                </a:solidFill>
                <a:latin typeface="+mj-lt"/>
              </a:rPr>
              <a:t>Осенний лес воспевали  в своих стихах многие поэты, </a:t>
            </a:r>
          </a:p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например, Иван Бунин. Он сравнил его красоту с  расписным </a:t>
            </a:r>
          </a:p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теремом. В любви к осени признавались А.С. Пушкин, А.А. Фет, </a:t>
            </a:r>
          </a:p>
          <a:p>
            <a:r>
              <a:rPr lang="ru-RU" sz="3200" dirty="0">
                <a:solidFill>
                  <a:schemeClr val="bg1"/>
                </a:solidFill>
                <a:latin typeface="+mj-lt"/>
              </a:rPr>
              <a:t>Ф.И. Тютчев, называя это время года « дивной порой».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A05E618-ABAE-B910-A0A6-D9EFB7713B9D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936705" y="2734280"/>
            <a:ext cx="1106906" cy="1731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9EB12C7-9303-9AC2-3DF0-F4D88A98E57A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5314" y="271366"/>
            <a:ext cx="1101959" cy="13315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492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74D25C-E05D-3DF6-C73D-23445B2B2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683"/>
            <a:ext cx="10515600" cy="132556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dirty="0"/>
              <a:t>  </a:t>
            </a:r>
            <a:r>
              <a:rPr lang="ru-RU" b="1" dirty="0">
                <a:solidFill>
                  <a:schemeClr val="bg1"/>
                </a:solidFill>
              </a:rPr>
              <a:t>Работа над логикой в тексте.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Сочинение по сюжетным картинкам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C0C4D0F-0E53-D810-BFDF-EFFC02E183BE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783355" y="3090275"/>
            <a:ext cx="4570446" cy="34278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79C67FE-1ACD-EDEF-8520-18F2C34DE59E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25383" y="3138899"/>
            <a:ext cx="4685606" cy="33792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4DED2E3-75E9-EBF8-DEC3-D025745701B1}"/>
              </a:ext>
            </a:extLst>
          </p:cNvPr>
          <p:cNvSpPr txBox="1"/>
          <p:nvPr/>
        </p:nvSpPr>
        <p:spPr>
          <a:xfrm>
            <a:off x="285755" y="1755244"/>
            <a:ext cx="11704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</a:t>
            </a:r>
            <a:r>
              <a:rPr lang="ru-RU" sz="2000" b="1" dirty="0"/>
              <a:t>Главное - определить последовательность действий, изображённых на картинках!!!</a:t>
            </a:r>
          </a:p>
          <a:p>
            <a:pPr algn="ctr"/>
            <a:r>
              <a:rPr lang="ru-RU" sz="2000" b="1" dirty="0"/>
              <a:t> Логика  должна быть между вступлением и основной частью, </a:t>
            </a:r>
          </a:p>
          <a:p>
            <a:pPr algn="ctr"/>
            <a:r>
              <a:rPr lang="ru-RU" sz="2000" b="1" dirty="0"/>
              <a:t>между микротемами, между предложениями  в микротеме, между основной частью и заключением.</a:t>
            </a:r>
          </a:p>
          <a:p>
            <a:pPr algn="ctr"/>
            <a:r>
              <a:rPr lang="ru-RU" sz="2000" b="1" dirty="0"/>
              <a:t>Озаглавьте текст.</a:t>
            </a:r>
          </a:p>
        </p:txBody>
      </p:sp>
    </p:spTree>
    <p:extLst>
      <p:ext uri="{BB962C8B-B14F-4D97-AF65-F5344CB8AC3E}">
        <p14:creationId xmlns="" xmlns:p14="http://schemas.microsoft.com/office/powerpoint/2010/main" val="1071908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1611</Words>
  <Application>Microsoft Office PowerPoint</Application>
  <PresentationFormat>Произвольный</PresentationFormat>
  <Paragraphs>192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Мастер-класс на тему «Методы и приёмы языковой адаптации обучающихся-инофонов в русскоязычной образовательной среде»</vt:lpstr>
      <vt:lpstr>Текст</vt:lpstr>
      <vt:lpstr>Типы речи. Стили речи.</vt:lpstr>
      <vt:lpstr>Работа с текстом. Конструирование.</vt:lpstr>
      <vt:lpstr> Практикум</vt:lpstr>
      <vt:lpstr>Слайд 6</vt:lpstr>
      <vt:lpstr>   Определение границ  материала для сочинения</vt:lpstr>
      <vt:lpstr>Вступление. Наступила осень. Дни всё короче.  Часто идут  дожди. Но несмотря на это,  у многих людей осень- любимое время года.</vt:lpstr>
      <vt:lpstr>  Работа над логикой в тексте. Сочинение по сюжетным картинкам</vt:lpstr>
      <vt:lpstr>Развитие  воображения в восприятии текста эпизода художественного произведения </vt:lpstr>
      <vt:lpstr>Работа с текстом. Пересказ ( изложение).</vt:lpstr>
      <vt:lpstr>Слайд 12</vt:lpstr>
      <vt:lpstr> Графический  опорный конспект текста</vt:lpstr>
      <vt:lpstr>  Межфразовая функция синонимов  и местоимений в тексте</vt:lpstr>
      <vt:lpstr> Текст  и  формирование орфографической и пунктуационной  зоркости</vt:lpstr>
      <vt:lpstr>Текст  и формирование орфографической и пунктуационной  зоркости</vt:lpstr>
      <vt:lpstr>Слайд 17</vt:lpstr>
      <vt:lpstr>Слайд 18</vt:lpstr>
      <vt:lpstr>За чистоту русской речи!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 «Методы и приёмы языковой адаптации обучающихся-инофонов в русскоязычной образовательной среде»</dc:title>
  <dc:creator>Алефтина Арлова</dc:creator>
  <cp:lastModifiedBy>mihaylova_av</cp:lastModifiedBy>
  <cp:revision>65</cp:revision>
  <dcterms:created xsi:type="dcterms:W3CDTF">2024-10-19T05:50:25Z</dcterms:created>
  <dcterms:modified xsi:type="dcterms:W3CDTF">2024-10-31T09:28:46Z</dcterms:modified>
</cp:coreProperties>
</file>