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7" r:id="rId2"/>
    <p:sldId id="268" r:id="rId3"/>
    <p:sldId id="266" r:id="rId4"/>
    <p:sldId id="270" r:id="rId5"/>
    <p:sldId id="262" r:id="rId6"/>
  </p:sldIdLst>
  <p:sldSz cx="12192000" cy="6858000"/>
  <p:notesSz cx="6858000" cy="9144000"/>
  <p:embeddedFontLst>
    <p:embeddedFont>
      <p:font typeface="Arial Narrow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Helvetica Neue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346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0A53F"/>
    <a:srgbClr val="E8573C"/>
    <a:srgbClr val="1D31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780" y="-90"/>
      </p:cViewPr>
      <p:guideLst>
        <p:guide orient="horz" pos="2160"/>
        <p:guide orient="horz" pos="3974"/>
        <p:guide orient="horz" pos="346"/>
        <p:guide pos="3840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6482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18d438718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c18d4387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01970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7507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78651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8455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18d438718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c18d4387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12475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>
  <p:cSld name="Заголовок и вертикальный текст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>
  <p:cSld name="Вертикальный заголовок и текс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garant.ru/products/ipo/prime/doc/40062640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3312060" y="1202479"/>
            <a:ext cx="5567880" cy="185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Google Shape;60;p14"/>
          <p:cNvSpPr/>
          <p:nvPr/>
        </p:nvSpPr>
        <p:spPr>
          <a:xfrm>
            <a:off x="3812875" y="5032663"/>
            <a:ext cx="5378433" cy="95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3200" b="1" dirty="0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Акимова Лидия Викторовна </a:t>
            </a:r>
            <a:endParaRPr lang="ru-RU" sz="3200" b="1" i="0" u="none" strike="noStrike" cap="none" dirty="0" smtClean="0">
              <a:solidFill>
                <a:srgbClr val="FFFFFF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н</a:t>
            </a:r>
            <a:r>
              <a:rPr lang="ru-RU" sz="2800" i="0" u="none" strike="noStrike" cap="none" dirty="0" smtClean="0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ачальник центра, </a:t>
            </a:r>
            <a:r>
              <a:rPr lang="ru-RU" sz="2800" dirty="0" err="1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к.с.н</a:t>
            </a:r>
            <a:r>
              <a:rPr lang="ru-RU" sz="2800" dirty="0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, доцент </a:t>
            </a:r>
          </a:p>
          <a:p>
            <a:pPr lvl="0">
              <a:lnSpc>
                <a:spcPct val="90000"/>
              </a:lnSpc>
            </a:pP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8589" y="1206337"/>
            <a:ext cx="86034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dirty="0" smtClean="0">
                <a:solidFill>
                  <a:schemeClr val="bg1"/>
                </a:solidFill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</a:rPr>
              <a:t>Научно-методическое обеспечение деятельности советника по воспитанию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Google Shape;60;p14"/>
          <p:cNvSpPr/>
          <p:nvPr/>
        </p:nvSpPr>
        <p:spPr>
          <a:xfrm>
            <a:off x="3838755" y="5898974"/>
            <a:ext cx="5090028" cy="95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akimova_lv@kuro-mo.ru</a:t>
            </a:r>
            <a:endParaRPr lang="ru-RU" sz="2400" i="0" u="none" strike="noStrike" cap="none" dirty="0" smtClean="0">
              <a:solidFill>
                <a:schemeClr val="bg1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Te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л. </a:t>
            </a:r>
            <a:r>
              <a:rPr lang="ru-RU" sz="2400" dirty="0" smtClean="0">
                <a:solidFill>
                  <a:srgbClr val="FFFFFF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+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7 (49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9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) 9403510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  <a:sym typeface="Calibri"/>
              </a:rPr>
              <a:t>доб. 316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lnSpc>
                <a:spcPct val="90000"/>
              </a:lnSpc>
            </a:pPr>
            <a:endParaRPr lang="ru-RU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596" y="183046"/>
            <a:ext cx="976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+mj-lt"/>
                <a:cs typeface="Calibri"/>
                <a:sym typeface="Calibri"/>
              </a:rPr>
              <a:t>Государственная политика</a:t>
            </a:r>
            <a:endParaRPr lang="ru-RU" sz="4000" b="1" dirty="0" smtClean="0">
              <a:solidFill>
                <a:srgbClr val="002060"/>
              </a:solidFill>
              <a:latin typeface="+mj-lt"/>
              <a:cs typeface="Calibri"/>
              <a:sym typeface="Calibri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36431" y="1302784"/>
            <a:ext cx="5891841" cy="4347518"/>
            <a:chOff x="6103542" y="5116917"/>
            <a:chExt cx="5732858" cy="1292822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103542" y="5116917"/>
              <a:ext cx="5732858" cy="1292822"/>
            </a:xfrm>
            <a:prstGeom prst="roundRect">
              <a:avLst>
                <a:gd name="adj" fmla="val 156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288201" y="5281145"/>
              <a:ext cx="5330693" cy="98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smtClean="0"/>
                <a:t>В </a:t>
              </a:r>
              <a:r>
                <a:rPr lang="ru-RU" dirty="0" smtClean="0"/>
                <a:t>2021 г. советники директора начали свою деятельность в рамках </a:t>
              </a:r>
              <a:r>
                <a:rPr lang="ru-RU" dirty="0" err="1" smtClean="0"/>
                <a:t>пилотного</a:t>
              </a:r>
              <a:r>
                <a:rPr lang="ru-RU" dirty="0" smtClean="0"/>
                <a:t> проекта в 10 субъектах РФ, с 2022 г. – еще в 35 регионах, а с 2023 года во всех российских школах введена должность советника директора по воспитанию. </a:t>
              </a:r>
              <a:endParaRPr lang="ru-RU" dirty="0" smtClean="0"/>
            </a:p>
            <a:p>
              <a:pPr algn="just"/>
              <a:endParaRPr lang="ru-RU" dirty="0" smtClean="0"/>
            </a:p>
            <a:p>
              <a:pPr algn="just"/>
              <a:r>
                <a:rPr lang="ru-RU" dirty="0" smtClean="0"/>
                <a:t>Вступило </a:t>
              </a:r>
              <a:r>
                <a:rPr lang="ru-RU" dirty="0" smtClean="0"/>
                <a:t>в силу поручение Президента РФ Владимира Владимировича Путина, данное по итогам заседания наблюдательного совета АНО «Россия — страна возможностей</a:t>
              </a:r>
              <a:r>
                <a:rPr lang="ru-RU" dirty="0" smtClean="0"/>
                <a:t>».</a:t>
              </a:r>
            </a:p>
            <a:p>
              <a:pPr algn="just"/>
              <a:endParaRPr lang="ru-RU" dirty="0" smtClean="0"/>
            </a:p>
            <a:p>
              <a:pPr algn="just"/>
              <a:r>
                <a:rPr lang="ru-RU" dirty="0" smtClean="0"/>
                <a:t>Обновлен </a:t>
              </a:r>
              <a:r>
                <a:rPr lang="ru-RU" dirty="0" smtClean="0"/>
                <a:t>профессиональный стандарт «Специалист в области воспитания» с включением в него должности советника директора по воспитанию, а сама должность добавлена в номенклатуру должностей педагогических работников.</a:t>
              </a:r>
              <a:endParaRPr lang="ru-RU" dirty="0"/>
            </a:p>
          </p:txBody>
        </p:sp>
      </p:grpSp>
      <p:pic>
        <p:nvPicPr>
          <p:cNvPr id="1026" name="Picture 2" descr="C:\Users\Polunin_SV\Desktop\2024-12-12_12-49-49.png"/>
          <p:cNvPicPr>
            <a:picLocks noChangeAspect="1" noChangeArrowheads="1"/>
          </p:cNvPicPr>
          <p:nvPr/>
        </p:nvPicPr>
        <p:blipFill>
          <a:blip r:embed="rId4"/>
          <a:srcRect l="15207" r="10933"/>
          <a:stretch>
            <a:fillRect/>
          </a:stretch>
        </p:blipFill>
        <p:spPr bwMode="auto">
          <a:xfrm>
            <a:off x="7203057" y="1544128"/>
            <a:ext cx="4347713" cy="36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757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70346"/>
            <a:ext cx="97370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Сложности </a:t>
            </a:r>
            <a:r>
              <a:rPr lang="ru-RU" sz="3200" b="1" dirty="0" smtClean="0">
                <a:solidFill>
                  <a:srgbClr val="002060"/>
                </a:solidFill>
              </a:rPr>
              <a:t>в педагогической практике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cs typeface="Calibri"/>
                <a:sym typeface="Calibri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+mj-lt"/>
              <a:cs typeface="Calibri"/>
              <a:sym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842" y="1086928"/>
            <a:ext cx="5452118" cy="1233578"/>
          </a:xfrm>
          <a:prstGeom prst="roundRect">
            <a:avLst>
              <a:gd name="adj" fmla="val 1567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/>
            <a:r>
              <a:rPr lang="ru-RU" sz="1200" dirty="0" smtClean="0">
                <a:solidFill>
                  <a:srgbClr val="002060"/>
                </a:solidFill>
              </a:rPr>
              <a:t>Неполное </a:t>
            </a:r>
            <a:r>
              <a:rPr lang="ru-RU" sz="1200" dirty="0" smtClean="0">
                <a:solidFill>
                  <a:srgbClr val="002060"/>
                </a:solidFill>
              </a:rPr>
              <a:t>нормативное и методическое обеспечение деятельности советников по воспитанию на федеральном уровне и как следствие – отсутствие в ряде субъектов региональных методических рекомендаций по организации и методическому сопровождению их деятельности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7709" y="2554532"/>
            <a:ext cx="5452118" cy="1111695"/>
          </a:xfrm>
          <a:prstGeom prst="roundRect">
            <a:avLst>
              <a:gd name="adj" fmla="val 1567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Неполное соответствие функционала советника с требованиями </a:t>
            </a:r>
            <a:r>
              <a:rPr lang="ru-RU" dirty="0" err="1" smtClean="0">
                <a:solidFill>
                  <a:srgbClr val="002060"/>
                </a:solidFill>
              </a:rPr>
              <a:t>профстандарта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52327" y="3837157"/>
            <a:ext cx="5717220" cy="1088525"/>
          </a:xfrm>
          <a:prstGeom prst="roundRect">
            <a:avLst>
              <a:gd name="adj" fmla="val 1567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Советники имеют ряд профессиональных дефицитов по некоторым аспектам их деятельности, и в регионе наблюдается отсутствие четкой системы восполнения дефицитов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14537" y="2570673"/>
            <a:ext cx="5528069" cy="1078302"/>
          </a:xfrm>
          <a:prstGeom prst="roundRect">
            <a:avLst>
              <a:gd name="adj" fmla="val 1567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Недостаточная </a:t>
            </a:r>
            <a:r>
              <a:rPr lang="ru-RU" dirty="0" err="1" smtClean="0">
                <a:solidFill>
                  <a:srgbClr val="002060"/>
                </a:solidFill>
              </a:rPr>
              <a:t>скоординированность</a:t>
            </a:r>
            <a:r>
              <a:rPr lang="ru-RU" dirty="0" smtClean="0">
                <a:solidFill>
                  <a:srgbClr val="002060"/>
                </a:solidFill>
              </a:rPr>
              <a:t> функционального взаимодействия советника с замом по ВР, с педагогом-психологом, с социальным педагогом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62777" y="1086928"/>
            <a:ext cx="5549988" cy="1147314"/>
          </a:xfrm>
          <a:prstGeom prst="roundRect">
            <a:avLst>
              <a:gd name="adj" fmla="val 1567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Недостаточное понимание роли советника в воспитательной среде образовательных учреждений среди администрации и в педагогическом коллективе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4513" y="5143604"/>
            <a:ext cx="8600536" cy="994099"/>
          </a:xfrm>
          <a:prstGeom prst="roundRect">
            <a:avLst>
              <a:gd name="adj" fmla="val 15671"/>
            </a:avLst>
          </a:prstGeom>
          <a:solidFill>
            <a:srgbClr val="F0A5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Таким образом, наблюдается отсутствие целостной системы нормативного, научно-методического и психолого-педагогического сопровождения деятельности советника по воспитанию.</a:t>
            </a:r>
            <a:endParaRPr lang="ru-RU" sz="2800" dirty="0">
              <a:solidFill>
                <a:srgbClr val="1D315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9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2" grpId="0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068" y="320239"/>
            <a:ext cx="979960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Возможности образовательной среды Московской области для оказания методической поддержки советникам по воспитанию</a:t>
            </a:r>
            <a:endParaRPr lang="ru-RU" sz="1600" b="1" dirty="0" smtClean="0">
              <a:solidFill>
                <a:srgbClr val="002060"/>
              </a:solidFill>
              <a:latin typeface="+mj-lt"/>
              <a:cs typeface="Calibri"/>
              <a:sym typeface="Calibri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81793" y="1962312"/>
            <a:ext cx="11634804" cy="1764299"/>
            <a:chOff x="6184523" y="3879888"/>
            <a:chExt cx="5735637" cy="1087007"/>
          </a:xfrm>
        </p:grpSpPr>
        <p:sp>
          <p:nvSpPr>
            <p:cNvPr id="12" name="Скругленный прямоугольник 11">
              <a:hlinkClick r:id="rId4"/>
            </p:cNvPr>
            <p:cNvSpPr/>
            <p:nvPr/>
          </p:nvSpPr>
          <p:spPr>
            <a:xfrm>
              <a:off x="6184523" y="3879888"/>
              <a:ext cx="5735637" cy="1087007"/>
            </a:xfrm>
            <a:prstGeom prst="roundRect">
              <a:avLst>
                <a:gd name="adj" fmla="val 156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184524" y="3992504"/>
              <a:ext cx="5369301" cy="815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ГБОУ </a:t>
              </a:r>
              <a:r>
                <a:rPr lang="ru-RU" sz="1600" dirty="0" smtClean="0">
                  <a:solidFill>
                    <a:srgbClr val="002060"/>
                  </a:solidFill>
                </a:rPr>
                <a:t>ДО МО «Областной центр развития дополнительного образования и патриотического воспитания детей и молодежи»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Центр </a:t>
              </a:r>
              <a:r>
                <a:rPr lang="ru-RU" sz="1600" dirty="0" smtClean="0">
                  <a:solidFill>
                    <a:srgbClr val="002060"/>
                  </a:solidFill>
                </a:rPr>
                <a:t>социально-педагогического сопровождения КУРО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Кафедры </a:t>
              </a:r>
              <a:r>
                <a:rPr lang="ru-RU" sz="1600" dirty="0" smtClean="0">
                  <a:solidFill>
                    <a:srgbClr val="002060"/>
                  </a:solidFill>
                </a:rPr>
                <a:t>КУРО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Центр психолого-педагогической </a:t>
              </a:r>
              <a:r>
                <a:rPr lang="ru-RU" sz="1600" dirty="0" smtClean="0">
                  <a:solidFill>
                    <a:srgbClr val="002060"/>
                  </a:solidFill>
                </a:rPr>
                <a:t>реабилитации, коррекции и образования «Ариадна»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136" y="3942961"/>
            <a:ext cx="2286000" cy="1933576"/>
          </a:xfrm>
          <a:prstGeom prst="rect">
            <a:avLst/>
          </a:prstGeom>
          <a:noFill/>
        </p:spPr>
      </p:pic>
      <p:pic>
        <p:nvPicPr>
          <p:cNvPr id="13315" name="Picture 3" descr="C:\Users\Polunin_SV\Downloads\2024-12-12_13-13-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47185" y="4057290"/>
            <a:ext cx="2892546" cy="1943084"/>
          </a:xfrm>
          <a:prstGeom prst="rect">
            <a:avLst/>
          </a:prstGeom>
          <a:noFill/>
        </p:spPr>
      </p:pic>
      <p:pic>
        <p:nvPicPr>
          <p:cNvPr id="13317" name="Picture 5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8563" y="3847381"/>
            <a:ext cx="2251195" cy="2251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94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018447" y="448851"/>
            <a:ext cx="5884750" cy="1718804"/>
            <a:chOff x="6018447" y="467284"/>
            <a:chExt cx="5884750" cy="1718804"/>
          </a:xfrm>
        </p:grpSpPr>
        <p:sp>
          <p:nvSpPr>
            <p:cNvPr id="60" name="Google Shape;60;p14"/>
            <p:cNvSpPr/>
            <p:nvPr/>
          </p:nvSpPr>
          <p:spPr>
            <a:xfrm>
              <a:off x="6051643" y="467284"/>
              <a:ext cx="5283298" cy="461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 dirty="0" smtClean="0">
                  <a:solidFill>
                    <a:srgbClr val="FFFFFF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КОНТАКТЫ</a:t>
              </a:r>
              <a:endParaRPr lang="ru-RU" sz="2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018447" y="985759"/>
              <a:ext cx="58847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Москва, ул. Енисейская д.3 к.3, </a:t>
              </a:r>
              <a:r>
                <a:rPr lang="ru-RU" sz="24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каб</a:t>
              </a:r>
              <a:r>
                <a:rPr lang="ru-RU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38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Тел</a:t>
              </a: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ru-RU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+7 (499) 940-10-35, доб. 316</a:t>
              </a:r>
            </a:p>
            <a:p>
              <a:r>
                <a:rPr lang="en-US" sz="24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https://</a:t>
              </a:r>
              <a:r>
                <a:rPr lang="en-US" sz="2400" u="sng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iroasoumo.ru/csps</a:t>
              </a:r>
              <a:endPara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76301"/>
            <a:ext cx="2463182" cy="246318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933040" y="2659308"/>
            <a:ext cx="4881465" cy="1031302"/>
            <a:chOff x="6601167" y="1650289"/>
            <a:chExt cx="4978386" cy="1031302"/>
          </a:xfrm>
        </p:grpSpPr>
        <p:sp>
          <p:nvSpPr>
            <p:cNvPr id="4" name="TextBox 3"/>
            <p:cNvSpPr txBox="1"/>
            <p:nvPr/>
          </p:nvSpPr>
          <p:spPr>
            <a:xfrm>
              <a:off x="6688270" y="1650289"/>
              <a:ext cx="23757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ЧАТ</a:t>
              </a:r>
              <a:r>
                <a:rPr lang="ru-RU" sz="24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 в </a:t>
              </a:r>
              <a:r>
                <a:rPr lang="ru-RU" sz="24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СФЕРУМЕ</a:t>
              </a:r>
              <a:r>
                <a:rPr lang="ru-RU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01167" y="2158371"/>
              <a:ext cx="49783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«Воспитание и профилактика»</a:t>
              </a:r>
              <a:endParaRPr lang="ru-R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5353" y="2659309"/>
            <a:ext cx="4915122" cy="3753969"/>
            <a:chOff x="3993238" y="2817272"/>
            <a:chExt cx="5760112" cy="375396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993238" y="2817272"/>
              <a:ext cx="27900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8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Calibri" panose="020F0502020204030204" pitchFamily="34" charset="0"/>
                </a:rPr>
                <a:t>СОТРУДНИКИ ЦЕНТРА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93238" y="4220538"/>
              <a:ext cx="4195257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Скотников 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Вячеслав Викторович 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</a:p>
            <a:p>
              <a:pPr>
                <a:lnSpc>
                  <a:spcPts val="2000"/>
                </a:lnSpc>
              </a:pPr>
              <a:r>
                <a:rPr lang="ru-RU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тдел 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педагогической </a:t>
              </a:r>
              <a:r>
                <a:rPr lang="ru-RU" sz="18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рискологии</a:t>
              </a:r>
              <a:endPara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93238" y="4963208"/>
              <a:ext cx="4195257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Полунин 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Сергей Владимирович –</a:t>
              </a:r>
            </a:p>
            <a:p>
              <a:pPr>
                <a:lnSpc>
                  <a:spcPts val="2000"/>
                </a:lnSpc>
              </a:pPr>
              <a:r>
                <a:rPr lang="ru-RU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тдел воспитания и социализации</a:t>
              </a:r>
              <a:endPara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93238" y="5705876"/>
              <a:ext cx="5760112" cy="865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8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Луева</a:t>
              </a:r>
              <a:r>
                <a:rPr lang="ru-RU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Мария Викторовна –</a:t>
              </a:r>
            </a:p>
            <a:p>
              <a:pPr>
                <a:lnSpc>
                  <a:spcPts val="2000"/>
                </a:lnSpc>
              </a:pP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отдел координации работы </a:t>
              </a:r>
            </a:p>
            <a:p>
              <a:pPr>
                <a:lnSpc>
                  <a:spcPts val="2000"/>
                </a:lnSpc>
              </a:pP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школьных служб медиации</a:t>
              </a:r>
              <a:endPara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93238" y="3477868"/>
              <a:ext cx="3682404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ru-RU" sz="1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Акимова 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Лидия Викторовна –</a:t>
              </a:r>
            </a:p>
            <a:p>
              <a:pPr>
                <a:lnSpc>
                  <a:spcPts val="2000"/>
                </a:lnSpc>
              </a:pPr>
              <a:r>
                <a:rPr lang="ru-RU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</a:t>
              </a:r>
              <a:r>
                <a:rPr lang="ru-RU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ачальник центра</a:t>
              </a:r>
              <a:endPara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15585" y="116971"/>
            <a:ext cx="5850647" cy="1582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ЦЕНТР </a:t>
            </a:r>
          </a:p>
          <a:p>
            <a:pPr lvl="0">
              <a:lnSpc>
                <a:spcPts val="4000"/>
              </a:lnSpc>
            </a:pPr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СОЦИАЛЬНО-ПЕДАГОГИЧЕСКОГО </a:t>
            </a:r>
          </a:p>
          <a:p>
            <a:pPr lvl="0">
              <a:lnSpc>
                <a:spcPts val="4000"/>
              </a:lnSpc>
            </a:pPr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СОПРОВОЖДЕНИЯ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9934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360</Words>
  <Application>Microsoft Office PowerPoint</Application>
  <PresentationFormat>Произвольный</PresentationFormat>
  <Paragraphs>42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Helvetica Neue</vt:lpstr>
      <vt:lpstr>Default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Смолина Анна Вячеславовна</dc:creator>
  <cp:lastModifiedBy>Polunin_SV</cp:lastModifiedBy>
  <cp:revision>270</cp:revision>
  <dcterms:modified xsi:type="dcterms:W3CDTF">2024-12-12T10:24:04Z</dcterms:modified>
</cp:coreProperties>
</file>