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7" r:id="rId2"/>
    <p:sldId id="268" r:id="rId3"/>
    <p:sldId id="266" r:id="rId4"/>
    <p:sldId id="270" r:id="rId5"/>
    <p:sldId id="262" r:id="rId6"/>
  </p:sldIdLst>
  <p:sldSz cx="12192000" cy="6858000"/>
  <p:notesSz cx="6858000" cy="9144000"/>
  <p:embeddedFontLst>
    <p:embeddedFont>
      <p:font typeface="Arial Narrow" pitchFamily="34" charset="0"/>
      <p:regular r:id="rId8"/>
      <p:bold r:id="rId9"/>
      <p:italic r:id="rId10"/>
      <p:boldItalic r:id="rId11"/>
    </p:embeddedFont>
    <p:embeddedFont>
      <p:font typeface="Calibri" pitchFamily="34" charset="0"/>
      <p:regular r:id="rId12"/>
      <p:bold r:id="rId13"/>
      <p:italic r:id="rId14"/>
      <p:boldItalic r:id="rId15"/>
    </p:embeddedFont>
    <p:embeddedFont>
      <p:font typeface="Helvetica Neue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974" userDrawn="1">
          <p15:clr>
            <a:srgbClr val="A4A3A4"/>
          </p15:clr>
        </p15:guide>
        <p15:guide id="4" orient="horz" pos="346" userDrawn="1">
          <p15:clr>
            <a:srgbClr val="A4A3A4"/>
          </p15:clr>
        </p15:guide>
        <p15:guide id="5" pos="211" userDrawn="1">
          <p15:clr>
            <a:srgbClr val="A4A3A4"/>
          </p15:clr>
        </p15:guide>
        <p15:guide id="6" pos="74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F0A53F"/>
    <a:srgbClr val="E8573C"/>
    <a:srgbClr val="1D315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5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-780" y="-90"/>
      </p:cViewPr>
      <p:guideLst>
        <p:guide orient="horz" pos="2160"/>
        <p:guide orient="horz" pos="3974"/>
        <p:guide orient="horz" pos="346"/>
        <p:guide pos="3840"/>
        <p:guide pos="211"/>
        <p:guide pos="74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tableStyles" Target="tableStyles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211648217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c18d438718_0_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g2c18d43871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4019701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275071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6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2786515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1984559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c18d438718_0_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g2c18d43871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2124754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1524000" y="0"/>
            <a:ext cx="9144000" cy="3509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325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alibri"/>
              <a:buNone/>
              <a:defRPr sz="2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610600" y="6414760"/>
            <a:ext cx="2743200" cy="24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>
  <p:cSld name="Заголовок и вертикальный текст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>
            <a:spLocks noGrp="1"/>
          </p:cNvSpPr>
          <p:nvPr>
            <p:ph type="title"/>
          </p:nvPr>
        </p:nvSpPr>
        <p:spPr>
          <a:xfrm>
            <a:off x="838200" y="230186"/>
            <a:ext cx="10515600" cy="159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503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sldNum" idx="12"/>
          </p:nvPr>
        </p:nvSpPr>
        <p:spPr>
          <a:xfrm>
            <a:off x="8610600" y="6414760"/>
            <a:ext cx="2743200" cy="24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>
  <p:cSld name="Вертикальный заголовок и текст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>
            <a:spLocks noGrp="1"/>
          </p:cNvSpPr>
          <p:nvPr>
            <p:ph type="title"/>
          </p:nvPr>
        </p:nvSpPr>
        <p:spPr>
          <a:xfrm>
            <a:off x="8724900" y="0"/>
            <a:ext cx="2628900" cy="6542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649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610600" y="6414760"/>
            <a:ext cx="2743200" cy="24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>
  <p:cSld name="Заголовок и объект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838200" y="230186"/>
            <a:ext cx="10515600" cy="159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503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610600" y="6414760"/>
            <a:ext cx="2743200" cy="24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Заголовок раздела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831850" y="0"/>
            <a:ext cx="10515600" cy="456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2268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610600" y="6414760"/>
            <a:ext cx="2743200" cy="24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>
  <p:cSld name="Два объекта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838200" y="230186"/>
            <a:ext cx="10515600" cy="159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503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610600" y="6414760"/>
            <a:ext cx="2743200" cy="24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>
  <p:cSld name="Сравнение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90" cy="82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alibri"/>
              <a:buNone/>
              <a:defRPr sz="2400" b="1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610600" y="6414760"/>
            <a:ext cx="2743200" cy="24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>
  <p:cSld name="Только заголовок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10515600" cy="205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610600" y="6414760"/>
            <a:ext cx="2743200" cy="24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>
  <p:cSld name="Пустой слайд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8610600" y="6414760"/>
            <a:ext cx="2743200" cy="24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>
  <p:cSld name="Объект с подписью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>
            <a:spLocks noGrp="1"/>
          </p:cNvSpPr>
          <p:nvPr>
            <p:ph type="title"/>
          </p:nvPr>
        </p:nvSpPr>
        <p:spPr>
          <a:xfrm>
            <a:off x="839787" y="0"/>
            <a:ext cx="393224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2" cy="5870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ldNum" idx="12"/>
          </p:nvPr>
        </p:nvSpPr>
        <p:spPr>
          <a:xfrm>
            <a:off x="8610600" y="6414760"/>
            <a:ext cx="2743200" cy="24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>
  <p:cSld name="Рисунок с подписью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>
            <a:spLocks noGrp="1"/>
          </p:cNvSpPr>
          <p:nvPr>
            <p:ph type="title"/>
          </p:nvPr>
        </p:nvSpPr>
        <p:spPr>
          <a:xfrm>
            <a:off x="839787" y="0"/>
            <a:ext cx="393224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4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Calibri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sldNum" idx="12"/>
          </p:nvPr>
        </p:nvSpPr>
        <p:spPr>
          <a:xfrm>
            <a:off x="8610600" y="6414760"/>
            <a:ext cx="2743200" cy="24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230186"/>
            <a:ext cx="10515600" cy="159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503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Arial"/>
              <a:buChar char="•"/>
              <a:defRPr sz="28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Arial"/>
              <a:buChar char="•"/>
              <a:defRPr sz="2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Arial"/>
              <a:buChar char="•"/>
              <a:defRPr sz="2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Arial"/>
              <a:buChar char="•"/>
              <a:defRPr sz="2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Arial"/>
              <a:buChar char="•"/>
              <a:defRPr sz="2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Arial"/>
              <a:buChar char="•"/>
              <a:defRPr sz="2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Arial"/>
              <a:buChar char="•"/>
              <a:defRPr sz="2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Arial"/>
              <a:buChar char="•"/>
              <a:defRPr sz="2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Arial"/>
              <a:buChar char="•"/>
              <a:defRPr sz="2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10600" y="6414760"/>
            <a:ext cx="2743200" cy="24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www.garant.ru/products/ipo/prime/doc/400626405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/>
          <p:nvPr/>
        </p:nvSpPr>
        <p:spPr>
          <a:xfrm>
            <a:off x="3312060" y="1202479"/>
            <a:ext cx="5567880" cy="1853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4000" b="1" dirty="0">
              <a:latin typeface="Arial Narrow" panose="020B0606020202030204" pitchFamily="34" charset="0"/>
            </a:endParaRPr>
          </a:p>
        </p:txBody>
      </p:sp>
      <p:sp>
        <p:nvSpPr>
          <p:cNvPr id="3" name="Google Shape;60;p14"/>
          <p:cNvSpPr/>
          <p:nvPr/>
        </p:nvSpPr>
        <p:spPr>
          <a:xfrm>
            <a:off x="3812875" y="5032663"/>
            <a:ext cx="5378433" cy="959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>
              <a:lnSpc>
                <a:spcPct val="90000"/>
              </a:lnSpc>
            </a:pPr>
            <a:r>
              <a:rPr lang="ru-RU" sz="3200" b="1" dirty="0">
                <a:solidFill>
                  <a:srgbClr val="FFFFFF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  <a:sym typeface="Calibri"/>
              </a:rPr>
              <a:t>Акимова Лидия Викторовна </a:t>
            </a:r>
            <a:endParaRPr lang="ru-RU" sz="3200" b="1" i="0" u="none" strike="noStrike" cap="none" dirty="0" smtClean="0">
              <a:solidFill>
                <a:srgbClr val="FFFFFF"/>
              </a:solidFill>
              <a:latin typeface="Arial Narrow" panose="020B060602020203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FFFFFF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  <a:sym typeface="Calibri"/>
              </a:rPr>
              <a:t>н</a:t>
            </a:r>
            <a:r>
              <a:rPr lang="ru-RU" sz="2800" i="0" u="none" strike="noStrike" cap="none" dirty="0" smtClean="0">
                <a:solidFill>
                  <a:srgbClr val="FFFFFF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  <a:sym typeface="Calibri"/>
              </a:rPr>
              <a:t>ачальник центра, </a:t>
            </a:r>
            <a:r>
              <a:rPr lang="ru-RU" sz="2800" dirty="0" err="1">
                <a:solidFill>
                  <a:srgbClr val="FFFFFF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  <a:sym typeface="Calibri"/>
              </a:rPr>
              <a:t>к.с.н</a:t>
            </a:r>
            <a:r>
              <a:rPr lang="ru-RU" sz="2800" dirty="0">
                <a:solidFill>
                  <a:srgbClr val="FFFFFF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  <a:sym typeface="Calibri"/>
              </a:rPr>
              <a:t>, доцент </a:t>
            </a:r>
          </a:p>
          <a:p>
            <a:pPr lvl="0">
              <a:lnSpc>
                <a:spcPct val="90000"/>
              </a:lnSpc>
            </a:pPr>
            <a:endParaRPr lang="ru-RU" sz="2800" dirty="0"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88589" y="1206337"/>
            <a:ext cx="860341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lang="ru-RU" sz="3600" dirty="0" smtClean="0">
                <a:solidFill>
                  <a:schemeClr val="bg1"/>
                </a:solidFill>
              </a:rPr>
              <a:t>«</a:t>
            </a:r>
            <a:r>
              <a:rPr lang="ru-RU" sz="3600" b="1" dirty="0" smtClean="0">
                <a:solidFill>
                  <a:schemeClr val="bg1"/>
                </a:solidFill>
              </a:rPr>
              <a:t>Научно-методическое обеспечение деятельности советника по воспитанию</a:t>
            </a:r>
            <a:r>
              <a:rPr lang="ru-RU" sz="3600" dirty="0" smtClean="0">
                <a:solidFill>
                  <a:schemeClr val="bg1"/>
                </a:solidFill>
              </a:rPr>
              <a:t>»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7" name="Google Shape;60;p14"/>
          <p:cNvSpPr/>
          <p:nvPr/>
        </p:nvSpPr>
        <p:spPr>
          <a:xfrm>
            <a:off x="3838755" y="5898974"/>
            <a:ext cx="5090028" cy="959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sz="2400" dirty="0" smtClean="0">
                <a:solidFill>
                  <a:schemeClr val="bg1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  <a:sym typeface="Calibri"/>
              </a:rPr>
              <a:t>akimova_lv@kuro-mo.ru</a:t>
            </a:r>
            <a:endParaRPr lang="ru-RU" sz="2400" i="0" u="none" strike="noStrike" cap="none" dirty="0" smtClean="0">
              <a:solidFill>
                <a:schemeClr val="bg1"/>
              </a:solidFill>
              <a:latin typeface="Arial Narrow" panose="020B060602020203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 smtClean="0">
                <a:solidFill>
                  <a:schemeClr val="bg1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  <a:sym typeface="Calibri"/>
              </a:rPr>
              <a:t>Te</a:t>
            </a: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  <a:sym typeface="Calibri"/>
              </a:rPr>
              <a:t>л. </a:t>
            </a:r>
            <a:r>
              <a:rPr lang="ru-RU" sz="2400" dirty="0" smtClean="0">
                <a:solidFill>
                  <a:srgbClr val="FFFFFF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  <a:sym typeface="Calibri"/>
              </a:rPr>
              <a:t>+</a:t>
            </a:r>
            <a:r>
              <a:rPr lang="en-US" sz="2400" dirty="0" smtClean="0">
                <a:solidFill>
                  <a:schemeClr val="bg1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  <a:sym typeface="Calibri"/>
              </a:rPr>
              <a:t>7 (49</a:t>
            </a: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  <a:sym typeface="Calibri"/>
              </a:rPr>
              <a:t>9</a:t>
            </a:r>
            <a:r>
              <a:rPr lang="en-US" sz="2400" dirty="0" smtClean="0">
                <a:solidFill>
                  <a:schemeClr val="bg1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  <a:sym typeface="Calibri"/>
              </a:rPr>
              <a:t>) 9403510 </a:t>
            </a: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  <a:sym typeface="Calibri"/>
              </a:rPr>
              <a:t>доб. 316</a:t>
            </a:r>
            <a:endParaRPr lang="ru-RU" sz="2400" dirty="0">
              <a:solidFill>
                <a:schemeClr val="bg1"/>
              </a:solidFill>
              <a:latin typeface="Arial Narrow" panose="020B060602020203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lvl="0">
              <a:lnSpc>
                <a:spcPct val="90000"/>
              </a:lnSpc>
            </a:pPr>
            <a:endParaRPr lang="ru-RU" sz="2800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6596" y="183046"/>
            <a:ext cx="97687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ru-RU" sz="4000" b="1" dirty="0" smtClean="0">
                <a:solidFill>
                  <a:srgbClr val="002060"/>
                </a:solidFill>
                <a:latin typeface="+mj-lt"/>
                <a:cs typeface="Calibri"/>
                <a:sym typeface="Calibri"/>
              </a:rPr>
              <a:t>Государственная политика</a:t>
            </a:r>
            <a:endParaRPr lang="ru-RU" sz="4000" b="1" dirty="0" smtClean="0">
              <a:solidFill>
                <a:srgbClr val="002060"/>
              </a:solidFill>
              <a:latin typeface="+mj-lt"/>
              <a:cs typeface="Calibri"/>
              <a:sym typeface="Calibri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336431" y="1302784"/>
            <a:ext cx="5891841" cy="4347518"/>
            <a:chOff x="6103542" y="5116917"/>
            <a:chExt cx="5732858" cy="1292822"/>
          </a:xfrm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6103542" y="5116917"/>
              <a:ext cx="5732858" cy="1292822"/>
            </a:xfrm>
            <a:prstGeom prst="roundRect">
              <a:avLst>
                <a:gd name="adj" fmla="val 1567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6288201" y="5281145"/>
              <a:ext cx="5330693" cy="9884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 smtClean="0"/>
                <a:t>В </a:t>
              </a:r>
              <a:r>
                <a:rPr lang="ru-RU" dirty="0" smtClean="0"/>
                <a:t>2021 г. советники директора начали свою деятельность в рамках </a:t>
              </a:r>
              <a:r>
                <a:rPr lang="ru-RU" dirty="0" err="1" smtClean="0"/>
                <a:t>пилотного</a:t>
              </a:r>
              <a:r>
                <a:rPr lang="ru-RU" dirty="0" smtClean="0"/>
                <a:t> проекта в 10 субъектах РФ, с 2022 г. – еще в 35 регионах, а с 2023 года во всех российских школах введена должность советника директора по воспитанию. </a:t>
              </a:r>
              <a:endParaRPr lang="ru-RU" dirty="0" smtClean="0"/>
            </a:p>
            <a:p>
              <a:pPr algn="just"/>
              <a:endParaRPr lang="ru-RU" dirty="0" smtClean="0"/>
            </a:p>
            <a:p>
              <a:pPr algn="just"/>
              <a:r>
                <a:rPr lang="ru-RU" dirty="0" smtClean="0"/>
                <a:t>Вступило </a:t>
              </a:r>
              <a:r>
                <a:rPr lang="ru-RU" dirty="0" smtClean="0"/>
                <a:t>в силу поручение Президента РФ Владимира Владимировича Путина, данное по итогам заседания наблюдательного совета АНО «Россия — страна возможностей</a:t>
              </a:r>
              <a:r>
                <a:rPr lang="ru-RU" dirty="0" smtClean="0"/>
                <a:t>».</a:t>
              </a:r>
            </a:p>
            <a:p>
              <a:pPr algn="just"/>
              <a:endParaRPr lang="ru-RU" dirty="0" smtClean="0"/>
            </a:p>
            <a:p>
              <a:pPr algn="just"/>
              <a:r>
                <a:rPr lang="ru-RU" dirty="0" smtClean="0"/>
                <a:t>Обновлен </a:t>
              </a:r>
              <a:r>
                <a:rPr lang="ru-RU" dirty="0" smtClean="0"/>
                <a:t>профессиональный стандарт «Специалист в области воспитания» с включением в него должности советника директора по воспитанию, а сама должность добавлена в номенклатуру должностей педагогических работников.</a:t>
              </a:r>
              <a:endParaRPr lang="ru-RU" dirty="0"/>
            </a:p>
          </p:txBody>
        </p:sp>
      </p:grpSp>
      <p:pic>
        <p:nvPicPr>
          <p:cNvPr id="1026" name="Picture 2" descr="C:\Users\Polunin_SV\Desktop\2024-12-12_12-49-49.png"/>
          <p:cNvPicPr>
            <a:picLocks noChangeAspect="1" noChangeArrowheads="1"/>
          </p:cNvPicPr>
          <p:nvPr/>
        </p:nvPicPr>
        <p:blipFill>
          <a:blip r:embed="rId4"/>
          <a:srcRect l="15207" r="10933"/>
          <a:stretch>
            <a:fillRect/>
          </a:stretch>
        </p:blipFill>
        <p:spPr bwMode="auto">
          <a:xfrm>
            <a:off x="7203057" y="1544128"/>
            <a:ext cx="4347713" cy="3629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875756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170346"/>
            <a:ext cx="9737045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ru-RU" sz="3200" b="1" dirty="0" smtClean="0">
                <a:solidFill>
                  <a:srgbClr val="002060"/>
                </a:solidFill>
              </a:rPr>
              <a:t>Сложности </a:t>
            </a:r>
            <a:r>
              <a:rPr lang="ru-RU" sz="3200" b="1" dirty="0" smtClean="0">
                <a:solidFill>
                  <a:srgbClr val="002060"/>
                </a:solidFill>
              </a:rPr>
              <a:t>в педагогической практике</a:t>
            </a:r>
            <a:r>
              <a:rPr lang="ru-RU" sz="3200" b="1" dirty="0" smtClean="0">
                <a:solidFill>
                  <a:srgbClr val="002060"/>
                </a:solidFill>
                <a:latin typeface="+mj-lt"/>
                <a:cs typeface="Calibri"/>
                <a:sym typeface="Calibri"/>
              </a:rPr>
              <a:t> </a:t>
            </a:r>
            <a:endParaRPr lang="ru-RU" sz="3200" b="1" dirty="0" smtClean="0">
              <a:solidFill>
                <a:srgbClr val="002060"/>
              </a:solidFill>
              <a:latin typeface="+mj-lt"/>
              <a:cs typeface="Calibri"/>
              <a:sym typeface="Calibri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0842" y="1086928"/>
            <a:ext cx="5452118" cy="1233578"/>
          </a:xfrm>
          <a:prstGeom prst="roundRect">
            <a:avLst>
              <a:gd name="adj" fmla="val 1567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2000"/>
            <a:r>
              <a:rPr lang="ru-RU" sz="1200" dirty="0" smtClean="0">
                <a:solidFill>
                  <a:srgbClr val="002060"/>
                </a:solidFill>
              </a:rPr>
              <a:t>Неполное </a:t>
            </a:r>
            <a:r>
              <a:rPr lang="ru-RU" sz="1200" dirty="0" smtClean="0">
                <a:solidFill>
                  <a:srgbClr val="002060"/>
                </a:solidFill>
              </a:rPr>
              <a:t>нормативное и методическое обеспечение деятельности советников по воспитанию на федеральном уровне и как следствие – отсутствие в ряде субъектов региональных методических рекомендаций по организации и методическому сопровождению их деятельности</a:t>
            </a:r>
            <a:endParaRPr lang="ru-RU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7709" y="2554532"/>
            <a:ext cx="5452118" cy="1111695"/>
          </a:xfrm>
          <a:prstGeom prst="roundRect">
            <a:avLst>
              <a:gd name="adj" fmla="val 1567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002060"/>
                </a:solidFill>
              </a:rPr>
              <a:t>Неполное соответствие функционала советника с требованиями </a:t>
            </a:r>
            <a:r>
              <a:rPr lang="ru-RU" dirty="0" err="1" smtClean="0">
                <a:solidFill>
                  <a:srgbClr val="002060"/>
                </a:solidFill>
              </a:rPr>
              <a:t>профстандарта</a:t>
            </a:r>
            <a:endParaRPr lang="ru-RU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52327" y="3837157"/>
            <a:ext cx="5717220" cy="1088525"/>
          </a:xfrm>
          <a:prstGeom prst="roundRect">
            <a:avLst>
              <a:gd name="adj" fmla="val 1567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rgbClr val="002060"/>
                </a:solidFill>
              </a:rPr>
              <a:t>Советники имеют ряд профессиональных дефицитов по некоторым аспектам их деятельности, и в регионе наблюдается отсутствие четкой системы восполнения дефицитов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14537" y="2570673"/>
            <a:ext cx="5528069" cy="1078302"/>
          </a:xfrm>
          <a:prstGeom prst="roundRect">
            <a:avLst>
              <a:gd name="adj" fmla="val 1567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rgbClr val="002060"/>
                </a:solidFill>
              </a:rPr>
              <a:t>Недостаточная </a:t>
            </a:r>
            <a:r>
              <a:rPr lang="ru-RU" dirty="0" err="1" smtClean="0">
                <a:solidFill>
                  <a:srgbClr val="002060"/>
                </a:solidFill>
              </a:rPr>
              <a:t>скоординированность</a:t>
            </a:r>
            <a:r>
              <a:rPr lang="ru-RU" dirty="0" smtClean="0">
                <a:solidFill>
                  <a:srgbClr val="002060"/>
                </a:solidFill>
              </a:rPr>
              <a:t> функционального взаимодействия советника с замом по ВР, с педагогом-психологом, с социальным педагогом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262777" y="1086928"/>
            <a:ext cx="5549988" cy="1147314"/>
          </a:xfrm>
          <a:prstGeom prst="roundRect">
            <a:avLst>
              <a:gd name="adj" fmla="val 1567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rgbClr val="002060"/>
                </a:solidFill>
              </a:rPr>
              <a:t>Недостаточное понимание роли советника в воспитательной среде образовательных учреждений среди администрации и в педагогическом коллективе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604513" y="5143604"/>
            <a:ext cx="8600536" cy="994099"/>
          </a:xfrm>
          <a:prstGeom prst="roundRect">
            <a:avLst>
              <a:gd name="adj" fmla="val 15671"/>
            </a:avLst>
          </a:prstGeom>
          <a:solidFill>
            <a:srgbClr val="F0A53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/>
              <a:t>Таким образом, наблюдается отсутствие целостной системы нормативного, научно-методического и психолого-педагогического сопровождения деятельности советника по воспитанию.</a:t>
            </a:r>
            <a:endParaRPr lang="ru-RU" sz="2800" dirty="0">
              <a:solidFill>
                <a:srgbClr val="1D3152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1915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 animBg="1"/>
      <p:bldP spid="12" grpId="0" animBg="1"/>
      <p:bldP spid="7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4068" y="320239"/>
            <a:ext cx="9799607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Возможности образовательной среды Московской области для оказания методической поддержки советникам по воспитанию</a:t>
            </a:r>
            <a:endParaRPr lang="ru-RU" sz="1600" b="1" dirty="0" smtClean="0">
              <a:solidFill>
                <a:srgbClr val="002060"/>
              </a:solidFill>
              <a:latin typeface="+mj-lt"/>
              <a:cs typeface="Calibri"/>
              <a:sym typeface="Calibri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381793" y="1962312"/>
            <a:ext cx="11634804" cy="1764299"/>
            <a:chOff x="6184523" y="3879888"/>
            <a:chExt cx="5735637" cy="1087007"/>
          </a:xfrm>
        </p:grpSpPr>
        <p:sp>
          <p:nvSpPr>
            <p:cNvPr id="12" name="Скругленный прямоугольник 11">
              <a:hlinkClick r:id="rId4"/>
            </p:cNvPr>
            <p:cNvSpPr/>
            <p:nvPr/>
          </p:nvSpPr>
          <p:spPr>
            <a:xfrm>
              <a:off x="6184523" y="3879888"/>
              <a:ext cx="5735637" cy="1087007"/>
            </a:xfrm>
            <a:prstGeom prst="roundRect">
              <a:avLst>
                <a:gd name="adj" fmla="val 1567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Narrow" panose="020B0606020202030204" pitchFamily="34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6184524" y="3992504"/>
              <a:ext cx="5369301" cy="8153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sz="1600" dirty="0" smtClean="0">
                  <a:solidFill>
                    <a:srgbClr val="002060"/>
                  </a:solidFill>
                </a:rPr>
                <a:t> ГБОУ </a:t>
              </a:r>
              <a:r>
                <a:rPr lang="ru-RU" sz="1600" dirty="0" smtClean="0">
                  <a:solidFill>
                    <a:srgbClr val="002060"/>
                  </a:solidFill>
                </a:rPr>
                <a:t>ДО МО «Областной центр развития дополнительного образования и патриотического воспитания детей и молодежи»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sz="1600" dirty="0" smtClean="0">
                  <a:solidFill>
                    <a:srgbClr val="002060"/>
                  </a:solidFill>
                </a:rPr>
                <a:t> Центр </a:t>
              </a:r>
              <a:r>
                <a:rPr lang="ru-RU" sz="1600" dirty="0" smtClean="0">
                  <a:solidFill>
                    <a:srgbClr val="002060"/>
                  </a:solidFill>
                </a:rPr>
                <a:t>социально-педагогического сопровождения КУРО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sz="1600" dirty="0" smtClean="0">
                  <a:solidFill>
                    <a:srgbClr val="002060"/>
                  </a:solidFill>
                </a:rPr>
                <a:t> Кафедры </a:t>
              </a:r>
              <a:r>
                <a:rPr lang="ru-RU" sz="1600" dirty="0" smtClean="0">
                  <a:solidFill>
                    <a:srgbClr val="002060"/>
                  </a:solidFill>
                </a:rPr>
                <a:t>КУРО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sz="1600" dirty="0" smtClean="0">
                  <a:solidFill>
                    <a:srgbClr val="002060"/>
                  </a:solidFill>
                </a:rPr>
                <a:t> Центр психолого-педагогической </a:t>
              </a:r>
              <a:r>
                <a:rPr lang="ru-RU" sz="1600" dirty="0" smtClean="0">
                  <a:solidFill>
                    <a:srgbClr val="002060"/>
                  </a:solidFill>
                </a:rPr>
                <a:t>реабилитации, коррекции и образования «Ариадна»</a:t>
              </a:r>
              <a:endParaRPr lang="ru-RU" sz="1600" dirty="0">
                <a:solidFill>
                  <a:srgbClr val="002060"/>
                </a:solidFill>
              </a:endParaRPr>
            </a:p>
          </p:txBody>
        </p:sp>
      </p:grpSp>
      <p:pic>
        <p:nvPicPr>
          <p:cNvPr id="13314" name="Picture 2" descr="Picture backgrou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136" y="3942961"/>
            <a:ext cx="2286000" cy="1933576"/>
          </a:xfrm>
          <a:prstGeom prst="rect">
            <a:avLst/>
          </a:prstGeom>
          <a:noFill/>
        </p:spPr>
      </p:pic>
      <p:pic>
        <p:nvPicPr>
          <p:cNvPr id="13315" name="Picture 3" descr="C:\Users\Polunin_SV\Downloads\2024-12-12_13-13-02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747185" y="4057290"/>
            <a:ext cx="2892546" cy="1943084"/>
          </a:xfrm>
          <a:prstGeom prst="rect">
            <a:avLst/>
          </a:prstGeom>
          <a:noFill/>
        </p:spPr>
      </p:pic>
      <p:pic>
        <p:nvPicPr>
          <p:cNvPr id="13317" name="Picture 5" descr="Picture background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58563" y="3847381"/>
            <a:ext cx="2251195" cy="22511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2947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6018447" y="448851"/>
            <a:ext cx="5884750" cy="1718804"/>
            <a:chOff x="6018447" y="467284"/>
            <a:chExt cx="5884750" cy="1718804"/>
          </a:xfrm>
        </p:grpSpPr>
        <p:sp>
          <p:nvSpPr>
            <p:cNvPr id="60" name="Google Shape;60;p14"/>
            <p:cNvSpPr/>
            <p:nvPr/>
          </p:nvSpPr>
          <p:spPr>
            <a:xfrm>
              <a:off x="6051643" y="467284"/>
              <a:ext cx="5283298" cy="4614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400" b="1" i="0" u="none" strike="noStrike" cap="none" dirty="0" smtClean="0">
                  <a:solidFill>
                    <a:srgbClr val="FFFFFF"/>
                  </a:solidFill>
                  <a:latin typeface="Arial Narrow" panose="020B0606020202030204" pitchFamily="34" charset="0"/>
                  <a:ea typeface="Calibri"/>
                  <a:cs typeface="Calibri"/>
                  <a:sym typeface="Calibri"/>
                </a:rPr>
                <a:t>КОНТАКТЫ</a:t>
              </a:r>
              <a:endParaRPr lang="ru-RU" sz="24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6018447" y="985759"/>
              <a:ext cx="58847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Москва, ул. Енисейская д.3 к.3, </a:t>
              </a:r>
              <a:r>
                <a:rPr lang="ru-RU" sz="2400" dirty="0" err="1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каб</a:t>
              </a:r>
              <a:r>
                <a:rPr lang="ru-RU" sz="24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 38</a:t>
              </a:r>
            </a:p>
            <a:p>
              <a:r>
                <a:rPr lang="ru-RU" sz="24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Тел</a:t>
              </a:r>
              <a:r>
                <a:rPr lang="en-US" sz="24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r>
                <a:rPr lang="ru-RU" sz="24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+7 (499) 940-10-35, доб. 316</a:t>
              </a:r>
            </a:p>
            <a:p>
              <a:r>
                <a:rPr lang="en-US" sz="2400" u="sng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https://</a:t>
              </a:r>
              <a:r>
                <a:rPr lang="en-US" sz="2400" u="sng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iroasoumo.ru/csps</a:t>
              </a:r>
              <a:endParaRPr lang="ru-RU" sz="24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876301"/>
            <a:ext cx="2463182" cy="2463182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5933040" y="2659308"/>
            <a:ext cx="4881465" cy="1031302"/>
            <a:chOff x="6601167" y="1650289"/>
            <a:chExt cx="4978386" cy="1031302"/>
          </a:xfrm>
        </p:grpSpPr>
        <p:sp>
          <p:nvSpPr>
            <p:cNvPr id="4" name="TextBox 3"/>
            <p:cNvSpPr txBox="1"/>
            <p:nvPr/>
          </p:nvSpPr>
          <p:spPr>
            <a:xfrm>
              <a:off x="6688270" y="1650289"/>
              <a:ext cx="23757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Calibri" panose="020F0502020204030204" pitchFamily="34" charset="0"/>
                </a:rPr>
                <a:t>ЧАТ</a:t>
              </a:r>
              <a:r>
                <a:rPr lang="ru-RU" sz="2400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Calibri" panose="020F0502020204030204" pitchFamily="34" charset="0"/>
                </a:rPr>
                <a:t> в </a:t>
              </a:r>
              <a:r>
                <a:rPr lang="ru-RU" sz="24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Calibri" panose="020F0502020204030204" pitchFamily="34" charset="0"/>
                </a:rPr>
                <a:t>СФЕРУМЕ</a:t>
              </a:r>
              <a:r>
                <a:rPr lang="ru-RU" sz="24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  <a:endPara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601167" y="2158371"/>
              <a:ext cx="497838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«Воспитание и профилактика»</a:t>
              </a:r>
              <a:endParaRPr lang="ru-RU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245353" y="2659309"/>
            <a:ext cx="4915122" cy="3753969"/>
            <a:chOff x="3993238" y="2817272"/>
            <a:chExt cx="5760112" cy="375396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993238" y="2817272"/>
              <a:ext cx="279007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800" b="1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Calibri" panose="020F0502020204030204" pitchFamily="34" charset="0"/>
                </a:rPr>
                <a:t>СОТРУДНИКИ ЦЕНТРА</a:t>
              </a:r>
              <a:r>
                <a:rPr lang="ru-RU" sz="18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  <a:endParaRPr lang="ru-RU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993238" y="4220538"/>
              <a:ext cx="4195257" cy="6052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ru-RU" sz="18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Скотников </a:t>
              </a:r>
              <a:r>
                <a:rPr lang="ru-RU" sz="18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Вячеслав Викторович </a:t>
              </a:r>
              <a:r>
                <a:rPr lang="ru-RU" sz="18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–</a:t>
              </a:r>
            </a:p>
            <a:p>
              <a:pPr>
                <a:lnSpc>
                  <a:spcPts val="2000"/>
                </a:lnSpc>
              </a:pPr>
              <a:r>
                <a:rPr lang="ru-RU" sz="18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о</a:t>
              </a:r>
              <a:r>
                <a:rPr lang="ru-RU" sz="18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тдел </a:t>
              </a:r>
              <a:r>
                <a:rPr lang="ru-RU" sz="18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педагогической </a:t>
              </a:r>
              <a:r>
                <a:rPr lang="ru-RU" sz="1800" dirty="0" err="1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рискологии</a:t>
              </a:r>
              <a:endParaRPr lang="ru-RU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3993238" y="4963208"/>
              <a:ext cx="4195257" cy="6052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ru-RU" sz="18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Полунин </a:t>
              </a:r>
              <a:r>
                <a:rPr lang="ru-RU" sz="18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Сергей Владимирович –</a:t>
              </a:r>
            </a:p>
            <a:p>
              <a:pPr>
                <a:lnSpc>
                  <a:spcPts val="2000"/>
                </a:lnSpc>
              </a:pPr>
              <a:r>
                <a:rPr lang="ru-RU" sz="18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о</a:t>
              </a:r>
              <a:r>
                <a:rPr lang="ru-RU" sz="18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тдел воспитания и социализации</a:t>
              </a:r>
              <a:endParaRPr lang="ru-RU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993238" y="5705876"/>
              <a:ext cx="5760112" cy="8653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ru-RU" sz="1800" b="1" dirty="0" err="1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Луева</a:t>
              </a:r>
              <a:r>
                <a:rPr lang="ru-RU" sz="18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18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Мария Викторовна –</a:t>
              </a:r>
            </a:p>
            <a:p>
              <a:pPr>
                <a:lnSpc>
                  <a:spcPts val="2000"/>
                </a:lnSpc>
              </a:pPr>
              <a:r>
                <a:rPr lang="ru-RU" sz="18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отдел координации работы </a:t>
              </a:r>
            </a:p>
            <a:p>
              <a:pPr>
                <a:lnSpc>
                  <a:spcPts val="2000"/>
                </a:lnSpc>
              </a:pPr>
              <a:r>
                <a:rPr lang="ru-RU" sz="18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школьных служб медиации</a:t>
              </a:r>
              <a:endParaRPr lang="ru-RU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993238" y="3477868"/>
              <a:ext cx="3682404" cy="6052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ru-RU" sz="18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Акимова </a:t>
              </a:r>
              <a:r>
                <a:rPr lang="ru-RU" sz="18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Лидия Викторовна –</a:t>
              </a:r>
            </a:p>
            <a:p>
              <a:pPr>
                <a:lnSpc>
                  <a:spcPts val="2000"/>
                </a:lnSpc>
              </a:pPr>
              <a:r>
                <a:rPr lang="ru-RU" sz="18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н</a:t>
              </a:r>
              <a:r>
                <a:rPr lang="ru-RU" sz="18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ачальник центра</a:t>
              </a:r>
              <a:endParaRPr lang="ru-RU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115585" y="116971"/>
            <a:ext cx="5850647" cy="1582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4000"/>
              </a:lnSpc>
            </a:pPr>
            <a:r>
              <a:rPr lang="ru-RU" sz="2800" b="1" dirty="0">
                <a:solidFill>
                  <a:srgbClr val="FFFFFF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ЦЕНТР </a:t>
            </a:r>
          </a:p>
          <a:p>
            <a:pPr lvl="0">
              <a:lnSpc>
                <a:spcPts val="4000"/>
              </a:lnSpc>
            </a:pPr>
            <a:r>
              <a:rPr lang="ru-RU" sz="2800" b="1" dirty="0">
                <a:solidFill>
                  <a:srgbClr val="FFFFFF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СОЦИАЛЬНО-ПЕДАГОГИЧЕСКОГО </a:t>
            </a:r>
          </a:p>
          <a:p>
            <a:pPr lvl="0">
              <a:lnSpc>
                <a:spcPts val="4000"/>
              </a:lnSpc>
            </a:pPr>
            <a:r>
              <a:rPr lang="ru-RU" sz="2800" b="1" dirty="0">
                <a:solidFill>
                  <a:srgbClr val="FFFFFF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СОПРОВОЖДЕНИЯ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299345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5009</TotalTime>
  <Words>360</Words>
  <Application>Microsoft Office PowerPoint</Application>
  <PresentationFormat>Произвольный</PresentationFormat>
  <Paragraphs>42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Arial Narrow</vt:lpstr>
      <vt:lpstr>Calibri</vt:lpstr>
      <vt:lpstr>Helvetica Neue</vt:lpstr>
      <vt:lpstr>Default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Смолина Анна Вячеславовна</dc:creator>
  <cp:lastModifiedBy>Polunin_SV</cp:lastModifiedBy>
  <cp:revision>270</cp:revision>
  <dcterms:modified xsi:type="dcterms:W3CDTF">2024-12-12T10:24:04Z</dcterms:modified>
</cp:coreProperties>
</file>