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691" y="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12/12/2024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12/12/2024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7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68974" y="1762886"/>
            <a:ext cx="5387594" cy="101320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12/12/2024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1999" cy="685799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8041" y="1715516"/>
            <a:ext cx="11535917" cy="8185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65836" y="1304645"/>
            <a:ext cx="11260327" cy="4598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g"/><Relationship Id="rId3" Type="http://schemas.openxmlformats.org/officeDocument/2006/relationships/image" Target="../media/image35.png"/><Relationship Id="rId7" Type="http://schemas.openxmlformats.org/officeDocument/2006/relationships/image" Target="../media/image39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5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2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13.png"/><Relationship Id="rId7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94295" y="353313"/>
              <a:ext cx="10203434" cy="590511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80155" y="353250"/>
              <a:ext cx="4631562" cy="518985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7555" y="2390901"/>
            <a:ext cx="11204575" cy="8185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21460" marR="5080" indent="-1509395">
              <a:lnSpc>
                <a:spcPct val="100000"/>
              </a:lnSpc>
              <a:spcBef>
                <a:spcPts val="105"/>
              </a:spcBef>
            </a:pPr>
            <a:r>
              <a:rPr spc="-20" dirty="0"/>
              <a:t>РОЛЬ</a:t>
            </a:r>
            <a:r>
              <a:rPr dirty="0"/>
              <a:t> </a:t>
            </a:r>
            <a:r>
              <a:rPr spc="-5" dirty="0"/>
              <a:t>СОВЕТНИКА</a:t>
            </a:r>
            <a:r>
              <a:rPr spc="-20" dirty="0"/>
              <a:t> </a:t>
            </a:r>
            <a:r>
              <a:rPr spc="-25" dirty="0"/>
              <a:t>ДИРЕКТОРА</a:t>
            </a:r>
            <a:r>
              <a:rPr spc="5" dirty="0"/>
              <a:t> </a:t>
            </a:r>
            <a:r>
              <a:rPr dirty="0"/>
              <a:t>ПО</a:t>
            </a:r>
            <a:r>
              <a:rPr spc="-10" dirty="0"/>
              <a:t> </a:t>
            </a:r>
            <a:r>
              <a:rPr spc="-20" dirty="0"/>
              <a:t>ВОСПИТАНИЮ</a:t>
            </a:r>
            <a:r>
              <a:rPr spc="-10" dirty="0"/>
              <a:t> </a:t>
            </a:r>
            <a:r>
              <a:rPr dirty="0"/>
              <a:t>В</a:t>
            </a:r>
            <a:r>
              <a:rPr spc="5" dirty="0"/>
              <a:t> </a:t>
            </a:r>
            <a:r>
              <a:rPr spc="-5" dirty="0"/>
              <a:t>СИСТЕМЕ</a:t>
            </a:r>
            <a:r>
              <a:rPr spc="-20" dirty="0"/>
              <a:t> </a:t>
            </a:r>
            <a:r>
              <a:rPr spc="-5" dirty="0"/>
              <a:t>ПРОФИЛАКТИКИ </a:t>
            </a:r>
            <a:r>
              <a:rPr spc="-570" dirty="0"/>
              <a:t> </a:t>
            </a:r>
            <a:r>
              <a:rPr spc="-10" dirty="0"/>
              <a:t>ОТКЛОНЯЮЩЕГОСЯ</a:t>
            </a:r>
            <a:r>
              <a:rPr spc="-45" dirty="0"/>
              <a:t> </a:t>
            </a:r>
            <a:r>
              <a:rPr dirty="0"/>
              <a:t>ПОВЕДЕНИЯ</a:t>
            </a:r>
            <a:r>
              <a:rPr spc="-35" dirty="0"/>
              <a:t> </a:t>
            </a:r>
            <a:r>
              <a:rPr dirty="0"/>
              <a:t>СРЕДИ</a:t>
            </a:r>
            <a:r>
              <a:rPr spc="-20" dirty="0"/>
              <a:t> </a:t>
            </a:r>
            <a:r>
              <a:rPr spc="-15" dirty="0"/>
              <a:t>ОБУЧАЮЩИХСЯ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124200" y="5247004"/>
            <a:ext cx="8653842" cy="115929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03655" marR="5715" indent="137160" algn="r">
              <a:lnSpc>
                <a:spcPct val="100000"/>
              </a:lnSpc>
              <a:spcBef>
                <a:spcPts val="100"/>
              </a:spcBef>
            </a:pPr>
            <a:r>
              <a:rPr lang="ru-RU" sz="1800" spc="-5" dirty="0">
                <a:solidFill>
                  <a:srgbClr val="FFFFFF"/>
                </a:solidFill>
                <a:latin typeface="Calibri"/>
                <a:cs typeface="Calibri"/>
              </a:rPr>
              <a:t>Громов Святослав Алексееви</a:t>
            </a:r>
            <a:r>
              <a:rPr lang="ru-RU" spc="-5" dirty="0">
                <a:solidFill>
                  <a:srgbClr val="FFFFFF"/>
                </a:solidFill>
                <a:latin typeface="Calibri"/>
                <a:cs typeface="Calibri"/>
              </a:rPr>
              <a:t>ч, </a:t>
            </a:r>
          </a:p>
          <a:p>
            <a:pPr marL="1303655" marR="5715" indent="137160" algn="r">
              <a:lnSpc>
                <a:spcPct val="100000"/>
              </a:lnSpc>
              <a:spcBef>
                <a:spcPts val="100"/>
              </a:spcBef>
            </a:pPr>
            <a:r>
              <a:rPr lang="ru-RU" spc="-5" dirty="0">
                <a:solidFill>
                  <a:srgbClr val="FFFFFF"/>
                </a:solidFill>
                <a:latin typeface="Calibri"/>
                <a:cs typeface="Calibri"/>
              </a:rPr>
              <a:t>региональный координатор проектов </a:t>
            </a:r>
          </a:p>
          <a:p>
            <a:pPr marL="1303655" marR="5715" indent="137160" algn="r">
              <a:lnSpc>
                <a:spcPct val="100000"/>
              </a:lnSpc>
              <a:spcBef>
                <a:spcPts val="100"/>
              </a:spcBef>
            </a:pPr>
            <a:r>
              <a:rPr lang="ru-RU" spc="-5" dirty="0">
                <a:solidFill>
                  <a:srgbClr val="FFFFFF"/>
                </a:solidFill>
                <a:latin typeface="Calibri"/>
                <a:cs typeface="Calibri"/>
              </a:rPr>
              <a:t>«Навигаторы детства», «Орлята России», «Орлята-дошколят», </a:t>
            </a:r>
          </a:p>
          <a:p>
            <a:pPr marL="1303655" marR="5715" indent="137160" algn="r">
              <a:lnSpc>
                <a:spcPct val="100000"/>
              </a:lnSpc>
              <a:spcBef>
                <a:spcPts val="100"/>
              </a:spcBef>
            </a:pPr>
            <a:r>
              <a:rPr lang="ru-RU" spc="-5" dirty="0">
                <a:solidFill>
                  <a:srgbClr val="FFFFFF"/>
                </a:solidFill>
                <a:latin typeface="Calibri"/>
                <a:cs typeface="Calibri"/>
              </a:rPr>
              <a:t>член Общественной палаты Московской области</a:t>
            </a:r>
            <a:endParaRPr sz="1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70410" cy="6858000"/>
            <a:chOff x="0" y="0"/>
            <a:chExt cx="121704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70283" cy="685799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73733" y="361226"/>
              <a:ext cx="8637270" cy="599173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111" y="503301"/>
              <a:ext cx="4631563" cy="53746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85629" y="2268982"/>
              <a:ext cx="2706370" cy="261556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30012" y="2638044"/>
              <a:ext cx="4815078" cy="421995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691459" y="33146"/>
              <a:ext cx="2143417" cy="199783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942963" y="0"/>
              <a:ext cx="3189858" cy="229958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304158" y="3297428"/>
              <a:ext cx="1987423" cy="198742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31712" y="3287903"/>
              <a:ext cx="1987422" cy="1987423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3314191" y="5445963"/>
            <a:ext cx="19704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130" dirty="0">
                <a:solidFill>
                  <a:srgbClr val="FFFFFF"/>
                </a:solidFill>
                <a:latin typeface="Verdana"/>
                <a:cs typeface="Verdana"/>
              </a:rPr>
              <a:t>Ф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Г</a:t>
            </a:r>
            <a:r>
              <a:rPr sz="1400" spc="55" dirty="0">
                <a:solidFill>
                  <a:srgbClr val="FFFFFF"/>
                </a:solidFill>
                <a:latin typeface="Verdana"/>
                <a:cs typeface="Verdana"/>
              </a:rPr>
              <a:t>Б</a:t>
            </a:r>
            <a:r>
              <a:rPr sz="1400" spc="105" dirty="0">
                <a:solidFill>
                  <a:srgbClr val="FFFFFF"/>
                </a:solidFill>
                <a:latin typeface="Verdana"/>
                <a:cs typeface="Verdana"/>
              </a:rPr>
              <a:t>У</a:t>
            </a:r>
            <a:r>
              <a:rPr sz="1400" spc="-1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95" dirty="0">
                <a:solidFill>
                  <a:srgbClr val="FFFFFF"/>
                </a:solidFill>
                <a:latin typeface="Verdana"/>
                <a:cs typeface="Verdana"/>
              </a:rPr>
              <a:t>«</a:t>
            </a:r>
            <a:r>
              <a:rPr sz="1400" spc="145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400" spc="35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сд</a:t>
            </a:r>
            <a:r>
              <a:rPr sz="1400" spc="25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400" spc="-25" dirty="0">
                <a:solidFill>
                  <a:srgbClr val="FFFFFF"/>
                </a:solidFill>
                <a:latin typeface="Verdana"/>
                <a:cs typeface="Verdana"/>
              </a:rPr>
              <a:t>т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ц</a:t>
            </a:r>
            <a:r>
              <a:rPr sz="1400" spc="25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400" spc="-25" dirty="0">
                <a:solidFill>
                  <a:srgbClr val="FFFFFF"/>
                </a:solidFill>
                <a:latin typeface="Verdana"/>
                <a:cs typeface="Verdana"/>
              </a:rPr>
              <a:t>т</a:t>
            </a:r>
            <a:r>
              <a:rPr sz="1400" spc="70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400" spc="-195" dirty="0">
                <a:solidFill>
                  <a:srgbClr val="FFFFFF"/>
                </a:solidFill>
                <a:latin typeface="Verdana"/>
                <a:cs typeface="Verdana"/>
              </a:rPr>
              <a:t>»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281420" y="5330444"/>
            <a:ext cx="197040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49554">
              <a:lnSpc>
                <a:spcPct val="100000"/>
              </a:lnSpc>
              <a:spcBef>
                <a:spcPts val="100"/>
              </a:spcBef>
            </a:pPr>
            <a:r>
              <a:rPr sz="1400" spc="95" dirty="0">
                <a:solidFill>
                  <a:srgbClr val="FFFFFF"/>
                </a:solidFill>
                <a:latin typeface="Verdana"/>
                <a:cs typeface="Verdana"/>
              </a:rPr>
              <a:t>У</a:t>
            </a:r>
            <a:r>
              <a:rPr sz="1400" spc="25" dirty="0">
                <a:solidFill>
                  <a:srgbClr val="FFFFFF"/>
                </a:solidFill>
                <a:latin typeface="Verdana"/>
                <a:cs typeface="Verdana"/>
              </a:rPr>
              <a:t>ч</a:t>
            </a:r>
            <a:r>
              <a:rPr sz="1400" spc="15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400" spc="45" dirty="0">
                <a:solidFill>
                  <a:srgbClr val="FFFFFF"/>
                </a:solidFill>
                <a:latin typeface="Verdana"/>
                <a:cs typeface="Verdana"/>
              </a:rPr>
              <a:t>б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ы</a:t>
            </a:r>
            <a:r>
              <a:rPr sz="1400" spc="75" dirty="0">
                <a:solidFill>
                  <a:srgbClr val="FFFFFF"/>
                </a:solidFill>
                <a:latin typeface="Verdana"/>
                <a:cs typeface="Verdana"/>
              </a:rPr>
              <a:t>й</a:t>
            </a:r>
            <a:r>
              <a:rPr sz="1400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55" dirty="0">
                <a:solidFill>
                  <a:srgbClr val="FFFFFF"/>
                </a:solidFill>
                <a:latin typeface="Verdana"/>
                <a:cs typeface="Verdana"/>
              </a:rPr>
              <a:t>ц</a:t>
            </a:r>
            <a:r>
              <a:rPr sz="1400" spc="35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400" spc="50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400" spc="-15" dirty="0">
                <a:solidFill>
                  <a:srgbClr val="FFFFFF"/>
                </a:solidFill>
                <a:latin typeface="Verdana"/>
                <a:cs typeface="Verdana"/>
              </a:rPr>
              <a:t>т</a:t>
            </a:r>
            <a:r>
              <a:rPr sz="1400" spc="65" dirty="0">
                <a:solidFill>
                  <a:srgbClr val="FFFFFF"/>
                </a:solidFill>
                <a:latin typeface="Verdana"/>
                <a:cs typeface="Verdana"/>
              </a:rPr>
              <a:t>р  </a:t>
            </a:r>
            <a:r>
              <a:rPr sz="1400" spc="130" dirty="0">
                <a:solidFill>
                  <a:srgbClr val="FFFFFF"/>
                </a:solidFill>
                <a:latin typeface="Verdana"/>
                <a:cs typeface="Verdana"/>
              </a:rPr>
              <a:t>Ф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Г</a:t>
            </a:r>
            <a:r>
              <a:rPr sz="1400" spc="55" dirty="0">
                <a:solidFill>
                  <a:srgbClr val="FFFFFF"/>
                </a:solidFill>
                <a:latin typeface="Verdana"/>
                <a:cs typeface="Verdana"/>
              </a:rPr>
              <a:t>Б</a:t>
            </a:r>
            <a:r>
              <a:rPr sz="1400" spc="105" dirty="0">
                <a:solidFill>
                  <a:srgbClr val="FFFFFF"/>
                </a:solidFill>
                <a:latin typeface="Verdana"/>
                <a:cs typeface="Verdana"/>
              </a:rPr>
              <a:t>У</a:t>
            </a:r>
            <a:r>
              <a:rPr sz="1400" spc="-1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95" dirty="0">
                <a:solidFill>
                  <a:srgbClr val="FFFFFF"/>
                </a:solidFill>
                <a:latin typeface="Verdana"/>
                <a:cs typeface="Verdana"/>
              </a:rPr>
              <a:t>«</a:t>
            </a:r>
            <a:r>
              <a:rPr sz="1400" spc="100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400" spc="85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сд</a:t>
            </a:r>
            <a:r>
              <a:rPr sz="1400" spc="25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400" spc="-25" dirty="0">
                <a:solidFill>
                  <a:srgbClr val="FFFFFF"/>
                </a:solidFill>
                <a:latin typeface="Verdana"/>
                <a:cs typeface="Verdana"/>
              </a:rPr>
              <a:t>т</a:t>
            </a:r>
            <a:r>
              <a:rPr sz="1400" spc="45" dirty="0">
                <a:solidFill>
                  <a:srgbClr val="FFFFFF"/>
                </a:solidFill>
                <a:latin typeface="Verdana"/>
                <a:cs typeface="Verdana"/>
              </a:rPr>
              <a:t>ц</a:t>
            </a:r>
            <a:r>
              <a:rPr sz="1400" spc="25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400" spc="-25" dirty="0">
                <a:solidFill>
                  <a:srgbClr val="FFFFFF"/>
                </a:solidFill>
                <a:latin typeface="Verdana"/>
                <a:cs typeface="Verdana"/>
              </a:rPr>
              <a:t>т</a:t>
            </a:r>
            <a:r>
              <a:rPr sz="1400" spc="50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400" spc="-195" dirty="0">
                <a:solidFill>
                  <a:srgbClr val="FFFFFF"/>
                </a:solidFill>
                <a:latin typeface="Verdana"/>
                <a:cs typeface="Verdana"/>
              </a:rPr>
              <a:t>»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52295" marR="5080" indent="-1509395">
              <a:lnSpc>
                <a:spcPct val="100000"/>
              </a:lnSpc>
              <a:spcBef>
                <a:spcPts val="105"/>
              </a:spcBef>
            </a:pPr>
            <a:r>
              <a:rPr spc="-20" dirty="0"/>
              <a:t>РОЛЬ</a:t>
            </a:r>
            <a:r>
              <a:rPr dirty="0"/>
              <a:t> </a:t>
            </a:r>
            <a:r>
              <a:rPr spc="-5" dirty="0"/>
              <a:t>СОВЕТНИКА</a:t>
            </a:r>
            <a:r>
              <a:rPr spc="-20" dirty="0"/>
              <a:t> </a:t>
            </a:r>
            <a:r>
              <a:rPr spc="-25" dirty="0"/>
              <a:t>ДИРЕКТОРА</a:t>
            </a:r>
            <a:r>
              <a:rPr spc="5" dirty="0"/>
              <a:t> </a:t>
            </a:r>
            <a:r>
              <a:rPr dirty="0"/>
              <a:t>ПО</a:t>
            </a:r>
            <a:r>
              <a:rPr spc="-10" dirty="0"/>
              <a:t> </a:t>
            </a:r>
            <a:r>
              <a:rPr spc="-20" dirty="0"/>
              <a:t>ВОСПИТАНИЮ</a:t>
            </a:r>
            <a:r>
              <a:rPr spc="-10" dirty="0"/>
              <a:t> </a:t>
            </a:r>
            <a:r>
              <a:rPr dirty="0"/>
              <a:t>В</a:t>
            </a:r>
            <a:r>
              <a:rPr spc="5" dirty="0"/>
              <a:t> </a:t>
            </a:r>
            <a:r>
              <a:rPr spc="-5" dirty="0"/>
              <a:t>СИСТЕМЕ</a:t>
            </a:r>
            <a:r>
              <a:rPr spc="-20" dirty="0"/>
              <a:t> </a:t>
            </a:r>
            <a:r>
              <a:rPr spc="-5" dirty="0"/>
              <a:t>ПРОФИЛАКТИКИ </a:t>
            </a:r>
            <a:r>
              <a:rPr spc="-570" dirty="0"/>
              <a:t> </a:t>
            </a:r>
            <a:r>
              <a:rPr spc="-10" dirty="0"/>
              <a:t>ОТКЛОНЯЮЩЕГОСЯ</a:t>
            </a:r>
            <a:r>
              <a:rPr spc="-45" dirty="0"/>
              <a:t> </a:t>
            </a:r>
            <a:r>
              <a:rPr dirty="0"/>
              <a:t>ПОВЕДЕНИЯ</a:t>
            </a:r>
            <a:r>
              <a:rPr spc="-35" dirty="0"/>
              <a:t> </a:t>
            </a:r>
            <a:r>
              <a:rPr dirty="0"/>
              <a:t>СРЕДИ</a:t>
            </a:r>
            <a:r>
              <a:rPr spc="-20" dirty="0"/>
              <a:t> </a:t>
            </a:r>
            <a:r>
              <a:rPr spc="-15" dirty="0"/>
              <a:t>ОБУЧАЮЩИХСЯ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8325" y="290017"/>
            <a:ext cx="36798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spc="-5" dirty="0">
                <a:latin typeface="Calibri"/>
                <a:cs typeface="Calibri"/>
              </a:rPr>
              <a:t>Обсуждаемые</a:t>
            </a:r>
            <a:r>
              <a:rPr sz="2800" b="0" spc="-85" dirty="0">
                <a:latin typeface="Calibri"/>
                <a:cs typeface="Calibri"/>
              </a:rPr>
              <a:t> </a:t>
            </a:r>
            <a:r>
              <a:rPr sz="2800" b="0" spc="-5" dirty="0">
                <a:latin typeface="Calibri"/>
                <a:cs typeface="Calibri"/>
              </a:rPr>
              <a:t>вопросы: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050288"/>
            <a:ext cx="11608053" cy="580770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31977" y="1237978"/>
            <a:ext cx="9079865" cy="237680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260"/>
              </a:spcBef>
              <a:buFont typeface="Wingdings"/>
              <a:buChar char=""/>
              <a:tabLst>
                <a:tab pos="299720" algn="l"/>
                <a:tab pos="1294130" algn="l"/>
                <a:tab pos="2961640" algn="l"/>
                <a:tab pos="3511550" algn="l"/>
                <a:tab pos="5519420" algn="l"/>
                <a:tab pos="7279640" algn="l"/>
              </a:tabLst>
            </a:pPr>
            <a:r>
              <a:rPr sz="1800" spc="70" dirty="0">
                <a:solidFill>
                  <a:srgbClr val="2E5496"/>
                </a:solidFill>
                <a:latin typeface="Verdana"/>
                <a:cs typeface="Verdana"/>
              </a:rPr>
              <a:t>Роль	</a:t>
            </a:r>
            <a:r>
              <a:rPr sz="1800" spc="40" dirty="0">
                <a:solidFill>
                  <a:srgbClr val="2E5496"/>
                </a:solidFill>
                <a:latin typeface="Verdana"/>
                <a:cs typeface="Verdana"/>
              </a:rPr>
              <a:t>советника	</a:t>
            </a:r>
            <a:r>
              <a:rPr sz="1800" spc="35" dirty="0">
                <a:solidFill>
                  <a:srgbClr val="2E5496"/>
                </a:solidFill>
                <a:latin typeface="Verdana"/>
                <a:cs typeface="Verdana"/>
              </a:rPr>
              <a:t>в	</a:t>
            </a:r>
            <a:r>
              <a:rPr sz="1800" spc="55" dirty="0">
                <a:solidFill>
                  <a:srgbClr val="2E5496"/>
                </a:solidFill>
                <a:latin typeface="Verdana"/>
                <a:cs typeface="Verdana"/>
              </a:rPr>
              <a:t>организации	</a:t>
            </a:r>
            <a:r>
              <a:rPr sz="1800" spc="65" dirty="0">
                <a:solidFill>
                  <a:srgbClr val="2E5496"/>
                </a:solidFill>
                <a:latin typeface="Verdana"/>
                <a:cs typeface="Verdana"/>
              </a:rPr>
              <a:t>первичной	</a:t>
            </a:r>
            <a:r>
              <a:rPr sz="1800" spc="40" dirty="0">
                <a:solidFill>
                  <a:srgbClr val="2E5496"/>
                </a:solidFill>
                <a:latin typeface="Verdana"/>
                <a:cs typeface="Verdana"/>
              </a:rPr>
              <a:t>профилактики</a:t>
            </a:r>
            <a:endParaRPr sz="1800">
              <a:latin typeface="Verdana"/>
              <a:cs typeface="Verdana"/>
            </a:endParaRPr>
          </a:p>
          <a:p>
            <a:pPr marL="299085">
              <a:lnSpc>
                <a:spcPct val="100000"/>
              </a:lnSpc>
              <a:spcBef>
                <a:spcPts val="155"/>
              </a:spcBef>
            </a:pPr>
            <a:r>
              <a:rPr sz="1800" spc="45" dirty="0">
                <a:solidFill>
                  <a:srgbClr val="2E5496"/>
                </a:solidFill>
                <a:latin typeface="Verdana"/>
                <a:cs typeface="Verdana"/>
              </a:rPr>
              <a:t>отклоняю</a:t>
            </a:r>
            <a:r>
              <a:rPr sz="1800" spc="50" dirty="0">
                <a:solidFill>
                  <a:srgbClr val="2E5496"/>
                </a:solidFill>
                <a:latin typeface="Verdana"/>
                <a:cs typeface="Verdana"/>
              </a:rPr>
              <a:t>щ</a:t>
            </a:r>
            <a:r>
              <a:rPr sz="1800" spc="45" dirty="0">
                <a:solidFill>
                  <a:srgbClr val="2E5496"/>
                </a:solidFill>
                <a:latin typeface="Verdana"/>
                <a:cs typeface="Verdana"/>
              </a:rPr>
              <a:t>ег</a:t>
            </a:r>
            <a:r>
              <a:rPr sz="1800" spc="40" dirty="0">
                <a:solidFill>
                  <a:srgbClr val="2E5496"/>
                </a:solidFill>
                <a:latin typeface="Verdana"/>
                <a:cs typeface="Verdana"/>
              </a:rPr>
              <a:t>ося</a:t>
            </a:r>
            <a:r>
              <a:rPr sz="1800" spc="-160" dirty="0">
                <a:solidFill>
                  <a:srgbClr val="2E5496"/>
                </a:solidFill>
                <a:latin typeface="Verdana"/>
                <a:cs typeface="Verdana"/>
              </a:rPr>
              <a:t> </a:t>
            </a:r>
            <a:r>
              <a:rPr sz="1800" spc="70" dirty="0">
                <a:solidFill>
                  <a:srgbClr val="2E5496"/>
                </a:solidFill>
                <a:latin typeface="Verdana"/>
                <a:cs typeface="Verdana"/>
              </a:rPr>
              <a:t>п</a:t>
            </a:r>
            <a:r>
              <a:rPr sz="1800" spc="50" dirty="0">
                <a:solidFill>
                  <a:srgbClr val="2E5496"/>
                </a:solidFill>
                <a:latin typeface="Verdana"/>
                <a:cs typeface="Verdana"/>
              </a:rPr>
              <a:t>ов</a:t>
            </a:r>
            <a:r>
              <a:rPr sz="1800" spc="40" dirty="0">
                <a:solidFill>
                  <a:srgbClr val="2E5496"/>
                </a:solidFill>
                <a:latin typeface="Verdana"/>
                <a:cs typeface="Verdana"/>
              </a:rPr>
              <a:t>е</a:t>
            </a:r>
            <a:r>
              <a:rPr sz="1800" spc="65" dirty="0">
                <a:solidFill>
                  <a:srgbClr val="2E5496"/>
                </a:solidFill>
                <a:latin typeface="Verdana"/>
                <a:cs typeface="Verdana"/>
              </a:rPr>
              <a:t>дения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850">
              <a:latin typeface="Verdana"/>
              <a:cs typeface="Verdana"/>
            </a:endParaRPr>
          </a:p>
          <a:p>
            <a:pPr marL="299085" marR="5080" indent="-287020">
              <a:lnSpc>
                <a:spcPct val="107200"/>
              </a:lnSpc>
              <a:spcBef>
                <a:spcPts val="5"/>
              </a:spcBef>
              <a:buFont typeface="Wingdings"/>
              <a:buChar char=""/>
              <a:tabLst>
                <a:tab pos="299720" algn="l"/>
                <a:tab pos="1667510" algn="l"/>
                <a:tab pos="2542540" algn="l"/>
                <a:tab pos="4255135" algn="l"/>
                <a:tab pos="5744845" algn="l"/>
                <a:tab pos="6058535" algn="l"/>
                <a:tab pos="7352665" algn="l"/>
                <a:tab pos="8764270" algn="l"/>
              </a:tabLst>
            </a:pPr>
            <a:r>
              <a:rPr sz="1800" spc="114" dirty="0">
                <a:solidFill>
                  <a:srgbClr val="2E5496"/>
                </a:solidFill>
                <a:latin typeface="Verdana"/>
                <a:cs typeface="Verdana"/>
              </a:rPr>
              <a:t>Пр</a:t>
            </a:r>
            <a:r>
              <a:rPr sz="1800" spc="95" dirty="0">
                <a:solidFill>
                  <a:srgbClr val="2E5496"/>
                </a:solidFill>
                <a:latin typeface="Verdana"/>
                <a:cs typeface="Verdana"/>
              </a:rPr>
              <a:t>и</a:t>
            </a:r>
            <a:r>
              <a:rPr sz="1800" spc="40" dirty="0">
                <a:solidFill>
                  <a:srgbClr val="2E5496"/>
                </a:solidFill>
                <a:latin typeface="Verdana"/>
                <a:cs typeface="Verdana"/>
              </a:rPr>
              <a:t>знаки</a:t>
            </a:r>
            <a:r>
              <a:rPr sz="1800" dirty="0">
                <a:solidFill>
                  <a:srgbClr val="2E5496"/>
                </a:solidFill>
                <a:latin typeface="Verdana"/>
                <a:cs typeface="Verdana"/>
              </a:rPr>
              <a:t>	</a:t>
            </a:r>
            <a:r>
              <a:rPr sz="1800" spc="120" dirty="0">
                <a:solidFill>
                  <a:srgbClr val="2E5496"/>
                </a:solidFill>
                <a:latin typeface="Verdana"/>
                <a:cs typeface="Verdana"/>
              </a:rPr>
              <a:t>р</a:t>
            </a:r>
            <a:r>
              <a:rPr sz="1800" spc="55" dirty="0">
                <a:solidFill>
                  <a:srgbClr val="2E5496"/>
                </a:solidFill>
                <a:latin typeface="Verdana"/>
                <a:cs typeface="Verdana"/>
              </a:rPr>
              <a:t>ис</a:t>
            </a:r>
            <a:r>
              <a:rPr sz="1800" spc="60" dirty="0">
                <a:solidFill>
                  <a:srgbClr val="2E5496"/>
                </a:solidFill>
                <a:latin typeface="Verdana"/>
                <a:cs typeface="Verdana"/>
              </a:rPr>
              <a:t>к</a:t>
            </a:r>
            <a:r>
              <a:rPr sz="1800" spc="-25" dirty="0">
                <a:solidFill>
                  <a:srgbClr val="2E5496"/>
                </a:solidFill>
                <a:latin typeface="Verdana"/>
                <a:cs typeface="Verdana"/>
              </a:rPr>
              <a:t>а</a:t>
            </a:r>
            <a:r>
              <a:rPr sz="1800" dirty="0">
                <a:solidFill>
                  <a:srgbClr val="2E5496"/>
                </a:solidFill>
                <a:latin typeface="Verdana"/>
                <a:cs typeface="Verdana"/>
              </a:rPr>
              <a:t>	</a:t>
            </a:r>
            <a:r>
              <a:rPr sz="1800" spc="45" dirty="0">
                <a:solidFill>
                  <a:srgbClr val="2E5496"/>
                </a:solidFill>
                <a:latin typeface="Verdana"/>
                <a:cs typeface="Verdana"/>
              </a:rPr>
              <a:t>деви</a:t>
            </a:r>
            <a:r>
              <a:rPr sz="1800" spc="50" dirty="0">
                <a:solidFill>
                  <a:srgbClr val="2E5496"/>
                </a:solidFill>
                <a:latin typeface="Verdana"/>
                <a:cs typeface="Verdana"/>
              </a:rPr>
              <a:t>антно</a:t>
            </a:r>
            <a:r>
              <a:rPr sz="1800" spc="30" dirty="0">
                <a:solidFill>
                  <a:srgbClr val="2E5496"/>
                </a:solidFill>
                <a:latin typeface="Verdana"/>
                <a:cs typeface="Verdana"/>
              </a:rPr>
              <a:t>г</a:t>
            </a:r>
            <a:r>
              <a:rPr sz="1800" spc="60" dirty="0">
                <a:solidFill>
                  <a:srgbClr val="2E5496"/>
                </a:solidFill>
                <a:latin typeface="Verdana"/>
                <a:cs typeface="Verdana"/>
              </a:rPr>
              <a:t>о</a:t>
            </a:r>
            <a:r>
              <a:rPr sz="1800" dirty="0">
                <a:solidFill>
                  <a:srgbClr val="2E5496"/>
                </a:solidFill>
                <a:latin typeface="Verdana"/>
                <a:cs typeface="Verdana"/>
              </a:rPr>
              <a:t>	</a:t>
            </a:r>
            <a:r>
              <a:rPr sz="1800" spc="75" dirty="0">
                <a:solidFill>
                  <a:srgbClr val="2E5496"/>
                </a:solidFill>
                <a:latin typeface="Verdana"/>
                <a:cs typeface="Verdana"/>
              </a:rPr>
              <a:t>п</a:t>
            </a:r>
            <a:r>
              <a:rPr sz="1800" spc="45" dirty="0">
                <a:solidFill>
                  <a:srgbClr val="2E5496"/>
                </a:solidFill>
                <a:latin typeface="Verdana"/>
                <a:cs typeface="Verdana"/>
              </a:rPr>
              <a:t>о</a:t>
            </a:r>
            <a:r>
              <a:rPr sz="1800" spc="30" dirty="0">
                <a:solidFill>
                  <a:srgbClr val="2E5496"/>
                </a:solidFill>
                <a:latin typeface="Verdana"/>
                <a:cs typeface="Verdana"/>
              </a:rPr>
              <a:t>в</a:t>
            </a:r>
            <a:r>
              <a:rPr sz="1800" spc="65" dirty="0">
                <a:solidFill>
                  <a:srgbClr val="2E5496"/>
                </a:solidFill>
                <a:latin typeface="Verdana"/>
                <a:cs typeface="Verdana"/>
              </a:rPr>
              <a:t>е</a:t>
            </a:r>
            <a:r>
              <a:rPr sz="1800" spc="70" dirty="0">
                <a:solidFill>
                  <a:srgbClr val="2E5496"/>
                </a:solidFill>
                <a:latin typeface="Verdana"/>
                <a:cs typeface="Verdana"/>
              </a:rPr>
              <a:t>д</a:t>
            </a:r>
            <a:r>
              <a:rPr sz="1800" spc="60" dirty="0">
                <a:solidFill>
                  <a:srgbClr val="2E5496"/>
                </a:solidFill>
                <a:latin typeface="Verdana"/>
                <a:cs typeface="Verdana"/>
              </a:rPr>
              <a:t>ения</a:t>
            </a:r>
            <a:r>
              <a:rPr sz="1800" dirty="0">
                <a:solidFill>
                  <a:srgbClr val="2E5496"/>
                </a:solidFill>
                <a:latin typeface="Verdana"/>
                <a:cs typeface="Verdana"/>
              </a:rPr>
              <a:t>	</a:t>
            </a:r>
            <a:r>
              <a:rPr sz="1800" spc="95" dirty="0">
                <a:solidFill>
                  <a:srgbClr val="2E5496"/>
                </a:solidFill>
                <a:latin typeface="Verdana"/>
                <a:cs typeface="Verdana"/>
              </a:rPr>
              <a:t>и</a:t>
            </a:r>
            <a:r>
              <a:rPr sz="1800" dirty="0">
                <a:solidFill>
                  <a:srgbClr val="2E5496"/>
                </a:solidFill>
                <a:latin typeface="Verdana"/>
                <a:cs typeface="Verdana"/>
              </a:rPr>
              <a:t>	</a:t>
            </a:r>
            <a:r>
              <a:rPr sz="1800" spc="85" dirty="0">
                <a:solidFill>
                  <a:srgbClr val="2E5496"/>
                </a:solidFill>
                <a:latin typeface="Verdana"/>
                <a:cs typeface="Verdana"/>
              </a:rPr>
              <a:t>д</a:t>
            </a:r>
            <a:r>
              <a:rPr sz="1800" spc="50" dirty="0">
                <a:solidFill>
                  <a:srgbClr val="2E5496"/>
                </a:solidFill>
                <a:latin typeface="Verdana"/>
                <a:cs typeface="Verdana"/>
              </a:rPr>
              <a:t>ействия</a:t>
            </a:r>
            <a:r>
              <a:rPr sz="1800" dirty="0">
                <a:solidFill>
                  <a:srgbClr val="2E5496"/>
                </a:solidFill>
                <a:latin typeface="Verdana"/>
                <a:cs typeface="Verdana"/>
              </a:rPr>
              <a:t>	</a:t>
            </a:r>
            <a:r>
              <a:rPr sz="1800" spc="55" dirty="0">
                <a:solidFill>
                  <a:srgbClr val="2E5496"/>
                </a:solidFill>
                <a:latin typeface="Verdana"/>
                <a:cs typeface="Verdana"/>
              </a:rPr>
              <a:t>со</a:t>
            </a:r>
            <a:r>
              <a:rPr sz="1800" spc="15" dirty="0">
                <a:solidFill>
                  <a:srgbClr val="2E5496"/>
                </a:solidFill>
                <a:latin typeface="Verdana"/>
                <a:cs typeface="Verdana"/>
              </a:rPr>
              <a:t>в</a:t>
            </a:r>
            <a:r>
              <a:rPr sz="1800" spc="35" dirty="0">
                <a:solidFill>
                  <a:srgbClr val="2E5496"/>
                </a:solidFill>
                <a:latin typeface="Verdana"/>
                <a:cs typeface="Verdana"/>
              </a:rPr>
              <a:t>етника</a:t>
            </a:r>
            <a:r>
              <a:rPr sz="1800" dirty="0">
                <a:solidFill>
                  <a:srgbClr val="2E5496"/>
                </a:solidFill>
                <a:latin typeface="Verdana"/>
                <a:cs typeface="Verdana"/>
              </a:rPr>
              <a:t>	</a:t>
            </a:r>
            <a:r>
              <a:rPr sz="1800" spc="55" dirty="0">
                <a:solidFill>
                  <a:srgbClr val="2E5496"/>
                </a:solidFill>
                <a:latin typeface="Verdana"/>
                <a:cs typeface="Verdana"/>
              </a:rPr>
              <a:t>по  </a:t>
            </a:r>
            <a:r>
              <a:rPr sz="1800" spc="50" dirty="0">
                <a:solidFill>
                  <a:srgbClr val="2E5496"/>
                </a:solidFill>
                <a:latin typeface="Verdana"/>
                <a:cs typeface="Verdana"/>
              </a:rPr>
              <a:t>воспитанию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2E5496"/>
              </a:buClr>
              <a:buFont typeface="Wingdings"/>
              <a:buChar char=""/>
            </a:pPr>
            <a:endParaRPr sz="1850">
              <a:latin typeface="Verdana"/>
              <a:cs typeface="Verdana"/>
            </a:endParaRPr>
          </a:p>
          <a:p>
            <a:pPr marL="299085" marR="5715" indent="-287020">
              <a:lnSpc>
                <a:spcPct val="107200"/>
              </a:lnSpc>
              <a:buFont typeface="Wingdings"/>
              <a:buChar char=""/>
              <a:tabLst>
                <a:tab pos="299720" algn="l"/>
                <a:tab pos="1708785" algn="l"/>
                <a:tab pos="3757295" algn="l"/>
                <a:tab pos="4239895" algn="l"/>
                <a:tab pos="5584825" algn="l"/>
                <a:tab pos="7279640" algn="l"/>
              </a:tabLst>
            </a:pPr>
            <a:r>
              <a:rPr sz="1800" spc="105" dirty="0">
                <a:solidFill>
                  <a:srgbClr val="2E5496"/>
                </a:solidFill>
                <a:latin typeface="Verdana"/>
                <a:cs typeface="Verdana"/>
              </a:rPr>
              <a:t>Пр</a:t>
            </a:r>
            <a:r>
              <a:rPr sz="1800" spc="80" dirty="0">
                <a:solidFill>
                  <a:srgbClr val="2E5496"/>
                </a:solidFill>
                <a:latin typeface="Verdana"/>
                <a:cs typeface="Verdana"/>
              </a:rPr>
              <a:t>о</a:t>
            </a:r>
            <a:r>
              <a:rPr sz="1800" spc="20" dirty="0">
                <a:solidFill>
                  <a:srgbClr val="2E5496"/>
                </a:solidFill>
                <a:latin typeface="Verdana"/>
                <a:cs typeface="Verdana"/>
              </a:rPr>
              <a:t>екты</a:t>
            </a:r>
            <a:r>
              <a:rPr sz="1800" dirty="0">
                <a:solidFill>
                  <a:srgbClr val="2E5496"/>
                </a:solidFill>
                <a:latin typeface="Verdana"/>
                <a:cs typeface="Verdana"/>
              </a:rPr>
              <a:t>	</a:t>
            </a:r>
            <a:r>
              <a:rPr sz="1800" spc="100" dirty="0">
                <a:solidFill>
                  <a:srgbClr val="2E5496"/>
                </a:solidFill>
                <a:latin typeface="Verdana"/>
                <a:cs typeface="Verdana"/>
              </a:rPr>
              <a:t>Росд</a:t>
            </a:r>
            <a:r>
              <a:rPr sz="1800" spc="25" dirty="0">
                <a:solidFill>
                  <a:srgbClr val="2E5496"/>
                </a:solidFill>
                <a:latin typeface="Verdana"/>
                <a:cs typeface="Verdana"/>
              </a:rPr>
              <a:t>е</a:t>
            </a:r>
            <a:r>
              <a:rPr sz="1800" spc="5" dirty="0">
                <a:solidFill>
                  <a:srgbClr val="2E5496"/>
                </a:solidFill>
                <a:latin typeface="Verdana"/>
                <a:cs typeface="Verdana"/>
              </a:rPr>
              <a:t>т</a:t>
            </a:r>
            <a:r>
              <a:rPr sz="1800" spc="80" dirty="0">
                <a:solidFill>
                  <a:srgbClr val="2E5496"/>
                </a:solidFill>
                <a:latin typeface="Verdana"/>
                <a:cs typeface="Verdana"/>
              </a:rPr>
              <a:t>ц</a:t>
            </a:r>
            <a:r>
              <a:rPr sz="1800" spc="45" dirty="0">
                <a:solidFill>
                  <a:srgbClr val="2E5496"/>
                </a:solidFill>
                <a:latin typeface="Verdana"/>
                <a:cs typeface="Verdana"/>
              </a:rPr>
              <a:t>ен</a:t>
            </a:r>
            <a:r>
              <a:rPr sz="1800" spc="15" dirty="0">
                <a:solidFill>
                  <a:srgbClr val="2E5496"/>
                </a:solidFill>
                <a:latin typeface="Verdana"/>
                <a:cs typeface="Verdana"/>
              </a:rPr>
              <a:t>т</a:t>
            </a:r>
            <a:r>
              <a:rPr sz="1800" spc="45" dirty="0">
                <a:solidFill>
                  <a:srgbClr val="2E5496"/>
                </a:solidFill>
                <a:latin typeface="Verdana"/>
                <a:cs typeface="Verdana"/>
              </a:rPr>
              <a:t>ра</a:t>
            </a:r>
            <a:r>
              <a:rPr sz="1800" dirty="0">
                <a:solidFill>
                  <a:srgbClr val="2E5496"/>
                </a:solidFill>
                <a:latin typeface="Verdana"/>
                <a:cs typeface="Verdana"/>
              </a:rPr>
              <a:t>	</a:t>
            </a:r>
            <a:r>
              <a:rPr sz="1800" spc="30" dirty="0">
                <a:solidFill>
                  <a:srgbClr val="2E5496"/>
                </a:solidFill>
                <a:latin typeface="Verdana"/>
                <a:cs typeface="Verdana"/>
              </a:rPr>
              <a:t>в</a:t>
            </a:r>
            <a:r>
              <a:rPr sz="1800" dirty="0">
                <a:solidFill>
                  <a:srgbClr val="2E5496"/>
                </a:solidFill>
                <a:latin typeface="Verdana"/>
                <a:cs typeface="Verdana"/>
              </a:rPr>
              <a:t>	</a:t>
            </a:r>
            <a:r>
              <a:rPr sz="1800" spc="75" dirty="0">
                <a:solidFill>
                  <a:srgbClr val="2E5496"/>
                </a:solidFill>
                <a:latin typeface="Verdana"/>
                <a:cs typeface="Verdana"/>
              </a:rPr>
              <a:t>сис</a:t>
            </a:r>
            <a:r>
              <a:rPr sz="1800" spc="70" dirty="0">
                <a:solidFill>
                  <a:srgbClr val="2E5496"/>
                </a:solidFill>
                <a:latin typeface="Verdana"/>
                <a:cs typeface="Verdana"/>
              </a:rPr>
              <a:t>теме</a:t>
            </a:r>
            <a:r>
              <a:rPr sz="1800" dirty="0">
                <a:solidFill>
                  <a:srgbClr val="2E5496"/>
                </a:solidFill>
                <a:latin typeface="Verdana"/>
                <a:cs typeface="Verdana"/>
              </a:rPr>
              <a:t>	</a:t>
            </a:r>
            <a:r>
              <a:rPr sz="1800" spc="70" dirty="0">
                <a:solidFill>
                  <a:srgbClr val="2E5496"/>
                </a:solidFill>
                <a:latin typeface="Verdana"/>
                <a:cs typeface="Verdana"/>
              </a:rPr>
              <a:t>пер</a:t>
            </a:r>
            <a:r>
              <a:rPr sz="1800" spc="45" dirty="0">
                <a:solidFill>
                  <a:srgbClr val="2E5496"/>
                </a:solidFill>
                <a:latin typeface="Verdana"/>
                <a:cs typeface="Verdana"/>
              </a:rPr>
              <a:t>в</a:t>
            </a:r>
            <a:r>
              <a:rPr sz="1800" spc="50" dirty="0">
                <a:solidFill>
                  <a:srgbClr val="2E5496"/>
                </a:solidFill>
                <a:latin typeface="Verdana"/>
                <a:cs typeface="Verdana"/>
              </a:rPr>
              <a:t>и</a:t>
            </a:r>
            <a:r>
              <a:rPr sz="1800" spc="40" dirty="0">
                <a:solidFill>
                  <a:srgbClr val="2E5496"/>
                </a:solidFill>
                <a:latin typeface="Verdana"/>
                <a:cs typeface="Verdana"/>
              </a:rPr>
              <a:t>ч</a:t>
            </a:r>
            <a:r>
              <a:rPr sz="1800" spc="75" dirty="0">
                <a:solidFill>
                  <a:srgbClr val="2E5496"/>
                </a:solidFill>
                <a:latin typeface="Verdana"/>
                <a:cs typeface="Verdana"/>
              </a:rPr>
              <a:t>ной</a:t>
            </a:r>
            <a:r>
              <a:rPr sz="1800" dirty="0">
                <a:solidFill>
                  <a:srgbClr val="2E5496"/>
                </a:solidFill>
                <a:latin typeface="Verdana"/>
                <a:cs typeface="Verdana"/>
              </a:rPr>
              <a:t>	</a:t>
            </a:r>
            <a:r>
              <a:rPr sz="1800" spc="70" dirty="0">
                <a:solidFill>
                  <a:srgbClr val="2E5496"/>
                </a:solidFill>
                <a:latin typeface="Verdana"/>
                <a:cs typeface="Verdana"/>
              </a:rPr>
              <a:t>п</a:t>
            </a:r>
            <a:r>
              <a:rPr sz="1800" spc="35" dirty="0">
                <a:solidFill>
                  <a:srgbClr val="2E5496"/>
                </a:solidFill>
                <a:latin typeface="Verdana"/>
                <a:cs typeface="Verdana"/>
              </a:rPr>
              <a:t>рофил</a:t>
            </a:r>
            <a:r>
              <a:rPr sz="1800" spc="20" dirty="0">
                <a:solidFill>
                  <a:srgbClr val="2E5496"/>
                </a:solidFill>
                <a:latin typeface="Verdana"/>
                <a:cs typeface="Verdana"/>
              </a:rPr>
              <a:t>а</a:t>
            </a:r>
            <a:r>
              <a:rPr sz="1800" spc="25" dirty="0">
                <a:solidFill>
                  <a:srgbClr val="2E5496"/>
                </a:solidFill>
                <a:latin typeface="Verdana"/>
                <a:cs typeface="Verdana"/>
              </a:rPr>
              <a:t>кти</a:t>
            </a:r>
            <a:r>
              <a:rPr sz="1800" spc="30" dirty="0">
                <a:solidFill>
                  <a:srgbClr val="2E5496"/>
                </a:solidFill>
                <a:latin typeface="Verdana"/>
                <a:cs typeface="Verdana"/>
              </a:rPr>
              <a:t>к</a:t>
            </a:r>
            <a:r>
              <a:rPr sz="1800" spc="65" dirty="0">
                <a:solidFill>
                  <a:srgbClr val="2E5496"/>
                </a:solidFill>
                <a:latin typeface="Verdana"/>
                <a:cs typeface="Verdana"/>
              </a:rPr>
              <a:t>и  </a:t>
            </a:r>
            <a:r>
              <a:rPr sz="1800" spc="45" dirty="0">
                <a:solidFill>
                  <a:srgbClr val="2E5496"/>
                </a:solidFill>
                <a:latin typeface="Verdana"/>
                <a:cs typeface="Verdana"/>
              </a:rPr>
              <a:t>отклоняю</a:t>
            </a:r>
            <a:r>
              <a:rPr sz="1800" spc="50" dirty="0">
                <a:solidFill>
                  <a:srgbClr val="2E5496"/>
                </a:solidFill>
                <a:latin typeface="Verdana"/>
                <a:cs typeface="Verdana"/>
              </a:rPr>
              <a:t>щ</a:t>
            </a:r>
            <a:r>
              <a:rPr sz="1800" spc="45" dirty="0">
                <a:solidFill>
                  <a:srgbClr val="2E5496"/>
                </a:solidFill>
                <a:latin typeface="Verdana"/>
                <a:cs typeface="Verdana"/>
              </a:rPr>
              <a:t>ег</a:t>
            </a:r>
            <a:r>
              <a:rPr sz="1800" spc="40" dirty="0">
                <a:solidFill>
                  <a:srgbClr val="2E5496"/>
                </a:solidFill>
                <a:latin typeface="Verdana"/>
                <a:cs typeface="Verdana"/>
              </a:rPr>
              <a:t>ося</a:t>
            </a:r>
            <a:r>
              <a:rPr sz="1800" spc="-160" dirty="0">
                <a:solidFill>
                  <a:srgbClr val="2E5496"/>
                </a:solidFill>
                <a:latin typeface="Verdana"/>
                <a:cs typeface="Verdana"/>
              </a:rPr>
              <a:t> </a:t>
            </a:r>
            <a:r>
              <a:rPr sz="1800" spc="70" dirty="0">
                <a:solidFill>
                  <a:srgbClr val="2E5496"/>
                </a:solidFill>
                <a:latin typeface="Verdana"/>
                <a:cs typeface="Verdana"/>
              </a:rPr>
              <a:t>п</a:t>
            </a:r>
            <a:r>
              <a:rPr sz="1800" spc="50" dirty="0">
                <a:solidFill>
                  <a:srgbClr val="2E5496"/>
                </a:solidFill>
                <a:latin typeface="Verdana"/>
                <a:cs typeface="Verdana"/>
              </a:rPr>
              <a:t>ов</a:t>
            </a:r>
            <a:r>
              <a:rPr sz="1800" spc="40" dirty="0">
                <a:solidFill>
                  <a:srgbClr val="2E5496"/>
                </a:solidFill>
                <a:latin typeface="Verdana"/>
                <a:cs typeface="Verdana"/>
              </a:rPr>
              <a:t>е</a:t>
            </a:r>
            <a:r>
              <a:rPr sz="1800" spc="65" dirty="0">
                <a:solidFill>
                  <a:srgbClr val="2E5496"/>
                </a:solidFill>
                <a:latin typeface="Verdana"/>
                <a:cs typeface="Verdana"/>
              </a:rPr>
              <a:t>дения</a:t>
            </a:r>
            <a:r>
              <a:rPr sz="1800" spc="-165" dirty="0">
                <a:solidFill>
                  <a:srgbClr val="2E5496"/>
                </a:solidFill>
                <a:latin typeface="Verdana"/>
                <a:cs typeface="Verdana"/>
              </a:rPr>
              <a:t> </a:t>
            </a:r>
            <a:r>
              <a:rPr sz="1800" spc="80" dirty="0">
                <a:solidFill>
                  <a:srgbClr val="2E5496"/>
                </a:solidFill>
                <a:latin typeface="Verdana"/>
                <a:cs typeface="Verdana"/>
              </a:rPr>
              <a:t>среди</a:t>
            </a:r>
            <a:r>
              <a:rPr sz="1800" spc="-150" dirty="0">
                <a:solidFill>
                  <a:srgbClr val="2E5496"/>
                </a:solidFill>
                <a:latin typeface="Verdana"/>
                <a:cs typeface="Verdana"/>
              </a:rPr>
              <a:t> </a:t>
            </a:r>
            <a:r>
              <a:rPr sz="1800" spc="70" dirty="0">
                <a:solidFill>
                  <a:srgbClr val="2E5496"/>
                </a:solidFill>
                <a:latin typeface="Verdana"/>
                <a:cs typeface="Verdana"/>
              </a:rPr>
              <a:t>о</a:t>
            </a:r>
            <a:r>
              <a:rPr sz="1800" spc="60" dirty="0">
                <a:solidFill>
                  <a:srgbClr val="2E5496"/>
                </a:solidFill>
                <a:latin typeface="Verdana"/>
                <a:cs typeface="Verdana"/>
              </a:rPr>
              <a:t>б</a:t>
            </a:r>
            <a:r>
              <a:rPr sz="1800" dirty="0">
                <a:solidFill>
                  <a:srgbClr val="2E5496"/>
                </a:solidFill>
                <a:latin typeface="Verdana"/>
                <a:cs typeface="Verdana"/>
              </a:rPr>
              <a:t>уча</a:t>
            </a:r>
            <a:r>
              <a:rPr sz="1800" spc="-10" dirty="0">
                <a:solidFill>
                  <a:srgbClr val="2E5496"/>
                </a:solidFill>
                <a:latin typeface="Verdana"/>
                <a:cs typeface="Verdana"/>
              </a:rPr>
              <a:t>ю</a:t>
            </a:r>
            <a:r>
              <a:rPr sz="1800" spc="35" dirty="0">
                <a:solidFill>
                  <a:srgbClr val="2E5496"/>
                </a:solidFill>
                <a:latin typeface="Verdana"/>
                <a:cs typeface="Verdana"/>
              </a:rPr>
              <a:t>щихся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544574" y="3954170"/>
            <a:ext cx="8809990" cy="2499995"/>
            <a:chOff x="1544574" y="3954170"/>
            <a:chExt cx="8809990" cy="249999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4574" y="3969334"/>
              <a:ext cx="3549650" cy="248475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04406" y="3954170"/>
              <a:ext cx="3549650" cy="248475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3954" y="240918"/>
            <a:ext cx="99167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spc="-5" dirty="0">
                <a:latin typeface="Calibri"/>
                <a:cs typeface="Calibri"/>
              </a:rPr>
              <a:t>СОВЕТНИК</a:t>
            </a:r>
            <a:r>
              <a:rPr sz="2800" b="0" spc="10" dirty="0">
                <a:latin typeface="Calibri"/>
                <a:cs typeface="Calibri"/>
              </a:rPr>
              <a:t> </a:t>
            </a:r>
            <a:r>
              <a:rPr sz="2800" b="0" spc="-30" dirty="0">
                <a:latin typeface="Calibri"/>
                <a:cs typeface="Calibri"/>
              </a:rPr>
              <a:t>ДИРЕКТОРА</a:t>
            </a:r>
            <a:r>
              <a:rPr sz="2800" b="0" spc="25" dirty="0">
                <a:latin typeface="Calibri"/>
                <a:cs typeface="Calibri"/>
              </a:rPr>
              <a:t> </a:t>
            </a:r>
            <a:r>
              <a:rPr sz="2800" b="0" spc="-20" dirty="0">
                <a:latin typeface="Calibri"/>
                <a:cs typeface="Calibri"/>
              </a:rPr>
              <a:t>УЧАСТВУЕТ</a:t>
            </a:r>
            <a:r>
              <a:rPr sz="2800" b="0" spc="-15" dirty="0">
                <a:latin typeface="Calibri"/>
                <a:cs typeface="Calibri"/>
              </a:rPr>
              <a:t> </a:t>
            </a:r>
            <a:r>
              <a:rPr sz="2800" b="0" spc="-5" dirty="0">
                <a:latin typeface="Calibri"/>
                <a:cs typeface="Calibri"/>
              </a:rPr>
              <a:t>В</a:t>
            </a:r>
            <a:r>
              <a:rPr sz="2800" b="0" spc="10" dirty="0">
                <a:latin typeface="Calibri"/>
                <a:cs typeface="Calibri"/>
              </a:rPr>
              <a:t> </a:t>
            </a:r>
            <a:r>
              <a:rPr sz="2800" b="0" spc="-45" dirty="0">
                <a:latin typeface="Calibri"/>
                <a:cs typeface="Calibri"/>
              </a:rPr>
              <a:t>РАЗРАБОТКЕ</a:t>
            </a:r>
            <a:r>
              <a:rPr sz="2800" b="0" spc="50" dirty="0">
                <a:latin typeface="Calibri"/>
                <a:cs typeface="Calibri"/>
              </a:rPr>
              <a:t> </a:t>
            </a:r>
            <a:r>
              <a:rPr sz="2800" b="0" spc="-5" dirty="0">
                <a:latin typeface="Calibri"/>
                <a:cs typeface="Calibri"/>
              </a:rPr>
              <a:t>И</a:t>
            </a:r>
            <a:r>
              <a:rPr sz="2800" b="0" spc="10" dirty="0">
                <a:latin typeface="Calibri"/>
                <a:cs typeface="Calibri"/>
              </a:rPr>
              <a:t> </a:t>
            </a:r>
            <a:r>
              <a:rPr sz="2800" b="0" spc="-5" dirty="0">
                <a:latin typeface="Calibri"/>
                <a:cs typeface="Calibri"/>
              </a:rPr>
              <a:t>РЕАЛИЗАЦИИ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1178979"/>
            <a:ext cx="11608435" cy="5679440"/>
            <a:chOff x="0" y="1178979"/>
            <a:chExt cx="11608435" cy="567944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178979"/>
              <a:ext cx="11608053" cy="567901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13817" y="2846959"/>
              <a:ext cx="6262370" cy="1733550"/>
            </a:xfrm>
            <a:custGeom>
              <a:avLst/>
              <a:gdLst/>
              <a:ahLst/>
              <a:cxnLst/>
              <a:rect l="l" t="t" r="r" b="b"/>
              <a:pathLst>
                <a:path w="6262370" h="1733550">
                  <a:moveTo>
                    <a:pt x="5973114" y="0"/>
                  </a:moveTo>
                  <a:lnTo>
                    <a:pt x="288886" y="0"/>
                  </a:lnTo>
                  <a:lnTo>
                    <a:pt x="242027" y="3783"/>
                  </a:lnTo>
                  <a:lnTo>
                    <a:pt x="197575" y="14735"/>
                  </a:lnTo>
                  <a:lnTo>
                    <a:pt x="156125" y="32260"/>
                  </a:lnTo>
                  <a:lnTo>
                    <a:pt x="118273" y="55762"/>
                  </a:lnTo>
                  <a:lnTo>
                    <a:pt x="84612" y="84645"/>
                  </a:lnTo>
                  <a:lnTo>
                    <a:pt x="55737" y="118314"/>
                  </a:lnTo>
                  <a:lnTo>
                    <a:pt x="32244" y="156172"/>
                  </a:lnTo>
                  <a:lnTo>
                    <a:pt x="14727" y="197624"/>
                  </a:lnTo>
                  <a:lnTo>
                    <a:pt x="3780" y="242073"/>
                  </a:lnTo>
                  <a:lnTo>
                    <a:pt x="0" y="288925"/>
                  </a:lnTo>
                  <a:lnTo>
                    <a:pt x="0" y="1444370"/>
                  </a:lnTo>
                  <a:lnTo>
                    <a:pt x="3780" y="1491222"/>
                  </a:lnTo>
                  <a:lnTo>
                    <a:pt x="14727" y="1535671"/>
                  </a:lnTo>
                  <a:lnTo>
                    <a:pt x="32244" y="1577123"/>
                  </a:lnTo>
                  <a:lnTo>
                    <a:pt x="55737" y="1614981"/>
                  </a:lnTo>
                  <a:lnTo>
                    <a:pt x="84612" y="1648650"/>
                  </a:lnTo>
                  <a:lnTo>
                    <a:pt x="118273" y="1677533"/>
                  </a:lnTo>
                  <a:lnTo>
                    <a:pt x="156125" y="1701035"/>
                  </a:lnTo>
                  <a:lnTo>
                    <a:pt x="197575" y="1718560"/>
                  </a:lnTo>
                  <a:lnTo>
                    <a:pt x="242027" y="1729512"/>
                  </a:lnTo>
                  <a:lnTo>
                    <a:pt x="288886" y="1733295"/>
                  </a:lnTo>
                  <a:lnTo>
                    <a:pt x="5973114" y="1733295"/>
                  </a:lnTo>
                  <a:lnTo>
                    <a:pt x="6019966" y="1729512"/>
                  </a:lnTo>
                  <a:lnTo>
                    <a:pt x="6064415" y="1718560"/>
                  </a:lnTo>
                  <a:lnTo>
                    <a:pt x="6105867" y="1701035"/>
                  </a:lnTo>
                  <a:lnTo>
                    <a:pt x="6143725" y="1677533"/>
                  </a:lnTo>
                  <a:lnTo>
                    <a:pt x="6177394" y="1648650"/>
                  </a:lnTo>
                  <a:lnTo>
                    <a:pt x="6206277" y="1614981"/>
                  </a:lnTo>
                  <a:lnTo>
                    <a:pt x="6229779" y="1577123"/>
                  </a:lnTo>
                  <a:lnTo>
                    <a:pt x="6247304" y="1535671"/>
                  </a:lnTo>
                  <a:lnTo>
                    <a:pt x="6258256" y="1491222"/>
                  </a:lnTo>
                  <a:lnTo>
                    <a:pt x="6262039" y="1444370"/>
                  </a:lnTo>
                  <a:lnTo>
                    <a:pt x="6262039" y="288925"/>
                  </a:lnTo>
                  <a:lnTo>
                    <a:pt x="6258256" y="242073"/>
                  </a:lnTo>
                  <a:lnTo>
                    <a:pt x="6247304" y="197624"/>
                  </a:lnTo>
                  <a:lnTo>
                    <a:pt x="6229779" y="156172"/>
                  </a:lnTo>
                  <a:lnTo>
                    <a:pt x="6206277" y="118314"/>
                  </a:lnTo>
                  <a:lnTo>
                    <a:pt x="6177394" y="84645"/>
                  </a:lnTo>
                  <a:lnTo>
                    <a:pt x="6143725" y="55762"/>
                  </a:lnTo>
                  <a:lnTo>
                    <a:pt x="6105867" y="32260"/>
                  </a:lnTo>
                  <a:lnTo>
                    <a:pt x="6064415" y="14735"/>
                  </a:lnTo>
                  <a:lnTo>
                    <a:pt x="6019966" y="3783"/>
                  </a:lnTo>
                  <a:lnTo>
                    <a:pt x="5973114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13817" y="2846959"/>
              <a:ext cx="6262370" cy="1733550"/>
            </a:xfrm>
            <a:custGeom>
              <a:avLst/>
              <a:gdLst/>
              <a:ahLst/>
              <a:cxnLst/>
              <a:rect l="l" t="t" r="r" b="b"/>
              <a:pathLst>
                <a:path w="6262370" h="1733550">
                  <a:moveTo>
                    <a:pt x="0" y="288925"/>
                  </a:moveTo>
                  <a:lnTo>
                    <a:pt x="3780" y="242073"/>
                  </a:lnTo>
                  <a:lnTo>
                    <a:pt x="14727" y="197624"/>
                  </a:lnTo>
                  <a:lnTo>
                    <a:pt x="32244" y="156172"/>
                  </a:lnTo>
                  <a:lnTo>
                    <a:pt x="55737" y="118314"/>
                  </a:lnTo>
                  <a:lnTo>
                    <a:pt x="84612" y="84645"/>
                  </a:lnTo>
                  <a:lnTo>
                    <a:pt x="118273" y="55762"/>
                  </a:lnTo>
                  <a:lnTo>
                    <a:pt x="156125" y="32260"/>
                  </a:lnTo>
                  <a:lnTo>
                    <a:pt x="197575" y="14735"/>
                  </a:lnTo>
                  <a:lnTo>
                    <a:pt x="242027" y="3783"/>
                  </a:lnTo>
                  <a:lnTo>
                    <a:pt x="288886" y="0"/>
                  </a:lnTo>
                  <a:lnTo>
                    <a:pt x="5973114" y="0"/>
                  </a:lnTo>
                  <a:lnTo>
                    <a:pt x="6019966" y="3783"/>
                  </a:lnTo>
                  <a:lnTo>
                    <a:pt x="6064415" y="14735"/>
                  </a:lnTo>
                  <a:lnTo>
                    <a:pt x="6105867" y="32260"/>
                  </a:lnTo>
                  <a:lnTo>
                    <a:pt x="6143725" y="55762"/>
                  </a:lnTo>
                  <a:lnTo>
                    <a:pt x="6177394" y="84645"/>
                  </a:lnTo>
                  <a:lnTo>
                    <a:pt x="6206277" y="118314"/>
                  </a:lnTo>
                  <a:lnTo>
                    <a:pt x="6229779" y="156172"/>
                  </a:lnTo>
                  <a:lnTo>
                    <a:pt x="6247304" y="197624"/>
                  </a:lnTo>
                  <a:lnTo>
                    <a:pt x="6258256" y="242073"/>
                  </a:lnTo>
                  <a:lnTo>
                    <a:pt x="6262039" y="288925"/>
                  </a:lnTo>
                  <a:lnTo>
                    <a:pt x="6262039" y="1444370"/>
                  </a:lnTo>
                  <a:lnTo>
                    <a:pt x="6258256" y="1491222"/>
                  </a:lnTo>
                  <a:lnTo>
                    <a:pt x="6247304" y="1535671"/>
                  </a:lnTo>
                  <a:lnTo>
                    <a:pt x="6229779" y="1577123"/>
                  </a:lnTo>
                  <a:lnTo>
                    <a:pt x="6206277" y="1614981"/>
                  </a:lnTo>
                  <a:lnTo>
                    <a:pt x="6177394" y="1648650"/>
                  </a:lnTo>
                  <a:lnTo>
                    <a:pt x="6143725" y="1677533"/>
                  </a:lnTo>
                  <a:lnTo>
                    <a:pt x="6105867" y="1701035"/>
                  </a:lnTo>
                  <a:lnTo>
                    <a:pt x="6064415" y="1718560"/>
                  </a:lnTo>
                  <a:lnTo>
                    <a:pt x="6019966" y="1729512"/>
                  </a:lnTo>
                  <a:lnTo>
                    <a:pt x="5973114" y="1733295"/>
                  </a:lnTo>
                  <a:lnTo>
                    <a:pt x="288886" y="1733295"/>
                  </a:lnTo>
                  <a:lnTo>
                    <a:pt x="242027" y="1729512"/>
                  </a:lnTo>
                  <a:lnTo>
                    <a:pt x="197575" y="1718560"/>
                  </a:lnTo>
                  <a:lnTo>
                    <a:pt x="156125" y="1701035"/>
                  </a:lnTo>
                  <a:lnTo>
                    <a:pt x="118273" y="1677533"/>
                  </a:lnTo>
                  <a:lnTo>
                    <a:pt x="84612" y="1648650"/>
                  </a:lnTo>
                  <a:lnTo>
                    <a:pt x="55737" y="1614981"/>
                  </a:lnTo>
                  <a:lnTo>
                    <a:pt x="32244" y="1577123"/>
                  </a:lnTo>
                  <a:lnTo>
                    <a:pt x="14727" y="1535671"/>
                  </a:lnTo>
                  <a:lnTo>
                    <a:pt x="3780" y="1491222"/>
                  </a:lnTo>
                  <a:lnTo>
                    <a:pt x="0" y="1444370"/>
                  </a:lnTo>
                  <a:lnTo>
                    <a:pt x="0" y="288925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63080" y="1461643"/>
              <a:ext cx="6262370" cy="1102995"/>
            </a:xfrm>
            <a:custGeom>
              <a:avLst/>
              <a:gdLst/>
              <a:ahLst/>
              <a:cxnLst/>
              <a:rect l="l" t="t" r="r" b="b"/>
              <a:pathLst>
                <a:path w="6262370" h="1102995">
                  <a:moveTo>
                    <a:pt x="6078283" y="0"/>
                  </a:moveTo>
                  <a:lnTo>
                    <a:pt x="183794" y="0"/>
                  </a:lnTo>
                  <a:lnTo>
                    <a:pt x="134933" y="6565"/>
                  </a:lnTo>
                  <a:lnTo>
                    <a:pt x="91027" y="25094"/>
                  </a:lnTo>
                  <a:lnTo>
                    <a:pt x="53830" y="53832"/>
                  </a:lnTo>
                  <a:lnTo>
                    <a:pt x="25092" y="91026"/>
                  </a:lnTo>
                  <a:lnTo>
                    <a:pt x="6565" y="134922"/>
                  </a:lnTo>
                  <a:lnTo>
                    <a:pt x="0" y="183769"/>
                  </a:lnTo>
                  <a:lnTo>
                    <a:pt x="0" y="918845"/>
                  </a:lnTo>
                  <a:lnTo>
                    <a:pt x="6565" y="967744"/>
                  </a:lnTo>
                  <a:lnTo>
                    <a:pt x="25092" y="1011677"/>
                  </a:lnTo>
                  <a:lnTo>
                    <a:pt x="53830" y="1048893"/>
                  </a:lnTo>
                  <a:lnTo>
                    <a:pt x="91027" y="1077642"/>
                  </a:lnTo>
                  <a:lnTo>
                    <a:pt x="134933" y="1096174"/>
                  </a:lnTo>
                  <a:lnTo>
                    <a:pt x="183794" y="1102741"/>
                  </a:lnTo>
                  <a:lnTo>
                    <a:pt x="6078283" y="1102741"/>
                  </a:lnTo>
                  <a:lnTo>
                    <a:pt x="6127129" y="1096174"/>
                  </a:lnTo>
                  <a:lnTo>
                    <a:pt x="6171026" y="1077642"/>
                  </a:lnTo>
                  <a:lnTo>
                    <a:pt x="6208220" y="1048893"/>
                  </a:lnTo>
                  <a:lnTo>
                    <a:pt x="6236958" y="1011677"/>
                  </a:lnTo>
                  <a:lnTo>
                    <a:pt x="6255486" y="967744"/>
                  </a:lnTo>
                  <a:lnTo>
                    <a:pt x="6262052" y="918845"/>
                  </a:lnTo>
                  <a:lnTo>
                    <a:pt x="6262052" y="183769"/>
                  </a:lnTo>
                  <a:lnTo>
                    <a:pt x="6255486" y="134922"/>
                  </a:lnTo>
                  <a:lnTo>
                    <a:pt x="6236958" y="91026"/>
                  </a:lnTo>
                  <a:lnTo>
                    <a:pt x="6208220" y="53832"/>
                  </a:lnTo>
                  <a:lnTo>
                    <a:pt x="6171026" y="25094"/>
                  </a:lnTo>
                  <a:lnTo>
                    <a:pt x="6127129" y="6565"/>
                  </a:lnTo>
                  <a:lnTo>
                    <a:pt x="6078283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63080" y="1461643"/>
              <a:ext cx="6262370" cy="1102995"/>
            </a:xfrm>
            <a:custGeom>
              <a:avLst/>
              <a:gdLst/>
              <a:ahLst/>
              <a:cxnLst/>
              <a:rect l="l" t="t" r="r" b="b"/>
              <a:pathLst>
                <a:path w="6262370" h="1102995">
                  <a:moveTo>
                    <a:pt x="0" y="183769"/>
                  </a:moveTo>
                  <a:lnTo>
                    <a:pt x="6565" y="134922"/>
                  </a:lnTo>
                  <a:lnTo>
                    <a:pt x="25092" y="91026"/>
                  </a:lnTo>
                  <a:lnTo>
                    <a:pt x="53830" y="53832"/>
                  </a:lnTo>
                  <a:lnTo>
                    <a:pt x="91027" y="25094"/>
                  </a:lnTo>
                  <a:lnTo>
                    <a:pt x="134933" y="6565"/>
                  </a:lnTo>
                  <a:lnTo>
                    <a:pt x="183794" y="0"/>
                  </a:lnTo>
                  <a:lnTo>
                    <a:pt x="6078283" y="0"/>
                  </a:lnTo>
                  <a:lnTo>
                    <a:pt x="6127129" y="6565"/>
                  </a:lnTo>
                  <a:lnTo>
                    <a:pt x="6171026" y="25094"/>
                  </a:lnTo>
                  <a:lnTo>
                    <a:pt x="6208220" y="53832"/>
                  </a:lnTo>
                  <a:lnTo>
                    <a:pt x="6236958" y="91026"/>
                  </a:lnTo>
                  <a:lnTo>
                    <a:pt x="6255486" y="134922"/>
                  </a:lnTo>
                  <a:lnTo>
                    <a:pt x="6262052" y="183769"/>
                  </a:lnTo>
                  <a:lnTo>
                    <a:pt x="6262052" y="918845"/>
                  </a:lnTo>
                  <a:lnTo>
                    <a:pt x="6255486" y="967744"/>
                  </a:lnTo>
                  <a:lnTo>
                    <a:pt x="6236958" y="1011677"/>
                  </a:lnTo>
                  <a:lnTo>
                    <a:pt x="6208220" y="1048893"/>
                  </a:lnTo>
                  <a:lnTo>
                    <a:pt x="6171026" y="1077642"/>
                  </a:lnTo>
                  <a:lnTo>
                    <a:pt x="6127129" y="1096174"/>
                  </a:lnTo>
                  <a:lnTo>
                    <a:pt x="6078283" y="1102741"/>
                  </a:lnTo>
                  <a:lnTo>
                    <a:pt x="183794" y="1102741"/>
                  </a:lnTo>
                  <a:lnTo>
                    <a:pt x="134933" y="1096174"/>
                  </a:lnTo>
                  <a:lnTo>
                    <a:pt x="91027" y="1077642"/>
                  </a:lnTo>
                  <a:lnTo>
                    <a:pt x="53830" y="1048893"/>
                  </a:lnTo>
                  <a:lnTo>
                    <a:pt x="25092" y="1011677"/>
                  </a:lnTo>
                  <a:lnTo>
                    <a:pt x="6565" y="967744"/>
                  </a:lnTo>
                  <a:lnTo>
                    <a:pt x="0" y="918845"/>
                  </a:lnTo>
                  <a:lnTo>
                    <a:pt x="0" y="183769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377139" y="1574038"/>
            <a:ext cx="5689600" cy="2823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7500" marR="5080" indent="-287020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318135" algn="l"/>
              </a:tabLst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рекомендаций по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ранней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профилактике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негативных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явлений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в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детско-юношеской среде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образовательной </a:t>
            </a:r>
            <a:r>
              <a:rPr sz="1800" b="1" spc="-3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организации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Clr>
                <a:srgbClr val="FFFFFF"/>
              </a:buClr>
              <a:buFont typeface="Wingdings"/>
              <a:buChar char=""/>
            </a:pP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FFFFFF"/>
              </a:buClr>
              <a:buFont typeface="Wingdings"/>
              <a:buChar char=""/>
            </a:pPr>
            <a:endParaRPr sz="2050">
              <a:latin typeface="Calibri"/>
              <a:cs typeface="Calibri"/>
            </a:endParaRPr>
          </a:p>
          <a:p>
            <a:pPr marL="299085" marR="304800" indent="-287020">
              <a:lnSpc>
                <a:spcPct val="100000"/>
              </a:lnSpc>
              <a:buFont typeface="Wingdings"/>
              <a:buChar char=""/>
              <a:tabLst>
                <a:tab pos="299720" algn="l"/>
              </a:tabLst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планов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и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программ организации мероприятий по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профилактике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асоциального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и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деструктивного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поведения обучающихся,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а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также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мероприятий по </a:t>
            </a:r>
            <a:r>
              <a:rPr sz="1800" b="1" spc="-3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поддержке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обучающихся, 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находящихся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в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сложной </a:t>
            </a:r>
            <a:r>
              <a:rPr sz="1800" b="1" spc="-3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жизненной</a:t>
            </a:r>
            <a:r>
              <a:rPr sz="18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ситуации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207467" y="4838700"/>
            <a:ext cx="6275070" cy="1115695"/>
            <a:chOff x="207467" y="4838700"/>
            <a:chExt cx="6275070" cy="1115695"/>
          </a:xfrm>
        </p:grpSpPr>
        <p:sp>
          <p:nvSpPr>
            <p:cNvPr id="11" name="object 11"/>
            <p:cNvSpPr/>
            <p:nvPr/>
          </p:nvSpPr>
          <p:spPr>
            <a:xfrm>
              <a:off x="213817" y="4845050"/>
              <a:ext cx="6262370" cy="1102995"/>
            </a:xfrm>
            <a:custGeom>
              <a:avLst/>
              <a:gdLst/>
              <a:ahLst/>
              <a:cxnLst/>
              <a:rect l="l" t="t" r="r" b="b"/>
              <a:pathLst>
                <a:path w="6262370" h="1102995">
                  <a:moveTo>
                    <a:pt x="6078270" y="0"/>
                  </a:moveTo>
                  <a:lnTo>
                    <a:pt x="183794" y="0"/>
                  </a:lnTo>
                  <a:lnTo>
                    <a:pt x="134933" y="6565"/>
                  </a:lnTo>
                  <a:lnTo>
                    <a:pt x="91027" y="25094"/>
                  </a:lnTo>
                  <a:lnTo>
                    <a:pt x="53830" y="53832"/>
                  </a:lnTo>
                  <a:lnTo>
                    <a:pt x="25092" y="91026"/>
                  </a:lnTo>
                  <a:lnTo>
                    <a:pt x="6565" y="134922"/>
                  </a:lnTo>
                  <a:lnTo>
                    <a:pt x="0" y="183769"/>
                  </a:lnTo>
                  <a:lnTo>
                    <a:pt x="0" y="918908"/>
                  </a:lnTo>
                  <a:lnTo>
                    <a:pt x="6565" y="967764"/>
                  </a:lnTo>
                  <a:lnTo>
                    <a:pt x="25092" y="1011666"/>
                  </a:lnTo>
                  <a:lnTo>
                    <a:pt x="53830" y="1048861"/>
                  </a:lnTo>
                  <a:lnTo>
                    <a:pt x="91027" y="1077598"/>
                  </a:lnTo>
                  <a:lnTo>
                    <a:pt x="134933" y="1096125"/>
                  </a:lnTo>
                  <a:lnTo>
                    <a:pt x="183794" y="1102690"/>
                  </a:lnTo>
                  <a:lnTo>
                    <a:pt x="6078270" y="1102690"/>
                  </a:lnTo>
                  <a:lnTo>
                    <a:pt x="6127116" y="1096125"/>
                  </a:lnTo>
                  <a:lnTo>
                    <a:pt x="6171013" y="1077598"/>
                  </a:lnTo>
                  <a:lnTo>
                    <a:pt x="6208207" y="1048861"/>
                  </a:lnTo>
                  <a:lnTo>
                    <a:pt x="6236945" y="1011666"/>
                  </a:lnTo>
                  <a:lnTo>
                    <a:pt x="6255474" y="967764"/>
                  </a:lnTo>
                  <a:lnTo>
                    <a:pt x="6262039" y="918908"/>
                  </a:lnTo>
                  <a:lnTo>
                    <a:pt x="6262039" y="183769"/>
                  </a:lnTo>
                  <a:lnTo>
                    <a:pt x="6255474" y="134922"/>
                  </a:lnTo>
                  <a:lnTo>
                    <a:pt x="6236945" y="91026"/>
                  </a:lnTo>
                  <a:lnTo>
                    <a:pt x="6208207" y="53832"/>
                  </a:lnTo>
                  <a:lnTo>
                    <a:pt x="6171013" y="25094"/>
                  </a:lnTo>
                  <a:lnTo>
                    <a:pt x="6127116" y="6565"/>
                  </a:lnTo>
                  <a:lnTo>
                    <a:pt x="607827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13817" y="4845050"/>
              <a:ext cx="6262370" cy="1102995"/>
            </a:xfrm>
            <a:custGeom>
              <a:avLst/>
              <a:gdLst/>
              <a:ahLst/>
              <a:cxnLst/>
              <a:rect l="l" t="t" r="r" b="b"/>
              <a:pathLst>
                <a:path w="6262370" h="1102995">
                  <a:moveTo>
                    <a:pt x="0" y="183769"/>
                  </a:moveTo>
                  <a:lnTo>
                    <a:pt x="6565" y="134922"/>
                  </a:lnTo>
                  <a:lnTo>
                    <a:pt x="25092" y="91026"/>
                  </a:lnTo>
                  <a:lnTo>
                    <a:pt x="53830" y="53832"/>
                  </a:lnTo>
                  <a:lnTo>
                    <a:pt x="91027" y="25094"/>
                  </a:lnTo>
                  <a:lnTo>
                    <a:pt x="134933" y="6565"/>
                  </a:lnTo>
                  <a:lnTo>
                    <a:pt x="183794" y="0"/>
                  </a:lnTo>
                  <a:lnTo>
                    <a:pt x="6078270" y="0"/>
                  </a:lnTo>
                  <a:lnTo>
                    <a:pt x="6127116" y="6565"/>
                  </a:lnTo>
                  <a:lnTo>
                    <a:pt x="6171013" y="25094"/>
                  </a:lnTo>
                  <a:lnTo>
                    <a:pt x="6208207" y="53832"/>
                  </a:lnTo>
                  <a:lnTo>
                    <a:pt x="6236945" y="91026"/>
                  </a:lnTo>
                  <a:lnTo>
                    <a:pt x="6255474" y="134922"/>
                  </a:lnTo>
                  <a:lnTo>
                    <a:pt x="6262039" y="183769"/>
                  </a:lnTo>
                  <a:lnTo>
                    <a:pt x="6262039" y="918908"/>
                  </a:lnTo>
                  <a:lnTo>
                    <a:pt x="6255474" y="967764"/>
                  </a:lnTo>
                  <a:lnTo>
                    <a:pt x="6236945" y="1011666"/>
                  </a:lnTo>
                  <a:lnTo>
                    <a:pt x="6208207" y="1048861"/>
                  </a:lnTo>
                  <a:lnTo>
                    <a:pt x="6171013" y="1077598"/>
                  </a:lnTo>
                  <a:lnTo>
                    <a:pt x="6127116" y="1096125"/>
                  </a:lnTo>
                  <a:lnTo>
                    <a:pt x="6078270" y="1102690"/>
                  </a:lnTo>
                  <a:lnTo>
                    <a:pt x="183794" y="1102690"/>
                  </a:lnTo>
                  <a:lnTo>
                    <a:pt x="134933" y="1096125"/>
                  </a:lnTo>
                  <a:lnTo>
                    <a:pt x="91027" y="1077598"/>
                  </a:lnTo>
                  <a:lnTo>
                    <a:pt x="53830" y="1048861"/>
                  </a:lnTo>
                  <a:lnTo>
                    <a:pt x="25092" y="1011666"/>
                  </a:lnTo>
                  <a:lnTo>
                    <a:pt x="6565" y="967764"/>
                  </a:lnTo>
                  <a:lnTo>
                    <a:pt x="0" y="918908"/>
                  </a:lnTo>
                  <a:lnTo>
                    <a:pt x="0" y="183769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346354" y="4958333"/>
            <a:ext cx="567118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299720" algn="l"/>
              </a:tabLst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мероприятий по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ранней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профилактике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негативных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явлений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в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детско-юношеской среде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образовательной </a:t>
            </a:r>
            <a:r>
              <a:rPr sz="1800" b="1" spc="-3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организации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8331771" y="2206942"/>
            <a:ext cx="1468755" cy="1468755"/>
            <a:chOff x="8331771" y="2206942"/>
            <a:chExt cx="1468755" cy="1468755"/>
          </a:xfrm>
        </p:grpSpPr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41359" y="2216530"/>
              <a:ext cx="1449324" cy="144932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8336533" y="2211704"/>
              <a:ext cx="1459230" cy="1459230"/>
            </a:xfrm>
            <a:custGeom>
              <a:avLst/>
              <a:gdLst/>
              <a:ahLst/>
              <a:cxnLst/>
              <a:rect l="l" t="t" r="r" b="b"/>
              <a:pathLst>
                <a:path w="1459229" h="1459229">
                  <a:moveTo>
                    <a:pt x="0" y="1458849"/>
                  </a:moveTo>
                  <a:lnTo>
                    <a:pt x="1458849" y="1458849"/>
                  </a:lnTo>
                  <a:lnTo>
                    <a:pt x="1458849" y="0"/>
                  </a:lnTo>
                  <a:lnTo>
                    <a:pt x="0" y="0"/>
                  </a:lnTo>
                  <a:lnTo>
                    <a:pt x="0" y="1458849"/>
                  </a:lnTo>
                  <a:close/>
                </a:path>
              </a:pathLst>
            </a:custGeom>
            <a:ln w="9525">
              <a:solidFill>
                <a:srgbClr val="6B78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7988045" y="4379214"/>
            <a:ext cx="2821305" cy="1093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Calibri"/>
                <a:cs typeface="Calibri"/>
              </a:rPr>
              <a:t>«Профессиональный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стандарт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spc="-5" dirty="0">
                <a:latin typeface="Calibri"/>
                <a:cs typeface="Calibri"/>
              </a:rPr>
              <a:t>специалиста </a:t>
            </a:r>
            <a:r>
              <a:rPr sz="1400" dirty="0">
                <a:latin typeface="Calibri"/>
                <a:cs typeface="Calibri"/>
              </a:rPr>
              <a:t>в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области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воспитания»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400" spc="-5" dirty="0">
                <a:latin typeface="Calibri"/>
                <a:cs typeface="Calibri"/>
              </a:rPr>
              <a:t>приказ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Министерства </a:t>
            </a:r>
            <a:r>
              <a:rPr sz="1400" spc="-20" dirty="0">
                <a:latin typeface="Calibri"/>
                <a:cs typeface="Calibri"/>
              </a:rPr>
              <a:t>труда</a:t>
            </a:r>
            <a:endParaRPr sz="1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400" dirty="0">
                <a:latin typeface="Calibri"/>
                <a:cs typeface="Calibri"/>
              </a:rPr>
              <a:t>и социальной защиты </a:t>
            </a:r>
            <a:r>
              <a:rPr sz="1400" spc="-10" dirty="0">
                <a:latin typeface="Calibri"/>
                <a:cs typeface="Calibri"/>
              </a:rPr>
              <a:t>Российской 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Федерации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от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30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января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2023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№</a:t>
            </a:r>
            <a:r>
              <a:rPr sz="1400" spc="-5" dirty="0">
                <a:latin typeface="Calibri"/>
                <a:cs typeface="Calibri"/>
              </a:rPr>
              <a:t> 53н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70283" cy="685799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9369" y="286588"/>
            <a:ext cx="98285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spc="-5" dirty="0">
                <a:latin typeface="Calibri"/>
                <a:cs typeface="Calibri"/>
              </a:rPr>
              <a:t>ПРИЗНАКИ</a:t>
            </a:r>
            <a:r>
              <a:rPr sz="2800" b="0" spc="30" dirty="0">
                <a:latin typeface="Calibri"/>
                <a:cs typeface="Calibri"/>
              </a:rPr>
              <a:t> </a:t>
            </a:r>
            <a:r>
              <a:rPr sz="2800" b="0" spc="-5" dirty="0">
                <a:latin typeface="Calibri"/>
                <a:cs typeface="Calibri"/>
              </a:rPr>
              <a:t>РИСКА</a:t>
            </a:r>
            <a:r>
              <a:rPr sz="2800" b="0" dirty="0">
                <a:latin typeface="Calibri"/>
                <a:cs typeface="Calibri"/>
              </a:rPr>
              <a:t> </a:t>
            </a:r>
            <a:r>
              <a:rPr sz="2800" b="0" spc="-15" dirty="0">
                <a:latin typeface="Calibri"/>
                <a:cs typeface="Calibri"/>
              </a:rPr>
              <a:t>ДЕВИАНТНОГО</a:t>
            </a:r>
            <a:r>
              <a:rPr sz="2800" b="0" dirty="0">
                <a:latin typeface="Calibri"/>
                <a:cs typeface="Calibri"/>
              </a:rPr>
              <a:t> </a:t>
            </a:r>
            <a:r>
              <a:rPr sz="2800" b="0" spc="-5" dirty="0">
                <a:latin typeface="Calibri"/>
                <a:cs typeface="Calibri"/>
              </a:rPr>
              <a:t>ПОВЕДЕНИЯ</a:t>
            </a:r>
            <a:r>
              <a:rPr sz="2800" b="0" spc="-10" dirty="0">
                <a:latin typeface="Calibri"/>
                <a:cs typeface="Calibri"/>
              </a:rPr>
              <a:t> </a:t>
            </a:r>
            <a:r>
              <a:rPr sz="2800" b="0" spc="-5" dirty="0">
                <a:latin typeface="Calibri"/>
                <a:cs typeface="Calibri"/>
              </a:rPr>
              <a:t>У</a:t>
            </a:r>
            <a:r>
              <a:rPr sz="2800" b="0" spc="-15" dirty="0">
                <a:latin typeface="Calibri"/>
                <a:cs typeface="Calibri"/>
              </a:rPr>
              <a:t> ОБУЧАЮЩИХСЯ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5836" y="1304645"/>
            <a:ext cx="6762115" cy="459867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1300"/>
              </a:spcBef>
              <a:buFont typeface="Wingdings"/>
              <a:buChar char=""/>
              <a:tabLst>
                <a:tab pos="355600" algn="l"/>
                <a:tab pos="356235" algn="l"/>
              </a:tabLst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Социально-психологическая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дезадаптация</a:t>
            </a:r>
            <a:endParaRPr sz="20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1200"/>
              </a:spcBef>
              <a:buFont typeface="Wingdings"/>
              <a:buChar char=""/>
              <a:tabLst>
                <a:tab pos="355600" algn="l"/>
                <a:tab pos="356235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Раннее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проблемное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(отклоняющееся)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поведение</a:t>
            </a:r>
            <a:endParaRPr sz="20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1200"/>
              </a:spcBef>
              <a:buFont typeface="Wingdings"/>
              <a:buChar char=""/>
              <a:tabLst>
                <a:tab pos="355600" algn="l"/>
                <a:tab pos="356235" algn="l"/>
              </a:tabLst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Агрессивное</a:t>
            </a:r>
            <a:r>
              <a:rPr sz="20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поведение</a:t>
            </a:r>
            <a:endParaRPr sz="20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1200"/>
              </a:spcBef>
              <a:buFont typeface="Wingdings"/>
              <a:buChar char=""/>
              <a:tabLst>
                <a:tab pos="355600" algn="l"/>
                <a:tab pos="356235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Суицидальное,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самоповреждающее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поведение</a:t>
            </a:r>
            <a:endParaRPr sz="20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1200"/>
              </a:spcBef>
              <a:buFont typeface="Wingdings"/>
              <a:buChar char=""/>
              <a:tabLst>
                <a:tab pos="355600" algn="l"/>
                <a:tab pos="356235" algn="l"/>
              </a:tabLst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Делинквентное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поведение</a:t>
            </a:r>
            <a:endParaRPr sz="20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1200"/>
              </a:spcBef>
              <a:buFont typeface="Wingdings"/>
              <a:buChar char=""/>
              <a:tabLst>
                <a:tab pos="355600" algn="l"/>
                <a:tab pos="356235" algn="l"/>
              </a:tabLst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Аддиктивное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(зависимое)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поведение</a:t>
            </a:r>
            <a:endParaRPr sz="20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1205"/>
              </a:spcBef>
              <a:buFont typeface="Wingdings"/>
              <a:buChar char=""/>
              <a:tabLst>
                <a:tab pos="355600" algn="l"/>
                <a:tab pos="356235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Рискованное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поведение</a:t>
            </a:r>
            <a:endParaRPr sz="2000">
              <a:latin typeface="Calibri"/>
              <a:cs typeface="Calibri"/>
            </a:endParaRPr>
          </a:p>
          <a:p>
            <a:pPr marL="355600" marR="5080" indent="-343535">
              <a:lnSpc>
                <a:spcPct val="150000"/>
              </a:lnSpc>
              <a:buFont typeface="Wingdings"/>
              <a:buChar char=""/>
              <a:tabLst>
                <a:tab pos="355600" algn="l"/>
                <a:tab pos="356235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Риск нападения обучающимся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на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образовательную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организацию (признаки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риска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совершения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особо опасного </a:t>
            </a:r>
            <a:r>
              <a:rPr sz="2000" spc="-4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деяния)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8526780" y="1832229"/>
            <a:ext cx="2829560" cy="4631690"/>
            <a:chOff x="8526780" y="1832229"/>
            <a:chExt cx="2829560" cy="463169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26780" y="1832229"/>
              <a:ext cx="2829052" cy="319062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232898" y="5340756"/>
              <a:ext cx="1122921" cy="1122921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8185784" y="1163192"/>
            <a:ext cx="25501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Навигатор</a:t>
            </a:r>
            <a:r>
              <a:rPr sz="1800" b="1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профилактики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75144" y="1967865"/>
            <a:ext cx="41757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ПРИЧИНЫ: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социально-психологическая</a:t>
            </a:r>
            <a:r>
              <a:rPr sz="18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дезадаптация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51396" y="453136"/>
            <a:ext cx="5305171" cy="101320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855714" y="657301"/>
            <a:ext cx="429895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solidFill>
                  <a:srgbClr val="FFFFFF"/>
                </a:solidFill>
                <a:latin typeface="Calibri"/>
                <a:cs typeface="Calibri"/>
              </a:rPr>
              <a:t>РАННЕЕ</a:t>
            </a:r>
            <a:r>
              <a:rPr sz="18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ПРОБЛЕМНОЕ</a:t>
            </a:r>
            <a:r>
              <a:rPr sz="18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(ОТКЛОНЯЮЩЕЕСЯ)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ПОВЕДЕНИЕ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26632" y="4794377"/>
            <a:ext cx="5387594" cy="1754708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6491732" y="4822063"/>
            <a:ext cx="4954270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2870" algn="ctr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ДЕЙСТВИЯ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СОВЕТНИКА:</a:t>
            </a:r>
            <a:endParaRPr sz="18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"/>
              <a:tabLst>
                <a:tab pos="299720" algn="l"/>
              </a:tabLst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Разговор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 с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учеником</a:t>
            </a:r>
            <a:endParaRPr sz="18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"/>
              <a:tabLst>
                <a:tab pos="299720" algn="l"/>
              </a:tabLst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Разговор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родителями</a:t>
            </a:r>
            <a:endParaRPr sz="18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"/>
              <a:tabLst>
                <a:tab pos="299720" algn="l"/>
              </a:tabLst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Индивидуальная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программа сопровождения</a:t>
            </a:r>
            <a:endParaRPr sz="1800">
              <a:latin typeface="Calibri"/>
              <a:cs typeface="Calibri"/>
            </a:endParaRPr>
          </a:p>
          <a:p>
            <a:pPr marL="299085" marR="5080" indent="-287020">
              <a:lnSpc>
                <a:spcPct val="100000"/>
              </a:lnSpc>
              <a:buFont typeface="Wingdings"/>
              <a:buChar char=""/>
              <a:tabLst>
                <a:tab pos="299720" algn="l"/>
              </a:tabLst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Привлечение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специалистов</a:t>
            </a:r>
            <a:r>
              <a:rPr sz="1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(ПДН,</a:t>
            </a:r>
            <a:r>
              <a:rPr sz="18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КДН,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Центра </a:t>
            </a:r>
            <a:r>
              <a:rPr sz="1800" spc="-3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профилактики)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35457" y="453136"/>
            <a:ext cx="4530826" cy="1013205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121460" y="657301"/>
            <a:ext cx="336296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СОЦИАЛЬНО-ПСИХОЛОГИЧЕСКАЯ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ДЕЗАДАПТАЦИЯ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5457" y="1795907"/>
            <a:ext cx="4596358" cy="1013205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412875" y="2000758"/>
            <a:ext cx="28390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ПРИЧИНЫ: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изменение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жизни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подростка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69557" y="3060826"/>
            <a:ext cx="4695913" cy="1560576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2696082" y="3265423"/>
            <a:ext cx="6940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резкое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012819" y="3265423"/>
            <a:ext cx="9969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ж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ен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313177" y="3539744"/>
            <a:ext cx="175513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12800" algn="l"/>
              </a:tabLst>
            </a:pP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аз	п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15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щать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326763" y="3539744"/>
            <a:ext cx="6832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ш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spc="-4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24636" y="3265423"/>
            <a:ext cx="150939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ПРОЯВЛЕНИЯ: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успеваемости,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 пов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енче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кие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317750" y="3814064"/>
            <a:ext cx="26924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91590" algn="l"/>
              </a:tabLst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проблемы,	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неадекватные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24636" y="4088079"/>
            <a:ext cx="17176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эмоции,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неврозы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9" name="object 1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78942" y="4794377"/>
            <a:ext cx="4876825" cy="1837080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547522" y="4863210"/>
            <a:ext cx="346329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8839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ДЕЙСТВИЯ</a:t>
            </a:r>
            <a:r>
              <a:rPr sz="18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СОВЕТНИКА:</a:t>
            </a:r>
            <a:endParaRPr sz="18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"/>
              <a:tabLst>
                <a:tab pos="299720" algn="l"/>
              </a:tabLst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Заседание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ШВР</a:t>
            </a:r>
            <a:endParaRPr sz="18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"/>
              <a:tabLst>
                <a:tab pos="299720" algn="l"/>
              </a:tabLst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Ситуации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успеха</a:t>
            </a:r>
            <a:endParaRPr sz="18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"/>
              <a:tabLst>
                <a:tab pos="299720" algn="l"/>
              </a:tabLst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Общеклассные</a:t>
            </a:r>
            <a:endParaRPr sz="180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(общешкольные)мероприятия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21" name="object 2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351396" y="3072764"/>
            <a:ext cx="5305171" cy="1548638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6506718" y="3271265"/>
            <a:ext cx="3545204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ПРОЯВЛЕНИЯ: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Оппозиционность</a:t>
            </a:r>
            <a:r>
              <a:rPr sz="18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(с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 лет)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Нарушение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статуса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(возраст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8-9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лет)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70410" cy="6858000"/>
            <a:chOff x="0" y="0"/>
            <a:chExt cx="121704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70283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560568" y="276733"/>
              <a:ext cx="82550" cy="5547995"/>
            </a:xfrm>
            <a:custGeom>
              <a:avLst/>
              <a:gdLst/>
              <a:ahLst/>
              <a:cxnLst/>
              <a:rect l="l" t="t" r="r" b="b"/>
              <a:pathLst>
                <a:path w="82550" h="5547995">
                  <a:moveTo>
                    <a:pt x="0" y="0"/>
                  </a:moveTo>
                  <a:lnTo>
                    <a:pt x="82296" y="5547423"/>
                  </a:lnTo>
                </a:path>
              </a:pathLst>
            </a:custGeom>
            <a:ln w="63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3212" y="354202"/>
              <a:ext cx="4563071" cy="852677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47291" y="615137"/>
            <a:ext cx="267652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/>
              <a:t>АГРЕССИВНОЕ</a:t>
            </a:r>
            <a:r>
              <a:rPr sz="1800" spc="-45" dirty="0"/>
              <a:t> </a:t>
            </a:r>
            <a:r>
              <a:rPr sz="1800" spc="-5" dirty="0"/>
              <a:t>ПОВЕДЕНИЕ</a:t>
            </a:r>
            <a:endParaRPr sz="1800"/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69557" y="1433322"/>
            <a:ext cx="4662258" cy="1243964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770940" y="1616455"/>
            <a:ext cx="406082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ПРИЧИНЫ: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трудности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личностные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социальные,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предпосылка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делинквентного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поведения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03212" y="3076829"/>
            <a:ext cx="4628603" cy="1017397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631647" y="3283965"/>
            <a:ext cx="391160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ПРОЯВЛЕНИЯ: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физическая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психологическая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агрессия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03212" y="4547234"/>
            <a:ext cx="4662258" cy="2084222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683768" y="4739767"/>
            <a:ext cx="3700779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69644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ДЕЙСТВИЯ СОВЕТНИКА: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750">
              <a:latin typeface="Calibri"/>
              <a:cs typeface="Calibri"/>
            </a:endParaRPr>
          </a:p>
          <a:p>
            <a:pPr marL="299085" marR="5080" indent="-287020">
              <a:lnSpc>
                <a:spcPct val="100000"/>
              </a:lnSpc>
              <a:buFont typeface="Wingdings"/>
              <a:buChar char=""/>
              <a:tabLst>
                <a:tab pos="299720" algn="l"/>
              </a:tabLst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Непосредственное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столкновение</a:t>
            </a:r>
            <a:r>
              <a:rPr sz="18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 </a:t>
            </a:r>
            <a:r>
              <a:rPr sz="1800" spc="-3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агрессией</a:t>
            </a:r>
            <a:endParaRPr sz="18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"/>
              <a:tabLst>
                <a:tab pos="299720" algn="l"/>
              </a:tabLst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Работа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последствиями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 агрессии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766434" y="276733"/>
            <a:ext cx="5956045" cy="5687466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6123559" y="631012"/>
            <a:ext cx="5241290" cy="347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АЛГОРИТМ</a:t>
            </a:r>
            <a:r>
              <a:rPr sz="18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ДЕЙСТВИЙ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СОВЕТНИКА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Calibri"/>
                <a:cs typeface="Calibri"/>
              </a:rPr>
              <a:t>СИТУАЦИИ</a:t>
            </a:r>
            <a:r>
              <a:rPr sz="18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45" dirty="0">
                <a:solidFill>
                  <a:srgbClr val="FFFFFF"/>
                </a:solidFill>
                <a:latin typeface="Calibri"/>
                <a:cs typeface="Calibri"/>
              </a:rPr>
              <a:t>БУЛИНГА</a:t>
            </a:r>
            <a:endParaRPr sz="1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65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sz="1600" spc="-5" dirty="0">
                <a:solidFill>
                  <a:srgbClr val="FFFFFF"/>
                </a:solidFill>
                <a:latin typeface="Times New Roman"/>
                <a:cs typeface="Times New Roman"/>
              </a:rPr>
              <a:t>Прояснить,</a:t>
            </a:r>
            <a:r>
              <a:rPr sz="16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Times New Roman"/>
                <a:cs typeface="Times New Roman"/>
              </a:rPr>
              <a:t>действительно</a:t>
            </a:r>
            <a:r>
              <a:rPr sz="16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Times New Roman"/>
                <a:cs typeface="Times New Roman"/>
              </a:rPr>
              <a:t>ли</a:t>
            </a:r>
            <a:r>
              <a:rPr sz="16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Times New Roman"/>
                <a:cs typeface="Times New Roman"/>
              </a:rPr>
              <a:t>речь</a:t>
            </a:r>
            <a:r>
              <a:rPr sz="16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Times New Roman"/>
                <a:cs typeface="Times New Roman"/>
              </a:rPr>
              <a:t>идет</a:t>
            </a:r>
            <a:r>
              <a:rPr sz="16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Times New Roman"/>
                <a:cs typeface="Times New Roman"/>
              </a:rPr>
              <a:t>про</a:t>
            </a:r>
            <a:r>
              <a:rPr sz="16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Times New Roman"/>
                <a:cs typeface="Times New Roman"/>
              </a:rPr>
              <a:t>травлю</a:t>
            </a:r>
            <a:endParaRPr sz="160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sz="1600" spc="-5" dirty="0">
                <a:solidFill>
                  <a:srgbClr val="FFFFFF"/>
                </a:solidFill>
                <a:latin typeface="Times New Roman"/>
                <a:cs typeface="Times New Roman"/>
              </a:rPr>
              <a:t>Незамедлительно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Times New Roman"/>
                <a:cs typeface="Times New Roman"/>
              </a:rPr>
              <a:t>оказать</a:t>
            </a:r>
            <a:r>
              <a:rPr sz="16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Times New Roman"/>
                <a:cs typeface="Times New Roman"/>
              </a:rPr>
              <a:t>поддержку,</a:t>
            </a:r>
            <a:r>
              <a:rPr sz="16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Times New Roman"/>
                <a:cs typeface="Times New Roman"/>
              </a:rPr>
              <a:t>помощь,</a:t>
            </a:r>
            <a:r>
              <a:rPr sz="1600" spc="-5" dirty="0">
                <a:solidFill>
                  <a:srgbClr val="FFFFFF"/>
                </a:solidFill>
                <a:latin typeface="Times New Roman"/>
                <a:cs typeface="Times New Roman"/>
              </a:rPr>
              <a:t> защиту </a:t>
            </a:r>
            <a:r>
              <a:rPr sz="1600" spc="-3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Times New Roman"/>
                <a:cs typeface="Times New Roman"/>
              </a:rPr>
              <a:t>обучающемуся</a:t>
            </a:r>
            <a:endParaRPr sz="16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354965" algn="l"/>
                <a:tab pos="355600" algn="l"/>
                <a:tab pos="2350135" algn="l"/>
                <a:tab pos="4170679" algn="l"/>
              </a:tabLst>
            </a:pPr>
            <a:r>
              <a:rPr sz="1600" spc="-5" dirty="0">
                <a:solidFill>
                  <a:srgbClr val="FFFFFF"/>
                </a:solidFill>
                <a:latin typeface="Times New Roman"/>
                <a:cs typeface="Times New Roman"/>
              </a:rPr>
              <a:t>Незамедлительно	</a:t>
            </a:r>
            <a:r>
              <a:rPr sz="1600" spc="-10" dirty="0">
                <a:solidFill>
                  <a:srgbClr val="FFFFFF"/>
                </a:solidFill>
                <a:latin typeface="Times New Roman"/>
                <a:cs typeface="Times New Roman"/>
              </a:rPr>
              <a:t>информировать	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заместителя</a:t>
            </a:r>
            <a:endParaRPr sz="16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1600" spc="-10" dirty="0">
                <a:solidFill>
                  <a:srgbClr val="FFFFFF"/>
                </a:solidFill>
                <a:latin typeface="Times New Roman"/>
                <a:cs typeface="Times New Roman"/>
              </a:rPr>
              <a:t>директора</a:t>
            </a:r>
            <a:endParaRPr sz="1600">
              <a:latin typeface="Times New Roman"/>
              <a:cs typeface="Times New Roman"/>
            </a:endParaRPr>
          </a:p>
          <a:p>
            <a:pPr marL="355600" marR="5715" indent="-342900">
              <a:lnSpc>
                <a:spcPct val="100000"/>
              </a:lnSpc>
              <a:spcBef>
                <a:spcPts val="600"/>
              </a:spcBef>
              <a:buAutoNum type="arabicPeriod" startAt="4"/>
              <a:tabLst>
                <a:tab pos="354965" algn="l"/>
                <a:tab pos="355600" algn="l"/>
              </a:tabLst>
            </a:pPr>
            <a:r>
              <a:rPr sz="1600" spc="-5" dirty="0">
                <a:solidFill>
                  <a:srgbClr val="FFFFFF"/>
                </a:solidFill>
                <a:latin typeface="Times New Roman"/>
                <a:cs typeface="Times New Roman"/>
              </a:rPr>
              <a:t>Принять</a:t>
            </a:r>
            <a:r>
              <a:rPr sz="1600" spc="1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Times New Roman"/>
                <a:cs typeface="Times New Roman"/>
              </a:rPr>
              <a:t>участие</a:t>
            </a:r>
            <a:r>
              <a:rPr sz="1600" spc="2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Times New Roman"/>
                <a:cs typeface="Times New Roman"/>
              </a:rPr>
              <a:t>в</a:t>
            </a:r>
            <a:r>
              <a:rPr sz="1600" spc="1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Times New Roman"/>
                <a:cs typeface="Times New Roman"/>
              </a:rPr>
              <a:t>заседании</a:t>
            </a:r>
            <a:r>
              <a:rPr sz="1600" spc="20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Совета</a:t>
            </a:r>
            <a:r>
              <a:rPr sz="1600" spc="20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Times New Roman"/>
                <a:cs typeface="Times New Roman"/>
              </a:rPr>
              <a:t>по</a:t>
            </a:r>
            <a:r>
              <a:rPr sz="1600" spc="2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Times New Roman"/>
                <a:cs typeface="Times New Roman"/>
              </a:rPr>
              <a:t>профилактике </a:t>
            </a:r>
            <a:r>
              <a:rPr sz="1600" spc="-3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Times New Roman"/>
                <a:cs typeface="Times New Roman"/>
              </a:rPr>
              <a:t>или</a:t>
            </a:r>
            <a:r>
              <a:rPr sz="16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Times New Roman"/>
                <a:cs typeface="Times New Roman"/>
              </a:rPr>
              <a:t>антикризисной</a:t>
            </a:r>
            <a:r>
              <a:rPr sz="1600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Times New Roman"/>
                <a:cs typeface="Times New Roman"/>
              </a:rPr>
              <a:t>школьной</a:t>
            </a:r>
            <a:r>
              <a:rPr sz="16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Times New Roman"/>
                <a:cs typeface="Times New Roman"/>
              </a:rPr>
              <a:t>команды</a:t>
            </a:r>
            <a:endParaRPr sz="16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600"/>
              </a:spcBef>
              <a:buAutoNum type="arabicPeriod" startAt="4"/>
              <a:tabLst>
                <a:tab pos="354965" algn="l"/>
                <a:tab pos="355600" algn="l"/>
              </a:tabLst>
            </a:pPr>
            <a:r>
              <a:rPr sz="1600" spc="-5" dirty="0">
                <a:solidFill>
                  <a:srgbClr val="FFFFFF"/>
                </a:solidFill>
                <a:latin typeface="Times New Roman"/>
                <a:cs typeface="Times New Roman"/>
              </a:rPr>
              <a:t>Проанализировать</a:t>
            </a:r>
            <a:r>
              <a:rPr sz="16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Times New Roman"/>
                <a:cs typeface="Times New Roman"/>
              </a:rPr>
              <a:t>практику</a:t>
            </a:r>
            <a:r>
              <a:rPr sz="16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Times New Roman"/>
                <a:cs typeface="Times New Roman"/>
              </a:rPr>
              <a:t>воспитательной</a:t>
            </a:r>
            <a:r>
              <a:rPr sz="16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Times New Roman"/>
                <a:cs typeface="Times New Roman"/>
              </a:rPr>
              <a:t>работы</a:t>
            </a:r>
            <a:endParaRPr sz="160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spcBef>
                <a:spcPts val="600"/>
              </a:spcBef>
              <a:buAutoNum type="arabicPeriod" startAt="4"/>
              <a:tabLst>
                <a:tab pos="354965" algn="l"/>
                <a:tab pos="355600" algn="l"/>
                <a:tab pos="1669414" algn="l"/>
                <a:tab pos="3024505" algn="l"/>
                <a:tab pos="3336925" algn="l"/>
                <a:tab pos="4246880" algn="l"/>
              </a:tabLst>
            </a:pPr>
            <a:r>
              <a:rPr sz="1600" spc="-10" dirty="0">
                <a:solidFill>
                  <a:srgbClr val="FFFFFF"/>
                </a:solidFill>
                <a:latin typeface="Times New Roman"/>
                <a:cs typeface="Times New Roman"/>
              </a:rPr>
              <a:t>П</a:t>
            </a:r>
            <a:r>
              <a:rPr sz="1600" spc="-45" dirty="0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д</a:t>
            </a:r>
            <a:r>
              <a:rPr sz="1600" spc="-35" dirty="0">
                <a:solidFill>
                  <a:srgbClr val="FFFFFF"/>
                </a:solidFill>
                <a:latin typeface="Times New Roman"/>
                <a:cs typeface="Times New Roman"/>
              </a:rPr>
              <a:t>г</a:t>
            </a:r>
            <a:r>
              <a:rPr sz="1600" spc="-25" dirty="0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sz="1600" spc="-30" dirty="0">
                <a:solidFill>
                  <a:srgbClr val="FFFFFF"/>
                </a:solidFill>
                <a:latin typeface="Times New Roman"/>
                <a:cs typeface="Times New Roman"/>
              </a:rPr>
              <a:t>т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sz="1600" spc="-5" dirty="0">
                <a:solidFill>
                  <a:srgbClr val="FFFFFF"/>
                </a:solidFill>
                <a:latin typeface="Times New Roman"/>
                <a:cs typeface="Times New Roman"/>
              </a:rPr>
              <a:t>в</a:t>
            </a:r>
            <a:r>
              <a:rPr sz="1600" spc="-10" dirty="0">
                <a:solidFill>
                  <a:srgbClr val="FFFFFF"/>
                </a:solidFill>
                <a:latin typeface="Times New Roman"/>
                <a:cs typeface="Times New Roman"/>
              </a:rPr>
              <a:t>ит</a:t>
            </a:r>
            <a:r>
              <a:rPr sz="1600" spc="-5" dirty="0">
                <a:solidFill>
                  <a:srgbClr val="FFFFFF"/>
                </a:solidFill>
                <a:latin typeface="Times New Roman"/>
                <a:cs typeface="Times New Roman"/>
              </a:rPr>
              <a:t>ь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600" spc="-10" dirty="0">
                <a:solidFill>
                  <a:srgbClr val="FFFFFF"/>
                </a:solidFill>
                <a:latin typeface="Times New Roman"/>
                <a:cs typeface="Times New Roman"/>
              </a:rPr>
              <a:t>пр</a:t>
            </a:r>
            <a:r>
              <a:rPr sz="1600" spc="-30" dirty="0">
                <a:solidFill>
                  <a:srgbClr val="FFFFFF"/>
                </a:solidFill>
                <a:latin typeface="Times New Roman"/>
                <a:cs typeface="Times New Roman"/>
              </a:rPr>
              <a:t>е</a:t>
            </a:r>
            <a:r>
              <a:rPr sz="1600" spc="-5" dirty="0">
                <a:solidFill>
                  <a:srgbClr val="FFFFFF"/>
                </a:solidFill>
                <a:latin typeface="Times New Roman"/>
                <a:cs typeface="Times New Roman"/>
              </a:rPr>
              <a:t>дл</a:t>
            </a:r>
            <a:r>
              <a:rPr sz="1600" spc="-35" dirty="0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sz="1600" spc="-30" dirty="0">
                <a:solidFill>
                  <a:srgbClr val="FFFFFF"/>
                </a:solidFill>
                <a:latin typeface="Times New Roman"/>
                <a:cs typeface="Times New Roman"/>
              </a:rPr>
              <a:t>ж</a:t>
            </a:r>
            <a:r>
              <a:rPr sz="1600" spc="-5" dirty="0">
                <a:solidFill>
                  <a:srgbClr val="FFFFFF"/>
                </a:solidFill>
                <a:latin typeface="Times New Roman"/>
                <a:cs typeface="Times New Roman"/>
              </a:rPr>
              <a:t>е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ни</a:t>
            </a:r>
            <a:r>
              <a:rPr sz="1600" spc="-5" dirty="0">
                <a:solidFill>
                  <a:srgbClr val="FFFFFF"/>
                </a:solidFill>
                <a:latin typeface="Times New Roman"/>
                <a:cs typeface="Times New Roman"/>
              </a:rPr>
              <a:t>я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600" spc="-5" dirty="0">
                <a:solidFill>
                  <a:srgbClr val="FFFFFF"/>
                </a:solidFill>
                <a:latin typeface="Times New Roman"/>
                <a:cs typeface="Times New Roman"/>
              </a:rPr>
              <a:t>в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600" spc="-5" dirty="0">
                <a:solidFill>
                  <a:srgbClr val="FFFFFF"/>
                </a:solidFill>
                <a:latin typeface="Times New Roman"/>
                <a:cs typeface="Times New Roman"/>
              </a:rPr>
              <a:t>раб</a:t>
            </a:r>
            <a:r>
              <a:rPr sz="1600" spc="-35" dirty="0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sz="1600" spc="-5" dirty="0">
                <a:solidFill>
                  <a:srgbClr val="FFFFFF"/>
                </a:solidFill>
                <a:latin typeface="Times New Roman"/>
                <a:cs typeface="Times New Roman"/>
              </a:rPr>
              <a:t>чие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600" spc="-10" dirty="0">
                <a:solidFill>
                  <a:srgbClr val="FFFFFF"/>
                </a:solidFill>
                <a:latin typeface="Times New Roman"/>
                <a:cs typeface="Times New Roman"/>
              </a:rPr>
              <a:t>пр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sz="1600" spc="-5" dirty="0">
                <a:solidFill>
                  <a:srgbClr val="FFFFFF"/>
                </a:solidFill>
                <a:latin typeface="Times New Roman"/>
                <a:cs typeface="Times New Roman"/>
              </a:rPr>
              <a:t>гра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м</a:t>
            </a:r>
            <a:r>
              <a:rPr sz="1600" spc="-5" dirty="0">
                <a:solidFill>
                  <a:srgbClr val="FFFFFF"/>
                </a:solidFill>
                <a:latin typeface="Times New Roman"/>
                <a:cs typeface="Times New Roman"/>
              </a:rPr>
              <a:t>мы 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воспитания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123559" y="4161790"/>
            <a:ext cx="524065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  <a:tab pos="1391920" algn="l"/>
                <a:tab pos="2359660" algn="l"/>
                <a:tab pos="2751455" algn="l"/>
                <a:tab pos="4064000" algn="l"/>
              </a:tabLst>
            </a:pP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7.	</a:t>
            </a:r>
            <a:r>
              <a:rPr sz="1600" spc="-5" dirty="0">
                <a:solidFill>
                  <a:srgbClr val="FFFFFF"/>
                </a:solidFill>
                <a:latin typeface="Times New Roman"/>
                <a:cs typeface="Times New Roman"/>
              </a:rPr>
              <a:t>Принять	участие	в	проведении	</a:t>
            </a:r>
            <a:r>
              <a:rPr sz="1600" spc="-20" dirty="0">
                <a:solidFill>
                  <a:srgbClr val="FFFFFF"/>
                </a:solidFill>
                <a:latin typeface="Times New Roman"/>
                <a:cs typeface="Times New Roman"/>
              </a:rPr>
              <a:t>необходимых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123559" y="4329240"/>
            <a:ext cx="4967605" cy="985519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355600">
              <a:lnSpc>
                <a:spcPct val="100000"/>
              </a:lnSpc>
              <a:spcBef>
                <a:spcPts val="695"/>
              </a:spcBef>
            </a:pPr>
            <a:r>
              <a:rPr sz="1600" spc="-5" dirty="0">
                <a:solidFill>
                  <a:srgbClr val="FFFFFF"/>
                </a:solidFill>
                <a:latin typeface="Times New Roman"/>
                <a:cs typeface="Times New Roman"/>
              </a:rPr>
              <a:t>воспитательных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Times New Roman"/>
                <a:cs typeface="Times New Roman"/>
              </a:rPr>
              <a:t>мероприятий</a:t>
            </a:r>
            <a:endParaRPr sz="16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600"/>
              </a:spcBef>
              <a:buAutoNum type="arabicPeriod" startAt="8"/>
              <a:tabLst>
                <a:tab pos="354965" algn="l"/>
                <a:tab pos="355600" algn="l"/>
              </a:tabLst>
            </a:pPr>
            <a:r>
              <a:rPr sz="1600" spc="-10" dirty="0">
                <a:solidFill>
                  <a:srgbClr val="FFFFFF"/>
                </a:solidFill>
                <a:latin typeface="Times New Roman"/>
                <a:cs typeface="Times New Roman"/>
              </a:rPr>
              <a:t>Привлечь</a:t>
            </a:r>
            <a:r>
              <a:rPr sz="16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Times New Roman"/>
                <a:cs typeface="Times New Roman"/>
              </a:rPr>
              <a:t>ресурсы</a:t>
            </a:r>
            <a:r>
              <a:rPr sz="16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Times New Roman"/>
                <a:cs typeface="Times New Roman"/>
              </a:rPr>
              <a:t>иных</a:t>
            </a:r>
            <a:r>
              <a:rPr sz="16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Times New Roman"/>
                <a:cs typeface="Times New Roman"/>
              </a:rPr>
              <a:t>субъектов</a:t>
            </a:r>
            <a:r>
              <a:rPr sz="16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Times New Roman"/>
                <a:cs typeface="Times New Roman"/>
              </a:rPr>
              <a:t>профилактики</a:t>
            </a:r>
            <a:endParaRPr sz="16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605"/>
              </a:spcBef>
              <a:buAutoNum type="arabicPeriod" startAt="8"/>
              <a:tabLst>
                <a:tab pos="354965" algn="l"/>
                <a:tab pos="355600" algn="l"/>
              </a:tabLst>
            </a:pPr>
            <a:r>
              <a:rPr sz="1600" spc="-5" dirty="0">
                <a:solidFill>
                  <a:srgbClr val="FFFFFF"/>
                </a:solidFill>
                <a:latin typeface="Times New Roman"/>
                <a:cs typeface="Times New Roman"/>
              </a:rPr>
              <a:t>Осуществлять</a:t>
            </a:r>
            <a:r>
              <a:rPr sz="16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Times New Roman"/>
                <a:cs typeface="Times New Roman"/>
              </a:rPr>
              <a:t>контроль</a:t>
            </a:r>
            <a:r>
              <a:rPr sz="1600" spc="-5" dirty="0">
                <a:solidFill>
                  <a:srgbClr val="FFFFFF"/>
                </a:solidFill>
                <a:latin typeface="Times New Roman"/>
                <a:cs typeface="Times New Roman"/>
              </a:rPr>
              <a:t> и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Times New Roman"/>
                <a:cs typeface="Times New Roman"/>
              </a:rPr>
              <a:t>анализ</a:t>
            </a:r>
            <a:r>
              <a:rPr sz="1600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Times New Roman"/>
                <a:cs typeface="Times New Roman"/>
              </a:rPr>
              <a:t>результатов</a:t>
            </a:r>
            <a:r>
              <a:rPr sz="16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Times New Roman"/>
                <a:cs typeface="Times New Roman"/>
              </a:rPr>
              <a:t>работы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33868" y="1830704"/>
            <a:ext cx="326009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ПРИЧИНЫ:</a:t>
            </a:r>
            <a:endParaRPr sz="18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индивидуальные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факторы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риска, </a:t>
            </a:r>
            <a:r>
              <a:rPr sz="1800" spc="-3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социальные</a:t>
            </a:r>
            <a:r>
              <a:rPr sz="1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факторы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риска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51396" y="453136"/>
            <a:ext cx="5305171" cy="101320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567421" y="794461"/>
            <a:ext cx="287464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ДЕЛИНКВЕТНОЕ</a:t>
            </a:r>
            <a:r>
              <a:rPr sz="18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ПОВЕДЕНИЕ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26632" y="4539107"/>
            <a:ext cx="5387594" cy="2009978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6504178" y="4557141"/>
            <a:ext cx="4285615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5405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ДЕЙСТВИЯ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СОВЕТНИКА:</a:t>
            </a:r>
            <a:endParaRPr sz="18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"/>
              <a:tabLst>
                <a:tab pos="299720" algn="l"/>
              </a:tabLst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Фиксация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на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положительном</a:t>
            </a:r>
            <a:endParaRPr sz="18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"/>
              <a:tabLst>
                <a:tab pos="299720" algn="l"/>
              </a:tabLst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Диалог</a:t>
            </a:r>
            <a:endParaRPr sz="18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"/>
              <a:tabLst>
                <a:tab pos="299720" algn="l"/>
              </a:tabLst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Сохранение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спокойствия</a:t>
            </a:r>
            <a:r>
              <a:rPr sz="1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нейтралитета</a:t>
            </a:r>
            <a:endParaRPr sz="18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"/>
              <a:tabLst>
                <a:tab pos="299720" algn="l"/>
              </a:tabLst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Интересное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дело</a:t>
            </a:r>
            <a:endParaRPr sz="18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"/>
              <a:tabLst>
                <a:tab pos="299720" algn="l"/>
              </a:tabLst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ШВР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35457" y="453136"/>
            <a:ext cx="4530826" cy="1013205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888288" y="657301"/>
            <a:ext cx="382333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СУИЦИДАЛЬНОЕ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(САМОПОВРЕЖДАЮЩЕЕ)</a:t>
            </a:r>
            <a:r>
              <a:rPr sz="18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ПОВЕДЕНИЕ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5457" y="1639316"/>
            <a:ext cx="4596358" cy="1248537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789838" y="1687448"/>
            <a:ext cx="408686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ПРИЧИНЫ: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отвержение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сверстников,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ТЖС,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случаи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суицида,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острый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конфликт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со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 взрослыми,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изменение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условий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жизни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69557" y="3060826"/>
            <a:ext cx="4695913" cy="1560576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624636" y="3128264"/>
            <a:ext cx="43859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664845" algn="l"/>
                <a:tab pos="1096010" algn="l"/>
                <a:tab pos="1693545" algn="l"/>
                <a:tab pos="1960245" algn="l"/>
                <a:tab pos="3179445" algn="l"/>
                <a:tab pos="3326129" algn="l"/>
                <a:tab pos="3511550" algn="l"/>
              </a:tabLst>
            </a:pP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РОЯ</a:t>
            </a:r>
            <a:r>
              <a:rPr sz="1800" b="1" spc="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b="1" spc="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b="1" spc="10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:	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епр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ивн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		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оян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15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,  у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х</a:t>
            </a:r>
            <a:r>
              <a:rPr sz="1800" spc="-6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д	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з	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се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мьи,	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ая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ления	о		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ж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лании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24636" y="3676904"/>
            <a:ext cx="123063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умереть,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агрессивное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041905" y="3676904"/>
            <a:ext cx="128841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рискованное</a:t>
            </a:r>
            <a:endParaRPr sz="1800">
              <a:latin typeface="Calibri"/>
              <a:cs typeface="Calibri"/>
            </a:endParaRPr>
          </a:p>
          <a:p>
            <a:pPr marR="27940" algn="r">
              <a:lnSpc>
                <a:spcPct val="100000"/>
              </a:lnSpc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поведение,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610483" y="3676904"/>
            <a:ext cx="139954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поведение,</a:t>
            </a:r>
            <a:endParaRPr sz="1800">
              <a:latin typeface="Calibri"/>
              <a:cs typeface="Calibri"/>
            </a:endParaRPr>
          </a:p>
          <a:p>
            <a:pPr marR="6350" algn="r">
              <a:lnSpc>
                <a:spcPct val="100000"/>
              </a:lnSpc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употребление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24636" y="4225797"/>
            <a:ext cx="26301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алкоголя,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ПАВ,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наркотиков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7" name="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78942" y="4794377"/>
            <a:ext cx="4876825" cy="1837080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547522" y="4863210"/>
            <a:ext cx="383667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8839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ДЕЙСТВИЯ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СОВЕТНИКА:</a:t>
            </a:r>
            <a:endParaRPr sz="18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"/>
              <a:tabLst>
                <a:tab pos="299720" algn="l"/>
              </a:tabLst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Информирование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администрации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endParaRPr sz="180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</a:pP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родителей</a:t>
            </a:r>
            <a:endParaRPr sz="1800">
              <a:latin typeface="Calibri"/>
              <a:cs typeface="Calibri"/>
            </a:endParaRPr>
          </a:p>
          <a:p>
            <a:pPr marL="299085" marR="185420" indent="-287020">
              <a:lnSpc>
                <a:spcPct val="100000"/>
              </a:lnSpc>
              <a:buFont typeface="Wingdings"/>
              <a:buChar char=""/>
              <a:tabLst>
                <a:tab pos="299720" algn="l"/>
              </a:tabLst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Направление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психологу,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другим </a:t>
            </a:r>
            <a:r>
              <a:rPr sz="1800" spc="-3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специалистам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9" name="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326632" y="3072764"/>
            <a:ext cx="5329936" cy="1227328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6466078" y="3247771"/>
            <a:ext cx="231203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ПРОЯВЛЕНИЯ: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нарушение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норм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права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68974" y="1762886"/>
              <a:ext cx="5387594" cy="101320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51396" y="453136"/>
              <a:ext cx="5305171" cy="1013205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7619238" y="794461"/>
            <a:ext cx="27705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РИСКОВАННОЕ</a:t>
            </a:r>
            <a:r>
              <a:rPr sz="1800" b="1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ПОВЕДЕНИЕ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26632" y="4699634"/>
            <a:ext cx="5387594" cy="184945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6496558" y="4636973"/>
            <a:ext cx="3717290" cy="1398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43025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ДЕЙСТВИЯ</a:t>
            </a:r>
            <a:r>
              <a:rPr sz="18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СОВЕТНИКА:</a:t>
            </a:r>
            <a:endParaRPr sz="18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5"/>
              </a:spcBef>
              <a:buFont typeface="Wingdings"/>
              <a:buChar char=""/>
              <a:tabLst>
                <a:tab pos="299720" algn="l"/>
              </a:tabLst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Внимание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на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социальные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сети</a:t>
            </a:r>
            <a:endParaRPr sz="18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"/>
              <a:tabLst>
                <a:tab pos="299720" algn="l"/>
              </a:tabLst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Обсуждение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досуга</a:t>
            </a:r>
            <a:endParaRPr sz="18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"/>
              <a:tabLst>
                <a:tab pos="299720" algn="l"/>
              </a:tabLst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Направление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 психологу</a:t>
            </a:r>
            <a:endParaRPr sz="18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"/>
              <a:tabLst>
                <a:tab pos="299720" algn="l"/>
              </a:tabLst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Общешкольные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дела</a:t>
            </a:r>
            <a:r>
              <a:rPr sz="18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 досуга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5457" y="362458"/>
            <a:ext cx="4530826" cy="897889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670966" y="646557"/>
            <a:ext cx="42589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/>
              <a:t>АДДИКТИВНОЕ</a:t>
            </a:r>
            <a:r>
              <a:rPr sz="1800" spc="-25" dirty="0"/>
              <a:t> </a:t>
            </a:r>
            <a:r>
              <a:rPr sz="1800" spc="-5" dirty="0"/>
              <a:t>(ЗАВИСИМОЕ)</a:t>
            </a:r>
            <a:r>
              <a:rPr sz="1800" spc="-20" dirty="0"/>
              <a:t> </a:t>
            </a:r>
            <a:r>
              <a:rPr sz="1800" spc="-5" dirty="0"/>
              <a:t>ПОВЕДЕНИЕ</a:t>
            </a:r>
            <a:endParaRPr sz="1800"/>
          </a:p>
        </p:txBody>
      </p: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77786" y="1466341"/>
            <a:ext cx="4654029" cy="897890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769721" y="1476247"/>
            <a:ext cx="406844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ПРИЧИНЫ:</a:t>
            </a:r>
            <a:endParaRPr sz="18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конфликтные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ситуации,</a:t>
            </a:r>
            <a:r>
              <a:rPr sz="1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неблагополучная </a:t>
            </a:r>
            <a:r>
              <a:rPr sz="1800" spc="-3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семья,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«плохая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компания»…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78942" y="2570226"/>
            <a:ext cx="4876825" cy="1923542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551789" y="2818891"/>
            <a:ext cx="14497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ПРОЯВЛЕНИЯ: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168779" y="2818891"/>
            <a:ext cx="29152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97635" algn="l"/>
                <a:tab pos="2472055" algn="l"/>
              </a:tabLst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неопря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ный	внеш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ий	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70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51789" y="3367785"/>
            <a:ext cx="30314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72310" algn="l"/>
              </a:tabLst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э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оц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ональн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	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ние,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51789" y="3092907"/>
            <a:ext cx="452945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  <a:tabLst>
                <a:tab pos="1363345" algn="l"/>
                <a:tab pos="3162300" algn="l"/>
              </a:tabLst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снижение	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успеваемости,	неустойчивое</a:t>
            </a:r>
            <a:endParaRPr sz="18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нарушение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7" name="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78942" y="4699634"/>
            <a:ext cx="4876825" cy="1931822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551789" y="3642105"/>
            <a:ext cx="4529455" cy="2571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793875" algn="l"/>
                <a:tab pos="2875915" algn="l"/>
                <a:tab pos="3857625" algn="l"/>
              </a:tabLst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жлич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но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о	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об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щ</a:t>
            </a:r>
            <a:r>
              <a:rPr sz="1800" spc="15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ни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,	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упные	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ы 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денег,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специфические</a:t>
            </a:r>
            <a:r>
              <a:rPr sz="18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проявления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200">
              <a:latin typeface="Calibri"/>
              <a:cs typeface="Calibri"/>
            </a:endParaRPr>
          </a:p>
          <a:p>
            <a:pPr marL="1083945">
              <a:lnSpc>
                <a:spcPct val="100000"/>
              </a:lnSpc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ДЕЙСТВИЯ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СОВЕТНИКА:</a:t>
            </a:r>
            <a:endParaRPr sz="18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"/>
              <a:tabLst>
                <a:tab pos="299720" algn="l"/>
              </a:tabLst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Контакт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ребенком</a:t>
            </a:r>
            <a:endParaRPr sz="18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"/>
              <a:tabLst>
                <a:tab pos="299720" algn="l"/>
              </a:tabLst>
            </a:pP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Атмосфера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поддержки</a:t>
            </a:r>
            <a:endParaRPr sz="18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"/>
              <a:tabLst>
                <a:tab pos="299720" algn="l"/>
              </a:tabLst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Увлечения,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хобби</a:t>
            </a:r>
            <a:endParaRPr sz="18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"/>
              <a:tabLst>
                <a:tab pos="299720" algn="l"/>
              </a:tabLst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Учить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отстаивать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свое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мнение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9" name="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326632" y="3072764"/>
            <a:ext cx="5329936" cy="1227328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6466078" y="1830704"/>
            <a:ext cx="4777740" cy="1991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5900" algn="ctr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ПРИЧИНЫ:</a:t>
            </a:r>
            <a:endParaRPr sz="1800">
              <a:latin typeface="Calibri"/>
              <a:cs typeface="Calibri"/>
            </a:endParaRPr>
          </a:p>
          <a:p>
            <a:pPr marL="231140" marR="5080" algn="ctr">
              <a:lnSpc>
                <a:spcPct val="100000"/>
              </a:lnSpc>
            </a:pP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мода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на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экстремальные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виды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досуга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спорта, </a:t>
            </a:r>
            <a:r>
              <a:rPr sz="1800" spc="-3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личностные</a:t>
            </a:r>
            <a:r>
              <a:rPr sz="1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особенности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ПРОЯВЛЕНИЯ:</a:t>
            </a:r>
            <a:r>
              <a:rPr sz="180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сленг,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группировки,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селфи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на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странице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соцсетей,</a:t>
            </a:r>
            <a:r>
              <a:rPr sz="1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испачканная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одежда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70283" cy="685799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9369" y="286588"/>
            <a:ext cx="83204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spc="-5" dirty="0">
                <a:latin typeface="Calibri"/>
                <a:cs typeface="Calibri"/>
              </a:rPr>
              <a:t>Как</a:t>
            </a:r>
            <a:r>
              <a:rPr sz="2800" b="0" spc="-10" dirty="0">
                <a:latin typeface="Calibri"/>
                <a:cs typeface="Calibri"/>
              </a:rPr>
              <a:t> </a:t>
            </a:r>
            <a:r>
              <a:rPr sz="2800" b="0" spc="-5" dirty="0">
                <a:latin typeface="Calibri"/>
                <a:cs typeface="Calibri"/>
              </a:rPr>
              <a:t>организовать</a:t>
            </a:r>
            <a:r>
              <a:rPr sz="2800" b="0" spc="-20" dirty="0">
                <a:latin typeface="Calibri"/>
                <a:cs typeface="Calibri"/>
              </a:rPr>
              <a:t> </a:t>
            </a:r>
            <a:r>
              <a:rPr sz="2800" b="0" spc="-10" dirty="0">
                <a:latin typeface="Calibri"/>
                <a:cs typeface="Calibri"/>
              </a:rPr>
              <a:t>работу</a:t>
            </a:r>
            <a:r>
              <a:rPr sz="2800" b="0" spc="10" dirty="0">
                <a:latin typeface="Calibri"/>
                <a:cs typeface="Calibri"/>
              </a:rPr>
              <a:t> </a:t>
            </a:r>
            <a:r>
              <a:rPr sz="2800" b="0" spc="-5" dirty="0">
                <a:latin typeface="Calibri"/>
                <a:cs typeface="Calibri"/>
              </a:rPr>
              <a:t>с</a:t>
            </a:r>
            <a:r>
              <a:rPr sz="2800" b="0" dirty="0">
                <a:latin typeface="Calibri"/>
                <a:cs typeface="Calibri"/>
              </a:rPr>
              <a:t> </a:t>
            </a:r>
            <a:r>
              <a:rPr sz="2800" b="0" spc="-10" dirty="0">
                <a:latin typeface="Calibri"/>
                <a:cs typeface="Calibri"/>
              </a:rPr>
              <a:t>Навигатором </a:t>
            </a:r>
            <a:r>
              <a:rPr sz="2800" b="0" spc="-5" dirty="0">
                <a:latin typeface="Calibri"/>
                <a:cs typeface="Calibri"/>
              </a:rPr>
              <a:t>профилактики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8526780" y="1832229"/>
            <a:ext cx="2829560" cy="4631690"/>
            <a:chOff x="8526780" y="1832229"/>
            <a:chExt cx="2829560" cy="463169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26780" y="1832229"/>
              <a:ext cx="2829052" cy="319062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232898" y="5340756"/>
              <a:ext cx="1122921" cy="1122921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432917" y="921207"/>
            <a:ext cx="10302875" cy="35325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3535">
              <a:lnSpc>
                <a:spcPts val="2150"/>
              </a:lnSpc>
              <a:spcBef>
                <a:spcPts val="105"/>
              </a:spcBef>
              <a:buFont typeface="Wingdings"/>
              <a:buChar char=""/>
              <a:tabLst>
                <a:tab pos="355600" algn="l"/>
                <a:tab pos="356235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Скачать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материал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изучить</a:t>
            </a:r>
            <a:endParaRPr sz="2000">
              <a:latin typeface="Calibri"/>
              <a:cs typeface="Calibri"/>
            </a:endParaRPr>
          </a:p>
          <a:p>
            <a:pPr marR="5080" algn="r">
              <a:lnSpc>
                <a:spcPts val="1680"/>
              </a:lnSpc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Навигатор</a:t>
            </a:r>
            <a:r>
              <a:rPr sz="18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профилактики</a:t>
            </a:r>
            <a:endParaRPr sz="1800">
              <a:latin typeface="Calibri"/>
              <a:cs typeface="Calibri"/>
            </a:endParaRPr>
          </a:p>
          <a:p>
            <a:pPr marL="355600" indent="-343535">
              <a:lnSpc>
                <a:spcPts val="2170"/>
              </a:lnSpc>
              <a:buFont typeface="Wingdings"/>
              <a:buChar char=""/>
              <a:tabLst>
                <a:tab pos="355600" algn="l"/>
                <a:tab pos="356235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Представить</a:t>
            </a:r>
            <a:r>
              <a:rPr sz="20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материал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на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ШВР</a:t>
            </a:r>
            <a:endParaRPr sz="20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1200"/>
              </a:spcBef>
              <a:buFont typeface="Wingdings"/>
              <a:buChar char=""/>
              <a:tabLst>
                <a:tab pos="355600" algn="l"/>
                <a:tab pos="356235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На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основе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индикаторов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отклоняющегося поведения</a:t>
            </a:r>
            <a:endParaRPr sz="20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проанализировать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обучающихся</a:t>
            </a:r>
            <a:r>
              <a:rPr sz="20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«группы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риска»</a:t>
            </a:r>
            <a:endParaRPr sz="20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1205"/>
              </a:spcBef>
              <a:buFont typeface="Wingdings"/>
              <a:buChar char=""/>
              <a:tabLst>
                <a:tab pos="355600" algn="l"/>
                <a:tab pos="356235" algn="l"/>
              </a:tabLst>
            </a:pP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Обсудить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направления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деятельности</a:t>
            </a:r>
            <a:endParaRPr sz="20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1200"/>
              </a:spcBef>
              <a:buFont typeface="Wingdings"/>
              <a:buChar char=""/>
              <a:tabLst>
                <a:tab pos="355600" algn="l"/>
                <a:tab pos="356235" algn="l"/>
              </a:tabLst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Распределить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обязанности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на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основе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профессионального</a:t>
            </a:r>
            <a:endParaRPr sz="20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1200"/>
              </a:spcBef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стандарта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специалистов</a:t>
            </a:r>
            <a:endParaRPr sz="20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1200"/>
              </a:spcBef>
              <a:buFont typeface="Wingdings"/>
              <a:buChar char=""/>
              <a:tabLst>
                <a:tab pos="355600" algn="l"/>
                <a:tab pos="356235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На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ШВР корректировать</a:t>
            </a:r>
            <a:r>
              <a:rPr sz="20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действия,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оценивать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результаты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работы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6666" y="5044821"/>
            <a:ext cx="688975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Детский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телефон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доверия:</a:t>
            </a:r>
            <a:r>
              <a:rPr sz="16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88002000122</a:t>
            </a:r>
            <a:r>
              <a:rPr sz="1600" b="1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(круглосуточно,</a:t>
            </a:r>
            <a:r>
              <a:rPr sz="16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анонимно,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бесплатно) </a:t>
            </a:r>
            <a:r>
              <a:rPr sz="1600" spc="-3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Портал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Растимдетей.рф</a:t>
            </a:r>
            <a:r>
              <a:rPr sz="16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помощь</a:t>
            </a:r>
            <a:r>
              <a:rPr sz="16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для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родителей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детей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от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0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до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18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лет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Университет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для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родителей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Бытьродителем.рф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701</Words>
  <Application>Microsoft Office PowerPoint</Application>
  <PresentationFormat>Широкоэкранный</PresentationFormat>
  <Paragraphs>156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Calibri</vt:lpstr>
      <vt:lpstr>Times New Roman</vt:lpstr>
      <vt:lpstr>Verdana</vt:lpstr>
      <vt:lpstr>Wingdings</vt:lpstr>
      <vt:lpstr>Office Theme</vt:lpstr>
      <vt:lpstr>РОЛЬ СОВЕТНИКА ДИРЕКТОРА ПО ВОСПИТАНИЮ В СИСТЕМЕ ПРОФИЛАКТИКИ  ОТКЛОНЯЮЩЕГОСЯ ПОВЕДЕНИЯ СРЕДИ ОБУЧАЮЩИХСЯ</vt:lpstr>
      <vt:lpstr>Обсуждаемые вопросы:</vt:lpstr>
      <vt:lpstr>СОВЕТНИК ДИРЕКТОРА УЧАСТВУЕТ В РАЗРАБОТКЕ И РЕАЛИЗАЦИИ</vt:lpstr>
      <vt:lpstr>ПРИЗНАКИ РИСКА ДЕВИАНТНОГО ПОВЕДЕНИЯ У ОБУЧАЮЩИХСЯ</vt:lpstr>
      <vt:lpstr>Презентация PowerPoint</vt:lpstr>
      <vt:lpstr>АГРЕССИВНОЕ ПОВЕДЕНИЕ</vt:lpstr>
      <vt:lpstr>Презентация PowerPoint</vt:lpstr>
      <vt:lpstr>АДДИКТИВНОЕ (ЗАВИСИМОЕ) ПОВЕДЕНИЕ</vt:lpstr>
      <vt:lpstr>Как организовать работу с Навигатором профилактики</vt:lpstr>
      <vt:lpstr>Презентация PowerPoint</vt:lpstr>
      <vt:lpstr>РОЛЬ СОВЕТНИКА ДИРЕКТОРА ПО ВОСПИТАНИЮ В СИСТЕМЕ ПРОФИЛАКТИКИ  ОТКЛОНЯЮЩЕГОСЯ ПОВЕДЕНИЯ СРЕДИ ОБУЧАЮЩИХСЯ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Богдана Мирончук</dc:creator>
  <cp:lastModifiedBy>Святослав</cp:lastModifiedBy>
  <cp:revision>1</cp:revision>
  <dcterms:created xsi:type="dcterms:W3CDTF">2024-12-12T10:01:59Z</dcterms:created>
  <dcterms:modified xsi:type="dcterms:W3CDTF">2024-12-12T10:04:36Z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2024-11-28T00:00:00Z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2024-12-12T00:00:00Z</vt:filetime>
  </property>
</Properties>
</file>