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8974" y="1762886"/>
            <a:ext cx="5387594" cy="10132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041" y="1715516"/>
            <a:ext cx="11535917" cy="81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5836" y="1304645"/>
            <a:ext cx="11260327" cy="4598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4295" y="353313"/>
              <a:ext cx="10203434" cy="59051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0155" y="353250"/>
              <a:ext cx="4631562" cy="51898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7555" y="2390901"/>
            <a:ext cx="1120457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1460" marR="5080" indent="-150939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РОЛЬ</a:t>
            </a:r>
            <a:r>
              <a:rPr dirty="0"/>
              <a:t> </a:t>
            </a:r>
            <a:r>
              <a:rPr spc="-5" dirty="0"/>
              <a:t>СОВЕТНИКА</a:t>
            </a:r>
            <a:r>
              <a:rPr spc="-20" dirty="0"/>
              <a:t> </a:t>
            </a:r>
            <a:r>
              <a:rPr spc="-25" dirty="0"/>
              <a:t>ДИРЕКТОРА</a:t>
            </a:r>
            <a:r>
              <a:rPr spc="5" dirty="0"/>
              <a:t> </a:t>
            </a:r>
            <a:r>
              <a:rPr dirty="0"/>
              <a:t>ПО</a:t>
            </a:r>
            <a:r>
              <a:rPr spc="-10" dirty="0"/>
              <a:t> </a:t>
            </a:r>
            <a:r>
              <a:rPr spc="-20" dirty="0"/>
              <a:t>ВОСПИТАНИЮ</a:t>
            </a:r>
            <a:r>
              <a:rPr spc="-10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spc="-5" dirty="0"/>
              <a:t>СИСТЕМЕ</a:t>
            </a:r>
            <a:r>
              <a:rPr spc="-20" dirty="0"/>
              <a:t> </a:t>
            </a:r>
            <a:r>
              <a:rPr spc="-5" dirty="0"/>
              <a:t>ПРОФИЛАКТИКИ </a:t>
            </a:r>
            <a:r>
              <a:rPr spc="-570" dirty="0"/>
              <a:t> </a:t>
            </a:r>
            <a:r>
              <a:rPr spc="-10" dirty="0"/>
              <a:t>ОТКЛОНЯЮЩЕГОСЯ</a:t>
            </a:r>
            <a:r>
              <a:rPr spc="-4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СРЕДИ</a:t>
            </a:r>
            <a:r>
              <a:rPr spc="-20" dirty="0"/>
              <a:t> </a:t>
            </a:r>
            <a:r>
              <a:rPr spc="-15" dirty="0"/>
              <a:t>ОБУЧАЮЩИХСЯ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24200" y="5247004"/>
            <a:ext cx="8653842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3655" marR="5715" indent="137160" algn="r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>
                <a:solidFill>
                  <a:srgbClr val="FFFFFF"/>
                </a:solidFill>
                <a:latin typeface="Calibri"/>
                <a:cs typeface="Calibri"/>
              </a:rPr>
              <a:t>Громов Святослав Алексееви</a:t>
            </a:r>
            <a:r>
              <a:rPr lang="ru-RU" spc="-5" dirty="0">
                <a:solidFill>
                  <a:srgbClr val="FFFFFF"/>
                </a:solidFill>
                <a:latin typeface="Calibri"/>
                <a:cs typeface="Calibri"/>
              </a:rPr>
              <a:t>ч, </a:t>
            </a:r>
          </a:p>
          <a:p>
            <a:pPr marL="1303655" marR="5715" indent="137160" algn="r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FFFFFF"/>
                </a:solidFill>
                <a:latin typeface="Calibri"/>
                <a:cs typeface="Calibri"/>
              </a:rPr>
              <a:t>региональный координатор проектов </a:t>
            </a:r>
          </a:p>
          <a:p>
            <a:pPr marL="1303655" marR="5715" indent="137160" algn="r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FFFFFF"/>
                </a:solidFill>
                <a:latin typeface="Calibri"/>
                <a:cs typeface="Calibri"/>
              </a:rPr>
              <a:t>«Навигаторы детства», «Орлята России», «Орлята-дошколят», </a:t>
            </a:r>
          </a:p>
          <a:p>
            <a:pPr marL="1303655" marR="5715" indent="137160" algn="r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FFFFFF"/>
                </a:solidFill>
                <a:latin typeface="Calibri"/>
                <a:cs typeface="Calibri"/>
              </a:rPr>
              <a:t>член Общественной палаты Московской области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70410" cy="6858000"/>
            <a:chOff x="0" y="0"/>
            <a:chExt cx="121704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70283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3733" y="361226"/>
              <a:ext cx="8637270" cy="59917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11" y="503301"/>
              <a:ext cx="4631563" cy="5374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85629" y="2268982"/>
              <a:ext cx="2706370" cy="2615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0012" y="2638044"/>
              <a:ext cx="4815078" cy="42199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91459" y="33146"/>
              <a:ext cx="2143417" cy="19978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2963" y="0"/>
              <a:ext cx="3189858" cy="22995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04158" y="3297428"/>
              <a:ext cx="1987423" cy="19874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31712" y="3287903"/>
              <a:ext cx="1987422" cy="198742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14191" y="5445963"/>
            <a:ext cx="1970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30" dirty="0">
                <a:solidFill>
                  <a:srgbClr val="FFFFFF"/>
                </a:solidFill>
                <a:latin typeface="Verdana"/>
                <a:cs typeface="Verdana"/>
              </a:rPr>
              <a:t>Ф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«</a:t>
            </a:r>
            <a:r>
              <a:rPr sz="1400" spc="14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сд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400" spc="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»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1420" y="5330444"/>
            <a:ext cx="19704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9554">
              <a:lnSpc>
                <a:spcPct val="100000"/>
              </a:lnSpc>
              <a:spcBef>
                <a:spcPts val="100"/>
              </a:spcBef>
            </a:pPr>
            <a:r>
              <a:rPr sz="1400" spc="9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ч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400" spc="75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р  </a:t>
            </a:r>
            <a:r>
              <a:rPr sz="1400" spc="130" dirty="0">
                <a:solidFill>
                  <a:srgbClr val="FFFFFF"/>
                </a:solidFill>
                <a:latin typeface="Verdana"/>
                <a:cs typeface="Verdana"/>
              </a:rPr>
              <a:t>Ф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«</a:t>
            </a:r>
            <a:r>
              <a:rPr sz="1400" spc="10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сд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»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52295" marR="5080" indent="-150939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РОЛЬ</a:t>
            </a:r>
            <a:r>
              <a:rPr dirty="0"/>
              <a:t> </a:t>
            </a:r>
            <a:r>
              <a:rPr spc="-5" dirty="0"/>
              <a:t>СОВЕТНИКА</a:t>
            </a:r>
            <a:r>
              <a:rPr spc="-20" dirty="0"/>
              <a:t> </a:t>
            </a:r>
            <a:r>
              <a:rPr spc="-25" dirty="0"/>
              <a:t>ДИРЕКТОРА</a:t>
            </a:r>
            <a:r>
              <a:rPr spc="5" dirty="0"/>
              <a:t> </a:t>
            </a:r>
            <a:r>
              <a:rPr dirty="0"/>
              <a:t>ПО</a:t>
            </a:r>
            <a:r>
              <a:rPr spc="-10" dirty="0"/>
              <a:t> </a:t>
            </a:r>
            <a:r>
              <a:rPr spc="-20" dirty="0"/>
              <a:t>ВОСПИТАНИЮ</a:t>
            </a:r>
            <a:r>
              <a:rPr spc="-10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spc="-5" dirty="0"/>
              <a:t>СИСТЕМЕ</a:t>
            </a:r>
            <a:r>
              <a:rPr spc="-20" dirty="0"/>
              <a:t> </a:t>
            </a:r>
            <a:r>
              <a:rPr spc="-5" dirty="0"/>
              <a:t>ПРОФИЛАКТИКИ </a:t>
            </a:r>
            <a:r>
              <a:rPr spc="-570" dirty="0"/>
              <a:t> </a:t>
            </a:r>
            <a:r>
              <a:rPr spc="-10" dirty="0"/>
              <a:t>ОТКЛОНЯЮЩЕГОСЯ</a:t>
            </a:r>
            <a:r>
              <a:rPr spc="-4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СРЕДИ</a:t>
            </a:r>
            <a:r>
              <a:rPr spc="-20" dirty="0"/>
              <a:t> </a:t>
            </a:r>
            <a:r>
              <a:rPr spc="-15" dirty="0"/>
              <a:t>ОБУЧАЮЩИХСЯ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325" y="290017"/>
            <a:ext cx="3679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Calibri"/>
                <a:cs typeface="Calibri"/>
              </a:rPr>
              <a:t>Обсуждаемые</a:t>
            </a:r>
            <a:r>
              <a:rPr sz="2800" b="0" spc="-85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вопросы: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0288"/>
            <a:ext cx="11608053" cy="58077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1977" y="1237978"/>
            <a:ext cx="9079865" cy="23768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60"/>
              </a:spcBef>
              <a:buFont typeface="Wingdings"/>
              <a:buChar char=""/>
              <a:tabLst>
                <a:tab pos="299720" algn="l"/>
                <a:tab pos="1294130" algn="l"/>
                <a:tab pos="2961640" algn="l"/>
                <a:tab pos="3511550" algn="l"/>
                <a:tab pos="5519420" algn="l"/>
                <a:tab pos="7279640" algn="l"/>
              </a:tabLst>
            </a:pPr>
            <a:r>
              <a:rPr sz="1800" spc="70" dirty="0">
                <a:solidFill>
                  <a:srgbClr val="2E5496"/>
                </a:solidFill>
                <a:latin typeface="Verdana"/>
                <a:cs typeface="Verdana"/>
              </a:rPr>
              <a:t>Роль	</a:t>
            </a: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советника	</a:t>
            </a:r>
            <a:r>
              <a:rPr sz="1800" spc="35" dirty="0">
                <a:solidFill>
                  <a:srgbClr val="2E5496"/>
                </a:solidFill>
                <a:latin typeface="Verdana"/>
                <a:cs typeface="Verdana"/>
              </a:rPr>
              <a:t>в	</a:t>
            </a:r>
            <a:r>
              <a:rPr sz="1800" spc="55" dirty="0">
                <a:solidFill>
                  <a:srgbClr val="2E5496"/>
                </a:solidFill>
                <a:latin typeface="Verdana"/>
                <a:cs typeface="Verdana"/>
              </a:rPr>
              <a:t>организации	</a:t>
            </a:r>
            <a:r>
              <a:rPr sz="1800" spc="65" dirty="0">
                <a:solidFill>
                  <a:srgbClr val="2E5496"/>
                </a:solidFill>
                <a:latin typeface="Verdana"/>
                <a:cs typeface="Verdana"/>
              </a:rPr>
              <a:t>первичной	</a:t>
            </a: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профилактики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155"/>
              </a:spcBef>
            </a:pP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отклоняю</a:t>
            </a:r>
            <a:r>
              <a:rPr sz="1800" spc="50" dirty="0">
                <a:solidFill>
                  <a:srgbClr val="2E5496"/>
                </a:solidFill>
                <a:latin typeface="Verdana"/>
                <a:cs typeface="Verdana"/>
              </a:rPr>
              <a:t>щ</a:t>
            </a: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ег</a:t>
            </a: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ося</a:t>
            </a:r>
            <a:r>
              <a:rPr sz="1800" spc="-16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2E5496"/>
                </a:solidFill>
                <a:latin typeface="Verdana"/>
                <a:cs typeface="Verdana"/>
              </a:rPr>
              <a:t>п</a:t>
            </a:r>
            <a:r>
              <a:rPr sz="1800" spc="50" dirty="0">
                <a:solidFill>
                  <a:srgbClr val="2E5496"/>
                </a:solidFill>
                <a:latin typeface="Verdana"/>
                <a:cs typeface="Verdana"/>
              </a:rPr>
              <a:t>ов</a:t>
            </a: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е</a:t>
            </a:r>
            <a:r>
              <a:rPr sz="1800" spc="65" dirty="0">
                <a:solidFill>
                  <a:srgbClr val="2E5496"/>
                </a:solidFill>
                <a:latin typeface="Verdana"/>
                <a:cs typeface="Verdana"/>
              </a:rPr>
              <a:t>дения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Verdana"/>
              <a:cs typeface="Verdana"/>
            </a:endParaRPr>
          </a:p>
          <a:p>
            <a:pPr marL="299085" marR="5080" indent="-287020">
              <a:lnSpc>
                <a:spcPct val="1072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  <a:tab pos="1667510" algn="l"/>
                <a:tab pos="2542540" algn="l"/>
                <a:tab pos="4255135" algn="l"/>
                <a:tab pos="5744845" algn="l"/>
                <a:tab pos="6058535" algn="l"/>
                <a:tab pos="7352665" algn="l"/>
                <a:tab pos="8764270" algn="l"/>
              </a:tabLst>
            </a:pPr>
            <a:r>
              <a:rPr sz="1800" spc="114" dirty="0">
                <a:solidFill>
                  <a:srgbClr val="2E5496"/>
                </a:solidFill>
                <a:latin typeface="Verdana"/>
                <a:cs typeface="Verdana"/>
              </a:rPr>
              <a:t>Пр</a:t>
            </a:r>
            <a:r>
              <a:rPr sz="1800" spc="95" dirty="0">
                <a:solidFill>
                  <a:srgbClr val="2E5496"/>
                </a:solidFill>
                <a:latin typeface="Verdana"/>
                <a:cs typeface="Verdana"/>
              </a:rPr>
              <a:t>и</a:t>
            </a: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знаки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120" dirty="0">
                <a:solidFill>
                  <a:srgbClr val="2E5496"/>
                </a:solidFill>
                <a:latin typeface="Verdana"/>
                <a:cs typeface="Verdana"/>
              </a:rPr>
              <a:t>р</a:t>
            </a:r>
            <a:r>
              <a:rPr sz="1800" spc="55" dirty="0">
                <a:solidFill>
                  <a:srgbClr val="2E5496"/>
                </a:solidFill>
                <a:latin typeface="Verdana"/>
                <a:cs typeface="Verdana"/>
              </a:rPr>
              <a:t>ис</a:t>
            </a:r>
            <a:r>
              <a:rPr sz="1800" spc="60" dirty="0">
                <a:solidFill>
                  <a:srgbClr val="2E5496"/>
                </a:solidFill>
                <a:latin typeface="Verdana"/>
                <a:cs typeface="Verdana"/>
              </a:rPr>
              <a:t>к</a:t>
            </a:r>
            <a:r>
              <a:rPr sz="1800" spc="-25" dirty="0">
                <a:solidFill>
                  <a:srgbClr val="2E5496"/>
                </a:solidFill>
                <a:latin typeface="Verdana"/>
                <a:cs typeface="Verdana"/>
              </a:rPr>
              <a:t>а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деви</a:t>
            </a:r>
            <a:r>
              <a:rPr sz="1800" spc="50" dirty="0">
                <a:solidFill>
                  <a:srgbClr val="2E5496"/>
                </a:solidFill>
                <a:latin typeface="Verdana"/>
                <a:cs typeface="Verdana"/>
              </a:rPr>
              <a:t>антно</a:t>
            </a:r>
            <a:r>
              <a:rPr sz="1800" spc="30" dirty="0">
                <a:solidFill>
                  <a:srgbClr val="2E5496"/>
                </a:solidFill>
                <a:latin typeface="Verdana"/>
                <a:cs typeface="Verdana"/>
              </a:rPr>
              <a:t>г</a:t>
            </a:r>
            <a:r>
              <a:rPr sz="1800" spc="60" dirty="0">
                <a:solidFill>
                  <a:srgbClr val="2E5496"/>
                </a:solidFill>
                <a:latin typeface="Verdana"/>
                <a:cs typeface="Verdana"/>
              </a:rPr>
              <a:t>о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75" dirty="0">
                <a:solidFill>
                  <a:srgbClr val="2E5496"/>
                </a:solidFill>
                <a:latin typeface="Verdana"/>
                <a:cs typeface="Verdana"/>
              </a:rPr>
              <a:t>п</a:t>
            </a: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о</a:t>
            </a:r>
            <a:r>
              <a:rPr sz="1800" spc="30" dirty="0">
                <a:solidFill>
                  <a:srgbClr val="2E5496"/>
                </a:solidFill>
                <a:latin typeface="Verdana"/>
                <a:cs typeface="Verdana"/>
              </a:rPr>
              <a:t>в</a:t>
            </a:r>
            <a:r>
              <a:rPr sz="1800" spc="65" dirty="0">
                <a:solidFill>
                  <a:srgbClr val="2E5496"/>
                </a:solidFill>
                <a:latin typeface="Verdana"/>
                <a:cs typeface="Verdana"/>
              </a:rPr>
              <a:t>е</a:t>
            </a:r>
            <a:r>
              <a:rPr sz="1800" spc="70" dirty="0">
                <a:solidFill>
                  <a:srgbClr val="2E5496"/>
                </a:solidFill>
                <a:latin typeface="Verdana"/>
                <a:cs typeface="Verdana"/>
              </a:rPr>
              <a:t>д</a:t>
            </a:r>
            <a:r>
              <a:rPr sz="1800" spc="60" dirty="0">
                <a:solidFill>
                  <a:srgbClr val="2E5496"/>
                </a:solidFill>
                <a:latin typeface="Verdana"/>
                <a:cs typeface="Verdana"/>
              </a:rPr>
              <a:t>ения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95" dirty="0">
                <a:solidFill>
                  <a:srgbClr val="2E5496"/>
                </a:solidFill>
                <a:latin typeface="Verdana"/>
                <a:cs typeface="Verdana"/>
              </a:rPr>
              <a:t>и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85" dirty="0">
                <a:solidFill>
                  <a:srgbClr val="2E5496"/>
                </a:solidFill>
                <a:latin typeface="Verdana"/>
                <a:cs typeface="Verdana"/>
              </a:rPr>
              <a:t>д</a:t>
            </a:r>
            <a:r>
              <a:rPr sz="1800" spc="50" dirty="0">
                <a:solidFill>
                  <a:srgbClr val="2E5496"/>
                </a:solidFill>
                <a:latin typeface="Verdana"/>
                <a:cs typeface="Verdana"/>
              </a:rPr>
              <a:t>ействия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55" dirty="0">
                <a:solidFill>
                  <a:srgbClr val="2E5496"/>
                </a:solidFill>
                <a:latin typeface="Verdana"/>
                <a:cs typeface="Verdana"/>
              </a:rPr>
              <a:t>со</a:t>
            </a:r>
            <a:r>
              <a:rPr sz="1800" spc="15" dirty="0">
                <a:solidFill>
                  <a:srgbClr val="2E5496"/>
                </a:solidFill>
                <a:latin typeface="Verdana"/>
                <a:cs typeface="Verdana"/>
              </a:rPr>
              <a:t>в</a:t>
            </a:r>
            <a:r>
              <a:rPr sz="1800" spc="35" dirty="0">
                <a:solidFill>
                  <a:srgbClr val="2E5496"/>
                </a:solidFill>
                <a:latin typeface="Verdana"/>
                <a:cs typeface="Verdana"/>
              </a:rPr>
              <a:t>етника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55" dirty="0">
                <a:solidFill>
                  <a:srgbClr val="2E5496"/>
                </a:solidFill>
                <a:latin typeface="Verdana"/>
                <a:cs typeface="Verdana"/>
              </a:rPr>
              <a:t>по  </a:t>
            </a:r>
            <a:r>
              <a:rPr sz="1800" spc="50" dirty="0">
                <a:solidFill>
                  <a:srgbClr val="2E5496"/>
                </a:solidFill>
                <a:latin typeface="Verdana"/>
                <a:cs typeface="Verdana"/>
              </a:rPr>
              <a:t>воспитанию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E5496"/>
              </a:buClr>
              <a:buFont typeface="Wingdings"/>
              <a:buChar char=""/>
            </a:pPr>
            <a:endParaRPr sz="1850">
              <a:latin typeface="Verdana"/>
              <a:cs typeface="Verdana"/>
            </a:endParaRPr>
          </a:p>
          <a:p>
            <a:pPr marL="299085" marR="5715" indent="-287020">
              <a:lnSpc>
                <a:spcPct val="107200"/>
              </a:lnSpc>
              <a:buFont typeface="Wingdings"/>
              <a:buChar char=""/>
              <a:tabLst>
                <a:tab pos="299720" algn="l"/>
                <a:tab pos="1708785" algn="l"/>
                <a:tab pos="3757295" algn="l"/>
                <a:tab pos="4239895" algn="l"/>
                <a:tab pos="5584825" algn="l"/>
                <a:tab pos="7279640" algn="l"/>
              </a:tabLst>
            </a:pPr>
            <a:r>
              <a:rPr sz="1800" spc="105" dirty="0">
                <a:solidFill>
                  <a:srgbClr val="2E5496"/>
                </a:solidFill>
                <a:latin typeface="Verdana"/>
                <a:cs typeface="Verdana"/>
              </a:rPr>
              <a:t>Пр</a:t>
            </a:r>
            <a:r>
              <a:rPr sz="1800" spc="80" dirty="0">
                <a:solidFill>
                  <a:srgbClr val="2E5496"/>
                </a:solidFill>
                <a:latin typeface="Verdana"/>
                <a:cs typeface="Verdana"/>
              </a:rPr>
              <a:t>о</a:t>
            </a:r>
            <a:r>
              <a:rPr sz="1800" spc="20" dirty="0">
                <a:solidFill>
                  <a:srgbClr val="2E5496"/>
                </a:solidFill>
                <a:latin typeface="Verdana"/>
                <a:cs typeface="Verdana"/>
              </a:rPr>
              <a:t>екты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100" dirty="0">
                <a:solidFill>
                  <a:srgbClr val="2E5496"/>
                </a:solidFill>
                <a:latin typeface="Verdana"/>
                <a:cs typeface="Verdana"/>
              </a:rPr>
              <a:t>Росд</a:t>
            </a:r>
            <a:r>
              <a:rPr sz="1800" spc="25" dirty="0">
                <a:solidFill>
                  <a:srgbClr val="2E5496"/>
                </a:solidFill>
                <a:latin typeface="Verdana"/>
                <a:cs typeface="Verdana"/>
              </a:rPr>
              <a:t>е</a:t>
            </a:r>
            <a:r>
              <a:rPr sz="1800" spc="5" dirty="0">
                <a:solidFill>
                  <a:srgbClr val="2E5496"/>
                </a:solidFill>
                <a:latin typeface="Verdana"/>
                <a:cs typeface="Verdana"/>
              </a:rPr>
              <a:t>т</a:t>
            </a:r>
            <a:r>
              <a:rPr sz="1800" spc="80" dirty="0">
                <a:solidFill>
                  <a:srgbClr val="2E5496"/>
                </a:solidFill>
                <a:latin typeface="Verdana"/>
                <a:cs typeface="Verdana"/>
              </a:rPr>
              <a:t>ц</a:t>
            </a: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ен</a:t>
            </a:r>
            <a:r>
              <a:rPr sz="1800" spc="15" dirty="0">
                <a:solidFill>
                  <a:srgbClr val="2E5496"/>
                </a:solidFill>
                <a:latin typeface="Verdana"/>
                <a:cs typeface="Verdana"/>
              </a:rPr>
              <a:t>т</a:t>
            </a: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ра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30" dirty="0">
                <a:solidFill>
                  <a:srgbClr val="2E5496"/>
                </a:solidFill>
                <a:latin typeface="Verdana"/>
                <a:cs typeface="Verdana"/>
              </a:rPr>
              <a:t>в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75" dirty="0">
                <a:solidFill>
                  <a:srgbClr val="2E5496"/>
                </a:solidFill>
                <a:latin typeface="Verdana"/>
                <a:cs typeface="Verdana"/>
              </a:rPr>
              <a:t>сис</a:t>
            </a:r>
            <a:r>
              <a:rPr sz="1800" spc="70" dirty="0">
                <a:solidFill>
                  <a:srgbClr val="2E5496"/>
                </a:solidFill>
                <a:latin typeface="Verdana"/>
                <a:cs typeface="Verdana"/>
              </a:rPr>
              <a:t>теме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70" dirty="0">
                <a:solidFill>
                  <a:srgbClr val="2E5496"/>
                </a:solidFill>
                <a:latin typeface="Verdana"/>
                <a:cs typeface="Verdana"/>
              </a:rPr>
              <a:t>пер</a:t>
            </a: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в</a:t>
            </a:r>
            <a:r>
              <a:rPr sz="1800" spc="50" dirty="0">
                <a:solidFill>
                  <a:srgbClr val="2E5496"/>
                </a:solidFill>
                <a:latin typeface="Verdana"/>
                <a:cs typeface="Verdana"/>
              </a:rPr>
              <a:t>и</a:t>
            </a: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ч</a:t>
            </a:r>
            <a:r>
              <a:rPr sz="1800" spc="75" dirty="0">
                <a:solidFill>
                  <a:srgbClr val="2E5496"/>
                </a:solidFill>
                <a:latin typeface="Verdana"/>
                <a:cs typeface="Verdana"/>
              </a:rPr>
              <a:t>ной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	</a:t>
            </a:r>
            <a:r>
              <a:rPr sz="1800" spc="70" dirty="0">
                <a:solidFill>
                  <a:srgbClr val="2E5496"/>
                </a:solidFill>
                <a:latin typeface="Verdana"/>
                <a:cs typeface="Verdana"/>
              </a:rPr>
              <a:t>п</a:t>
            </a:r>
            <a:r>
              <a:rPr sz="1800" spc="35" dirty="0">
                <a:solidFill>
                  <a:srgbClr val="2E5496"/>
                </a:solidFill>
                <a:latin typeface="Verdana"/>
                <a:cs typeface="Verdana"/>
              </a:rPr>
              <a:t>рофил</a:t>
            </a:r>
            <a:r>
              <a:rPr sz="1800" spc="20" dirty="0">
                <a:solidFill>
                  <a:srgbClr val="2E5496"/>
                </a:solidFill>
                <a:latin typeface="Verdana"/>
                <a:cs typeface="Verdana"/>
              </a:rPr>
              <a:t>а</a:t>
            </a:r>
            <a:r>
              <a:rPr sz="1800" spc="25" dirty="0">
                <a:solidFill>
                  <a:srgbClr val="2E5496"/>
                </a:solidFill>
                <a:latin typeface="Verdana"/>
                <a:cs typeface="Verdana"/>
              </a:rPr>
              <a:t>кти</a:t>
            </a:r>
            <a:r>
              <a:rPr sz="1800" spc="30" dirty="0">
                <a:solidFill>
                  <a:srgbClr val="2E5496"/>
                </a:solidFill>
                <a:latin typeface="Verdana"/>
                <a:cs typeface="Verdana"/>
              </a:rPr>
              <a:t>к</a:t>
            </a:r>
            <a:r>
              <a:rPr sz="1800" spc="65" dirty="0">
                <a:solidFill>
                  <a:srgbClr val="2E5496"/>
                </a:solidFill>
                <a:latin typeface="Verdana"/>
                <a:cs typeface="Verdana"/>
              </a:rPr>
              <a:t>и  </a:t>
            </a: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отклоняю</a:t>
            </a:r>
            <a:r>
              <a:rPr sz="1800" spc="50" dirty="0">
                <a:solidFill>
                  <a:srgbClr val="2E5496"/>
                </a:solidFill>
                <a:latin typeface="Verdana"/>
                <a:cs typeface="Verdana"/>
              </a:rPr>
              <a:t>щ</a:t>
            </a:r>
            <a:r>
              <a:rPr sz="1800" spc="45" dirty="0">
                <a:solidFill>
                  <a:srgbClr val="2E5496"/>
                </a:solidFill>
                <a:latin typeface="Verdana"/>
                <a:cs typeface="Verdana"/>
              </a:rPr>
              <a:t>ег</a:t>
            </a: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ося</a:t>
            </a:r>
            <a:r>
              <a:rPr sz="1800" spc="-16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2E5496"/>
                </a:solidFill>
                <a:latin typeface="Verdana"/>
                <a:cs typeface="Verdana"/>
              </a:rPr>
              <a:t>п</a:t>
            </a:r>
            <a:r>
              <a:rPr sz="1800" spc="50" dirty="0">
                <a:solidFill>
                  <a:srgbClr val="2E5496"/>
                </a:solidFill>
                <a:latin typeface="Verdana"/>
                <a:cs typeface="Verdana"/>
              </a:rPr>
              <a:t>ов</a:t>
            </a:r>
            <a:r>
              <a:rPr sz="1800" spc="40" dirty="0">
                <a:solidFill>
                  <a:srgbClr val="2E5496"/>
                </a:solidFill>
                <a:latin typeface="Verdana"/>
                <a:cs typeface="Verdana"/>
              </a:rPr>
              <a:t>е</a:t>
            </a:r>
            <a:r>
              <a:rPr sz="1800" spc="65" dirty="0">
                <a:solidFill>
                  <a:srgbClr val="2E5496"/>
                </a:solidFill>
                <a:latin typeface="Verdana"/>
                <a:cs typeface="Verdana"/>
              </a:rPr>
              <a:t>дения</a:t>
            </a:r>
            <a:r>
              <a:rPr sz="1800" spc="-165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2E5496"/>
                </a:solidFill>
                <a:latin typeface="Verdana"/>
                <a:cs typeface="Verdana"/>
              </a:rPr>
              <a:t>среди</a:t>
            </a:r>
            <a:r>
              <a:rPr sz="1800" spc="-150" dirty="0">
                <a:solidFill>
                  <a:srgbClr val="2E5496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2E5496"/>
                </a:solidFill>
                <a:latin typeface="Verdana"/>
                <a:cs typeface="Verdana"/>
              </a:rPr>
              <a:t>о</a:t>
            </a:r>
            <a:r>
              <a:rPr sz="1800" spc="60" dirty="0">
                <a:solidFill>
                  <a:srgbClr val="2E5496"/>
                </a:solidFill>
                <a:latin typeface="Verdana"/>
                <a:cs typeface="Verdana"/>
              </a:rPr>
              <a:t>б</a:t>
            </a:r>
            <a:r>
              <a:rPr sz="1800" dirty="0">
                <a:solidFill>
                  <a:srgbClr val="2E5496"/>
                </a:solidFill>
                <a:latin typeface="Verdana"/>
                <a:cs typeface="Verdana"/>
              </a:rPr>
              <a:t>уча</a:t>
            </a:r>
            <a:r>
              <a:rPr sz="1800" spc="-10" dirty="0">
                <a:solidFill>
                  <a:srgbClr val="2E5496"/>
                </a:solidFill>
                <a:latin typeface="Verdana"/>
                <a:cs typeface="Verdana"/>
              </a:rPr>
              <a:t>ю</a:t>
            </a:r>
            <a:r>
              <a:rPr sz="1800" spc="35" dirty="0">
                <a:solidFill>
                  <a:srgbClr val="2E5496"/>
                </a:solidFill>
                <a:latin typeface="Verdana"/>
                <a:cs typeface="Verdana"/>
              </a:rPr>
              <a:t>щихся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44574" y="3954170"/>
            <a:ext cx="8809990" cy="2499995"/>
            <a:chOff x="1544574" y="3954170"/>
            <a:chExt cx="8809990" cy="24999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4574" y="3969334"/>
              <a:ext cx="3549650" cy="24847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406" y="3954170"/>
              <a:ext cx="3549650" cy="24847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" y="240918"/>
            <a:ext cx="9916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Calibri"/>
                <a:cs typeface="Calibri"/>
              </a:rPr>
              <a:t>СОВЕТНИК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30" dirty="0">
                <a:latin typeface="Calibri"/>
                <a:cs typeface="Calibri"/>
              </a:rPr>
              <a:t>ДИРЕКТОРА</a:t>
            </a:r>
            <a:r>
              <a:rPr sz="2800" b="0" spc="25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УЧАСТВУЕТ</a:t>
            </a:r>
            <a:r>
              <a:rPr sz="2800" b="0" spc="-15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В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45" dirty="0">
                <a:latin typeface="Calibri"/>
                <a:cs typeface="Calibri"/>
              </a:rPr>
              <a:t>РАЗРАБОТКЕ</a:t>
            </a:r>
            <a:r>
              <a:rPr sz="2800" b="0" spc="5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И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РЕАЛИЗАЦИИ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178979"/>
            <a:ext cx="11608435" cy="5679440"/>
            <a:chOff x="0" y="1178979"/>
            <a:chExt cx="11608435" cy="5679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78979"/>
              <a:ext cx="11608053" cy="56790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817" y="2846959"/>
              <a:ext cx="6262370" cy="1733550"/>
            </a:xfrm>
            <a:custGeom>
              <a:avLst/>
              <a:gdLst/>
              <a:ahLst/>
              <a:cxnLst/>
              <a:rect l="l" t="t" r="r" b="b"/>
              <a:pathLst>
                <a:path w="6262370" h="1733550">
                  <a:moveTo>
                    <a:pt x="5973114" y="0"/>
                  </a:moveTo>
                  <a:lnTo>
                    <a:pt x="288886" y="0"/>
                  </a:lnTo>
                  <a:lnTo>
                    <a:pt x="242027" y="3783"/>
                  </a:lnTo>
                  <a:lnTo>
                    <a:pt x="197575" y="14735"/>
                  </a:lnTo>
                  <a:lnTo>
                    <a:pt x="156125" y="32260"/>
                  </a:lnTo>
                  <a:lnTo>
                    <a:pt x="118273" y="55762"/>
                  </a:lnTo>
                  <a:lnTo>
                    <a:pt x="84612" y="84645"/>
                  </a:lnTo>
                  <a:lnTo>
                    <a:pt x="55737" y="118314"/>
                  </a:lnTo>
                  <a:lnTo>
                    <a:pt x="32244" y="156172"/>
                  </a:lnTo>
                  <a:lnTo>
                    <a:pt x="14727" y="197624"/>
                  </a:lnTo>
                  <a:lnTo>
                    <a:pt x="3780" y="242073"/>
                  </a:lnTo>
                  <a:lnTo>
                    <a:pt x="0" y="288925"/>
                  </a:lnTo>
                  <a:lnTo>
                    <a:pt x="0" y="1444370"/>
                  </a:lnTo>
                  <a:lnTo>
                    <a:pt x="3780" y="1491222"/>
                  </a:lnTo>
                  <a:lnTo>
                    <a:pt x="14727" y="1535671"/>
                  </a:lnTo>
                  <a:lnTo>
                    <a:pt x="32244" y="1577123"/>
                  </a:lnTo>
                  <a:lnTo>
                    <a:pt x="55737" y="1614981"/>
                  </a:lnTo>
                  <a:lnTo>
                    <a:pt x="84612" y="1648650"/>
                  </a:lnTo>
                  <a:lnTo>
                    <a:pt x="118273" y="1677533"/>
                  </a:lnTo>
                  <a:lnTo>
                    <a:pt x="156125" y="1701035"/>
                  </a:lnTo>
                  <a:lnTo>
                    <a:pt x="197575" y="1718560"/>
                  </a:lnTo>
                  <a:lnTo>
                    <a:pt x="242027" y="1729512"/>
                  </a:lnTo>
                  <a:lnTo>
                    <a:pt x="288886" y="1733295"/>
                  </a:lnTo>
                  <a:lnTo>
                    <a:pt x="5973114" y="1733295"/>
                  </a:lnTo>
                  <a:lnTo>
                    <a:pt x="6019966" y="1729512"/>
                  </a:lnTo>
                  <a:lnTo>
                    <a:pt x="6064415" y="1718560"/>
                  </a:lnTo>
                  <a:lnTo>
                    <a:pt x="6105867" y="1701035"/>
                  </a:lnTo>
                  <a:lnTo>
                    <a:pt x="6143725" y="1677533"/>
                  </a:lnTo>
                  <a:lnTo>
                    <a:pt x="6177394" y="1648650"/>
                  </a:lnTo>
                  <a:lnTo>
                    <a:pt x="6206277" y="1614981"/>
                  </a:lnTo>
                  <a:lnTo>
                    <a:pt x="6229779" y="1577123"/>
                  </a:lnTo>
                  <a:lnTo>
                    <a:pt x="6247304" y="1535671"/>
                  </a:lnTo>
                  <a:lnTo>
                    <a:pt x="6258256" y="1491222"/>
                  </a:lnTo>
                  <a:lnTo>
                    <a:pt x="6262039" y="1444370"/>
                  </a:lnTo>
                  <a:lnTo>
                    <a:pt x="6262039" y="288925"/>
                  </a:lnTo>
                  <a:lnTo>
                    <a:pt x="6258256" y="242073"/>
                  </a:lnTo>
                  <a:lnTo>
                    <a:pt x="6247304" y="197624"/>
                  </a:lnTo>
                  <a:lnTo>
                    <a:pt x="6229779" y="156172"/>
                  </a:lnTo>
                  <a:lnTo>
                    <a:pt x="6206277" y="118314"/>
                  </a:lnTo>
                  <a:lnTo>
                    <a:pt x="6177394" y="84645"/>
                  </a:lnTo>
                  <a:lnTo>
                    <a:pt x="6143725" y="55762"/>
                  </a:lnTo>
                  <a:lnTo>
                    <a:pt x="6105867" y="32260"/>
                  </a:lnTo>
                  <a:lnTo>
                    <a:pt x="6064415" y="14735"/>
                  </a:lnTo>
                  <a:lnTo>
                    <a:pt x="6019966" y="3783"/>
                  </a:lnTo>
                  <a:lnTo>
                    <a:pt x="59731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817" y="2846959"/>
              <a:ext cx="6262370" cy="1733550"/>
            </a:xfrm>
            <a:custGeom>
              <a:avLst/>
              <a:gdLst/>
              <a:ahLst/>
              <a:cxnLst/>
              <a:rect l="l" t="t" r="r" b="b"/>
              <a:pathLst>
                <a:path w="6262370" h="1733550">
                  <a:moveTo>
                    <a:pt x="0" y="288925"/>
                  </a:moveTo>
                  <a:lnTo>
                    <a:pt x="3780" y="242073"/>
                  </a:lnTo>
                  <a:lnTo>
                    <a:pt x="14727" y="197624"/>
                  </a:lnTo>
                  <a:lnTo>
                    <a:pt x="32244" y="156172"/>
                  </a:lnTo>
                  <a:lnTo>
                    <a:pt x="55737" y="118314"/>
                  </a:lnTo>
                  <a:lnTo>
                    <a:pt x="84612" y="84645"/>
                  </a:lnTo>
                  <a:lnTo>
                    <a:pt x="118273" y="55762"/>
                  </a:lnTo>
                  <a:lnTo>
                    <a:pt x="156125" y="32260"/>
                  </a:lnTo>
                  <a:lnTo>
                    <a:pt x="197575" y="14735"/>
                  </a:lnTo>
                  <a:lnTo>
                    <a:pt x="242027" y="3783"/>
                  </a:lnTo>
                  <a:lnTo>
                    <a:pt x="288886" y="0"/>
                  </a:lnTo>
                  <a:lnTo>
                    <a:pt x="5973114" y="0"/>
                  </a:lnTo>
                  <a:lnTo>
                    <a:pt x="6019966" y="3783"/>
                  </a:lnTo>
                  <a:lnTo>
                    <a:pt x="6064415" y="14735"/>
                  </a:lnTo>
                  <a:lnTo>
                    <a:pt x="6105867" y="32260"/>
                  </a:lnTo>
                  <a:lnTo>
                    <a:pt x="6143725" y="55762"/>
                  </a:lnTo>
                  <a:lnTo>
                    <a:pt x="6177394" y="84645"/>
                  </a:lnTo>
                  <a:lnTo>
                    <a:pt x="6206277" y="118314"/>
                  </a:lnTo>
                  <a:lnTo>
                    <a:pt x="6229779" y="156172"/>
                  </a:lnTo>
                  <a:lnTo>
                    <a:pt x="6247304" y="197624"/>
                  </a:lnTo>
                  <a:lnTo>
                    <a:pt x="6258256" y="242073"/>
                  </a:lnTo>
                  <a:lnTo>
                    <a:pt x="6262039" y="288925"/>
                  </a:lnTo>
                  <a:lnTo>
                    <a:pt x="6262039" y="1444370"/>
                  </a:lnTo>
                  <a:lnTo>
                    <a:pt x="6258256" y="1491222"/>
                  </a:lnTo>
                  <a:lnTo>
                    <a:pt x="6247304" y="1535671"/>
                  </a:lnTo>
                  <a:lnTo>
                    <a:pt x="6229779" y="1577123"/>
                  </a:lnTo>
                  <a:lnTo>
                    <a:pt x="6206277" y="1614981"/>
                  </a:lnTo>
                  <a:lnTo>
                    <a:pt x="6177394" y="1648650"/>
                  </a:lnTo>
                  <a:lnTo>
                    <a:pt x="6143725" y="1677533"/>
                  </a:lnTo>
                  <a:lnTo>
                    <a:pt x="6105867" y="1701035"/>
                  </a:lnTo>
                  <a:lnTo>
                    <a:pt x="6064415" y="1718560"/>
                  </a:lnTo>
                  <a:lnTo>
                    <a:pt x="6019966" y="1729512"/>
                  </a:lnTo>
                  <a:lnTo>
                    <a:pt x="5973114" y="1733295"/>
                  </a:lnTo>
                  <a:lnTo>
                    <a:pt x="288886" y="1733295"/>
                  </a:lnTo>
                  <a:lnTo>
                    <a:pt x="242027" y="1729512"/>
                  </a:lnTo>
                  <a:lnTo>
                    <a:pt x="197575" y="1718560"/>
                  </a:lnTo>
                  <a:lnTo>
                    <a:pt x="156125" y="1701035"/>
                  </a:lnTo>
                  <a:lnTo>
                    <a:pt x="118273" y="1677533"/>
                  </a:lnTo>
                  <a:lnTo>
                    <a:pt x="84612" y="1648650"/>
                  </a:lnTo>
                  <a:lnTo>
                    <a:pt x="55737" y="1614981"/>
                  </a:lnTo>
                  <a:lnTo>
                    <a:pt x="32244" y="1577123"/>
                  </a:lnTo>
                  <a:lnTo>
                    <a:pt x="14727" y="1535671"/>
                  </a:lnTo>
                  <a:lnTo>
                    <a:pt x="3780" y="1491222"/>
                  </a:lnTo>
                  <a:lnTo>
                    <a:pt x="0" y="1444370"/>
                  </a:lnTo>
                  <a:lnTo>
                    <a:pt x="0" y="28892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3080" y="1461643"/>
              <a:ext cx="6262370" cy="1102995"/>
            </a:xfrm>
            <a:custGeom>
              <a:avLst/>
              <a:gdLst/>
              <a:ahLst/>
              <a:cxnLst/>
              <a:rect l="l" t="t" r="r" b="b"/>
              <a:pathLst>
                <a:path w="6262370" h="1102995">
                  <a:moveTo>
                    <a:pt x="6078283" y="0"/>
                  </a:moveTo>
                  <a:lnTo>
                    <a:pt x="183794" y="0"/>
                  </a:lnTo>
                  <a:lnTo>
                    <a:pt x="134933" y="6565"/>
                  </a:lnTo>
                  <a:lnTo>
                    <a:pt x="91027" y="25094"/>
                  </a:lnTo>
                  <a:lnTo>
                    <a:pt x="53830" y="53832"/>
                  </a:lnTo>
                  <a:lnTo>
                    <a:pt x="25092" y="91026"/>
                  </a:lnTo>
                  <a:lnTo>
                    <a:pt x="6565" y="134922"/>
                  </a:lnTo>
                  <a:lnTo>
                    <a:pt x="0" y="183769"/>
                  </a:lnTo>
                  <a:lnTo>
                    <a:pt x="0" y="918845"/>
                  </a:lnTo>
                  <a:lnTo>
                    <a:pt x="6565" y="967744"/>
                  </a:lnTo>
                  <a:lnTo>
                    <a:pt x="25092" y="1011677"/>
                  </a:lnTo>
                  <a:lnTo>
                    <a:pt x="53830" y="1048893"/>
                  </a:lnTo>
                  <a:lnTo>
                    <a:pt x="91027" y="1077642"/>
                  </a:lnTo>
                  <a:lnTo>
                    <a:pt x="134933" y="1096174"/>
                  </a:lnTo>
                  <a:lnTo>
                    <a:pt x="183794" y="1102741"/>
                  </a:lnTo>
                  <a:lnTo>
                    <a:pt x="6078283" y="1102741"/>
                  </a:lnTo>
                  <a:lnTo>
                    <a:pt x="6127129" y="1096174"/>
                  </a:lnTo>
                  <a:lnTo>
                    <a:pt x="6171026" y="1077642"/>
                  </a:lnTo>
                  <a:lnTo>
                    <a:pt x="6208220" y="1048893"/>
                  </a:lnTo>
                  <a:lnTo>
                    <a:pt x="6236958" y="1011677"/>
                  </a:lnTo>
                  <a:lnTo>
                    <a:pt x="6255486" y="967744"/>
                  </a:lnTo>
                  <a:lnTo>
                    <a:pt x="6262052" y="918845"/>
                  </a:lnTo>
                  <a:lnTo>
                    <a:pt x="6262052" y="183769"/>
                  </a:lnTo>
                  <a:lnTo>
                    <a:pt x="6255486" y="134922"/>
                  </a:lnTo>
                  <a:lnTo>
                    <a:pt x="6236958" y="91026"/>
                  </a:lnTo>
                  <a:lnTo>
                    <a:pt x="6208220" y="53832"/>
                  </a:lnTo>
                  <a:lnTo>
                    <a:pt x="6171026" y="25094"/>
                  </a:lnTo>
                  <a:lnTo>
                    <a:pt x="6127129" y="6565"/>
                  </a:lnTo>
                  <a:lnTo>
                    <a:pt x="60782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3080" y="1461643"/>
              <a:ext cx="6262370" cy="1102995"/>
            </a:xfrm>
            <a:custGeom>
              <a:avLst/>
              <a:gdLst/>
              <a:ahLst/>
              <a:cxnLst/>
              <a:rect l="l" t="t" r="r" b="b"/>
              <a:pathLst>
                <a:path w="6262370" h="1102995">
                  <a:moveTo>
                    <a:pt x="0" y="183769"/>
                  </a:moveTo>
                  <a:lnTo>
                    <a:pt x="6565" y="134922"/>
                  </a:lnTo>
                  <a:lnTo>
                    <a:pt x="25092" y="91026"/>
                  </a:lnTo>
                  <a:lnTo>
                    <a:pt x="53830" y="53832"/>
                  </a:lnTo>
                  <a:lnTo>
                    <a:pt x="91027" y="25094"/>
                  </a:lnTo>
                  <a:lnTo>
                    <a:pt x="134933" y="6565"/>
                  </a:lnTo>
                  <a:lnTo>
                    <a:pt x="183794" y="0"/>
                  </a:lnTo>
                  <a:lnTo>
                    <a:pt x="6078283" y="0"/>
                  </a:lnTo>
                  <a:lnTo>
                    <a:pt x="6127129" y="6565"/>
                  </a:lnTo>
                  <a:lnTo>
                    <a:pt x="6171026" y="25094"/>
                  </a:lnTo>
                  <a:lnTo>
                    <a:pt x="6208220" y="53832"/>
                  </a:lnTo>
                  <a:lnTo>
                    <a:pt x="6236958" y="91026"/>
                  </a:lnTo>
                  <a:lnTo>
                    <a:pt x="6255486" y="134922"/>
                  </a:lnTo>
                  <a:lnTo>
                    <a:pt x="6262052" y="183769"/>
                  </a:lnTo>
                  <a:lnTo>
                    <a:pt x="6262052" y="918845"/>
                  </a:lnTo>
                  <a:lnTo>
                    <a:pt x="6255486" y="967744"/>
                  </a:lnTo>
                  <a:lnTo>
                    <a:pt x="6236958" y="1011677"/>
                  </a:lnTo>
                  <a:lnTo>
                    <a:pt x="6208220" y="1048893"/>
                  </a:lnTo>
                  <a:lnTo>
                    <a:pt x="6171026" y="1077642"/>
                  </a:lnTo>
                  <a:lnTo>
                    <a:pt x="6127129" y="1096174"/>
                  </a:lnTo>
                  <a:lnTo>
                    <a:pt x="6078283" y="1102741"/>
                  </a:lnTo>
                  <a:lnTo>
                    <a:pt x="183794" y="1102741"/>
                  </a:lnTo>
                  <a:lnTo>
                    <a:pt x="134933" y="1096174"/>
                  </a:lnTo>
                  <a:lnTo>
                    <a:pt x="91027" y="1077642"/>
                  </a:lnTo>
                  <a:lnTo>
                    <a:pt x="53830" y="1048893"/>
                  </a:lnTo>
                  <a:lnTo>
                    <a:pt x="25092" y="1011677"/>
                  </a:lnTo>
                  <a:lnTo>
                    <a:pt x="6565" y="967744"/>
                  </a:lnTo>
                  <a:lnTo>
                    <a:pt x="0" y="918845"/>
                  </a:lnTo>
                  <a:lnTo>
                    <a:pt x="0" y="18376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7139" y="1574038"/>
            <a:ext cx="5689600" cy="2823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18135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рекомендаций по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ранней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профилактике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негативных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явлений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детско-юношеской среде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образовательной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организации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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Wingdings"/>
              <a:buChar char=""/>
            </a:pPr>
            <a:endParaRPr sz="2050">
              <a:latin typeface="Calibri"/>
              <a:cs typeface="Calibri"/>
            </a:endParaRPr>
          </a:p>
          <a:p>
            <a:pPr marL="299085" marR="30480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планов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программ организации мероприятий по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профилактике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асоциального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деструктивного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поведения обучающихся,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также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мероприятий по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поддержке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обучающихся,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находящихся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сложной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жизненной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ситуации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7467" y="4838700"/>
            <a:ext cx="6275070" cy="1115695"/>
            <a:chOff x="207467" y="4838700"/>
            <a:chExt cx="6275070" cy="1115695"/>
          </a:xfrm>
        </p:grpSpPr>
        <p:sp>
          <p:nvSpPr>
            <p:cNvPr id="11" name="object 11"/>
            <p:cNvSpPr/>
            <p:nvPr/>
          </p:nvSpPr>
          <p:spPr>
            <a:xfrm>
              <a:off x="213817" y="4845050"/>
              <a:ext cx="6262370" cy="1102995"/>
            </a:xfrm>
            <a:custGeom>
              <a:avLst/>
              <a:gdLst/>
              <a:ahLst/>
              <a:cxnLst/>
              <a:rect l="l" t="t" r="r" b="b"/>
              <a:pathLst>
                <a:path w="6262370" h="1102995">
                  <a:moveTo>
                    <a:pt x="6078270" y="0"/>
                  </a:moveTo>
                  <a:lnTo>
                    <a:pt x="183794" y="0"/>
                  </a:lnTo>
                  <a:lnTo>
                    <a:pt x="134933" y="6565"/>
                  </a:lnTo>
                  <a:lnTo>
                    <a:pt x="91027" y="25094"/>
                  </a:lnTo>
                  <a:lnTo>
                    <a:pt x="53830" y="53832"/>
                  </a:lnTo>
                  <a:lnTo>
                    <a:pt x="25092" y="91026"/>
                  </a:lnTo>
                  <a:lnTo>
                    <a:pt x="6565" y="134922"/>
                  </a:lnTo>
                  <a:lnTo>
                    <a:pt x="0" y="183769"/>
                  </a:lnTo>
                  <a:lnTo>
                    <a:pt x="0" y="918908"/>
                  </a:lnTo>
                  <a:lnTo>
                    <a:pt x="6565" y="967764"/>
                  </a:lnTo>
                  <a:lnTo>
                    <a:pt x="25092" y="1011666"/>
                  </a:lnTo>
                  <a:lnTo>
                    <a:pt x="53830" y="1048861"/>
                  </a:lnTo>
                  <a:lnTo>
                    <a:pt x="91027" y="1077598"/>
                  </a:lnTo>
                  <a:lnTo>
                    <a:pt x="134933" y="1096125"/>
                  </a:lnTo>
                  <a:lnTo>
                    <a:pt x="183794" y="1102690"/>
                  </a:lnTo>
                  <a:lnTo>
                    <a:pt x="6078270" y="1102690"/>
                  </a:lnTo>
                  <a:lnTo>
                    <a:pt x="6127116" y="1096125"/>
                  </a:lnTo>
                  <a:lnTo>
                    <a:pt x="6171013" y="1077598"/>
                  </a:lnTo>
                  <a:lnTo>
                    <a:pt x="6208207" y="1048861"/>
                  </a:lnTo>
                  <a:lnTo>
                    <a:pt x="6236945" y="1011666"/>
                  </a:lnTo>
                  <a:lnTo>
                    <a:pt x="6255474" y="967764"/>
                  </a:lnTo>
                  <a:lnTo>
                    <a:pt x="6262039" y="918908"/>
                  </a:lnTo>
                  <a:lnTo>
                    <a:pt x="6262039" y="183769"/>
                  </a:lnTo>
                  <a:lnTo>
                    <a:pt x="6255474" y="134922"/>
                  </a:lnTo>
                  <a:lnTo>
                    <a:pt x="6236945" y="91026"/>
                  </a:lnTo>
                  <a:lnTo>
                    <a:pt x="6208207" y="53832"/>
                  </a:lnTo>
                  <a:lnTo>
                    <a:pt x="6171013" y="25094"/>
                  </a:lnTo>
                  <a:lnTo>
                    <a:pt x="6127116" y="6565"/>
                  </a:lnTo>
                  <a:lnTo>
                    <a:pt x="60782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817" y="4845050"/>
              <a:ext cx="6262370" cy="1102995"/>
            </a:xfrm>
            <a:custGeom>
              <a:avLst/>
              <a:gdLst/>
              <a:ahLst/>
              <a:cxnLst/>
              <a:rect l="l" t="t" r="r" b="b"/>
              <a:pathLst>
                <a:path w="6262370" h="1102995">
                  <a:moveTo>
                    <a:pt x="0" y="183769"/>
                  </a:moveTo>
                  <a:lnTo>
                    <a:pt x="6565" y="134922"/>
                  </a:lnTo>
                  <a:lnTo>
                    <a:pt x="25092" y="91026"/>
                  </a:lnTo>
                  <a:lnTo>
                    <a:pt x="53830" y="53832"/>
                  </a:lnTo>
                  <a:lnTo>
                    <a:pt x="91027" y="25094"/>
                  </a:lnTo>
                  <a:lnTo>
                    <a:pt x="134933" y="6565"/>
                  </a:lnTo>
                  <a:lnTo>
                    <a:pt x="183794" y="0"/>
                  </a:lnTo>
                  <a:lnTo>
                    <a:pt x="6078270" y="0"/>
                  </a:lnTo>
                  <a:lnTo>
                    <a:pt x="6127116" y="6565"/>
                  </a:lnTo>
                  <a:lnTo>
                    <a:pt x="6171013" y="25094"/>
                  </a:lnTo>
                  <a:lnTo>
                    <a:pt x="6208207" y="53832"/>
                  </a:lnTo>
                  <a:lnTo>
                    <a:pt x="6236945" y="91026"/>
                  </a:lnTo>
                  <a:lnTo>
                    <a:pt x="6255474" y="134922"/>
                  </a:lnTo>
                  <a:lnTo>
                    <a:pt x="6262039" y="183769"/>
                  </a:lnTo>
                  <a:lnTo>
                    <a:pt x="6262039" y="918908"/>
                  </a:lnTo>
                  <a:lnTo>
                    <a:pt x="6255474" y="967764"/>
                  </a:lnTo>
                  <a:lnTo>
                    <a:pt x="6236945" y="1011666"/>
                  </a:lnTo>
                  <a:lnTo>
                    <a:pt x="6208207" y="1048861"/>
                  </a:lnTo>
                  <a:lnTo>
                    <a:pt x="6171013" y="1077598"/>
                  </a:lnTo>
                  <a:lnTo>
                    <a:pt x="6127116" y="1096125"/>
                  </a:lnTo>
                  <a:lnTo>
                    <a:pt x="6078270" y="1102690"/>
                  </a:lnTo>
                  <a:lnTo>
                    <a:pt x="183794" y="1102690"/>
                  </a:lnTo>
                  <a:lnTo>
                    <a:pt x="134933" y="1096125"/>
                  </a:lnTo>
                  <a:lnTo>
                    <a:pt x="91027" y="1077598"/>
                  </a:lnTo>
                  <a:lnTo>
                    <a:pt x="53830" y="1048861"/>
                  </a:lnTo>
                  <a:lnTo>
                    <a:pt x="25092" y="1011666"/>
                  </a:lnTo>
                  <a:lnTo>
                    <a:pt x="6565" y="967764"/>
                  </a:lnTo>
                  <a:lnTo>
                    <a:pt x="0" y="918908"/>
                  </a:lnTo>
                  <a:lnTo>
                    <a:pt x="0" y="18376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6354" y="4958333"/>
            <a:ext cx="56711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мероприятий по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ранней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профилактике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негативных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явлений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детско-юношеской среде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образовательной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организации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331771" y="2206942"/>
            <a:ext cx="1468755" cy="1468755"/>
            <a:chOff x="8331771" y="2206942"/>
            <a:chExt cx="1468755" cy="146875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1359" y="2216530"/>
              <a:ext cx="1449324" cy="14493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336533" y="2211704"/>
              <a:ext cx="1459230" cy="1459230"/>
            </a:xfrm>
            <a:custGeom>
              <a:avLst/>
              <a:gdLst/>
              <a:ahLst/>
              <a:cxnLst/>
              <a:rect l="l" t="t" r="r" b="b"/>
              <a:pathLst>
                <a:path w="1459229" h="1459229">
                  <a:moveTo>
                    <a:pt x="0" y="1458849"/>
                  </a:moveTo>
                  <a:lnTo>
                    <a:pt x="1458849" y="1458849"/>
                  </a:lnTo>
                  <a:lnTo>
                    <a:pt x="1458849" y="0"/>
                  </a:lnTo>
                  <a:lnTo>
                    <a:pt x="0" y="0"/>
                  </a:lnTo>
                  <a:lnTo>
                    <a:pt x="0" y="1458849"/>
                  </a:lnTo>
                  <a:close/>
                </a:path>
              </a:pathLst>
            </a:custGeom>
            <a:ln w="9525">
              <a:solidFill>
                <a:srgbClr val="6B78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88045" y="4379214"/>
            <a:ext cx="28213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«Профессиональный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стандарт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специалиста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области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воспитания»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приказ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Министерства </a:t>
            </a:r>
            <a:r>
              <a:rPr sz="1400" spc="-20" dirty="0">
                <a:latin typeface="Calibri"/>
                <a:cs typeface="Calibri"/>
              </a:rPr>
              <a:t>труда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и социальной защиты </a:t>
            </a:r>
            <a:r>
              <a:rPr sz="1400" spc="-10" dirty="0">
                <a:latin typeface="Calibri"/>
                <a:cs typeface="Calibri"/>
              </a:rPr>
              <a:t>Российской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30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января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2023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№</a:t>
            </a:r>
            <a:r>
              <a:rPr sz="1400" spc="-5" dirty="0">
                <a:latin typeface="Calibri"/>
                <a:cs typeface="Calibri"/>
              </a:rPr>
              <a:t> 53н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0283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369" y="286588"/>
            <a:ext cx="9828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Calibri"/>
                <a:cs typeface="Calibri"/>
              </a:rPr>
              <a:t>ПРИЗНАКИ</a:t>
            </a:r>
            <a:r>
              <a:rPr sz="2800" b="0" spc="3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РИСКА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ДЕВИАНТНОГО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ПОВЕДЕНИЯ</a:t>
            </a:r>
            <a:r>
              <a:rPr sz="2800" b="0" spc="-1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У</a:t>
            </a:r>
            <a:r>
              <a:rPr sz="2800" b="0" spc="-15" dirty="0">
                <a:latin typeface="Calibri"/>
                <a:cs typeface="Calibri"/>
              </a:rPr>
              <a:t> ОБУЧАЮЩИХСЯ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836" y="1304645"/>
            <a:ext cx="6762115" cy="45986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Социально-психологическая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дезадаптация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Раннее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проблемное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(отклоняющееся)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Агрессивное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Суицидальное,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самоповреждающее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Делинквентное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Аддиктивное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(зависимое)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Рискованное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5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Риск нападения обучающимся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образовательную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организацию (признаки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риска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совершения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особо опасного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деяния)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26780" y="1832229"/>
            <a:ext cx="2829560" cy="4631690"/>
            <a:chOff x="8526780" y="1832229"/>
            <a:chExt cx="2829560" cy="46316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6780" y="1832229"/>
              <a:ext cx="2829052" cy="31906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2898" y="5340756"/>
              <a:ext cx="1122921" cy="112292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185784" y="1163192"/>
            <a:ext cx="2550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Навигатор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профилактики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5144" y="1967865"/>
            <a:ext cx="4175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ПРИЧИНЫ: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социально-психологическая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дезадаптация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1396" y="453136"/>
            <a:ext cx="5305171" cy="10132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55714" y="657301"/>
            <a:ext cx="42989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РАННЕЕ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ПРОБЛЕМНОЕ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(ОТКЛОНЯЮЩЕЕСЯ)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6632" y="4794377"/>
            <a:ext cx="5387594" cy="17547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491732" y="4822063"/>
            <a:ext cx="49542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СОВЕТНИКА: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Разговор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учеником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Разговор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родителями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Индивидуальная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программа сопровождения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Привлечение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специалистов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(ПДН,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КДН,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Центра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профилактики)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457" y="453136"/>
            <a:ext cx="4530826" cy="101320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21460" y="657301"/>
            <a:ext cx="33629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СОЦИАЛЬНО-ПСИХОЛОГИЧЕСКАЯ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ДЕЗАДАПТАЦИЯ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457" y="1795907"/>
            <a:ext cx="4596358" cy="101320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12875" y="2000758"/>
            <a:ext cx="2839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ПРИЧИНЫ: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изменение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жизни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подростка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9557" y="3060826"/>
            <a:ext cx="4695913" cy="156057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696082" y="3265423"/>
            <a:ext cx="694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резкое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12819" y="3265423"/>
            <a:ext cx="996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3177" y="3539744"/>
            <a:ext cx="17551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280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аз	п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щать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26763" y="3539744"/>
            <a:ext cx="683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636" y="3265423"/>
            <a:ext cx="1509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ПРОЯВЛЕНИЯ: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успеваемости,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пов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енче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7750" y="3814064"/>
            <a:ext cx="269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159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проблемы,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неадекватные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4636" y="4088079"/>
            <a:ext cx="17176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эмоции,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неврозы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8942" y="4794377"/>
            <a:ext cx="4876825" cy="183708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47522" y="4863210"/>
            <a:ext cx="34632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83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СОВЕТНИКА: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Заседание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ШВР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Ситуации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успеха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Общеклассные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(общешкольные)мероприятия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51396" y="3072764"/>
            <a:ext cx="5305171" cy="154863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506718" y="3271265"/>
            <a:ext cx="35452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ПРОЯВЛЕНИЯ: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Оппозиционность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(с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лет)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Нарушение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статуса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(возраст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8-9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лет)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70410" cy="6858000"/>
            <a:chOff x="0" y="0"/>
            <a:chExt cx="121704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70283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60568" y="276733"/>
              <a:ext cx="82550" cy="5547995"/>
            </a:xfrm>
            <a:custGeom>
              <a:avLst/>
              <a:gdLst/>
              <a:ahLst/>
              <a:cxnLst/>
              <a:rect l="l" t="t" r="r" b="b"/>
              <a:pathLst>
                <a:path w="82550" h="5547995">
                  <a:moveTo>
                    <a:pt x="0" y="0"/>
                  </a:moveTo>
                  <a:lnTo>
                    <a:pt x="82296" y="5547423"/>
                  </a:lnTo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212" y="354202"/>
              <a:ext cx="4563071" cy="85267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47291" y="615137"/>
            <a:ext cx="2676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АГРЕССИВНОЕ</a:t>
            </a:r>
            <a:r>
              <a:rPr sz="1800" spc="-45" dirty="0"/>
              <a:t> </a:t>
            </a:r>
            <a:r>
              <a:rPr sz="1800" spc="-5" dirty="0"/>
              <a:t>ПОВЕДЕНИЕ</a:t>
            </a:r>
            <a:endParaRPr sz="18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557" y="1433322"/>
            <a:ext cx="4662258" cy="124396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70940" y="1616455"/>
            <a:ext cx="40608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ПРИЧИНЫ: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трудности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личностные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социальные,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предпосылка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делинквентного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поведения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212" y="3076829"/>
            <a:ext cx="4628603" cy="101739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31647" y="3283965"/>
            <a:ext cx="3911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ПРОЯВЛЕНИЯ: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физическая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психологическая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агрессия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3212" y="4547234"/>
            <a:ext cx="4662258" cy="208422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83768" y="4739767"/>
            <a:ext cx="370077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9644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ДЕЙСТВИЯ СОВЕТНИКА: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Непосредственное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столкновение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агрессией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Работа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последствиями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агрессии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66434" y="276733"/>
            <a:ext cx="5956045" cy="568746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123559" y="631012"/>
            <a:ext cx="5241290" cy="347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АЛГОРИТМ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ДЕЙСТВИЙ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СОВЕТНИКА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СИТУАЦИИ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БУЛИНГА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Прояснить,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действительно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речь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идет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травлю</a:t>
            </a:r>
            <a:endParaRPr sz="1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Незамедлительно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оказать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поддержку,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помощь,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защиту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обучающемуся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  <a:tab pos="2350135" algn="l"/>
                <a:tab pos="4170679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Незамедлительно	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информировать	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заместителя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директора</a:t>
            </a:r>
            <a:endParaRPr sz="16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Принять</a:t>
            </a:r>
            <a:r>
              <a:rPr sz="16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участие</a:t>
            </a:r>
            <a:r>
              <a:rPr sz="16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заседании</a:t>
            </a:r>
            <a:r>
              <a:rPr sz="16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Совета</a:t>
            </a:r>
            <a:r>
              <a:rPr sz="16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6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профилактике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антикризисной</a:t>
            </a:r>
            <a:r>
              <a:rPr sz="16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школьной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команды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Проанализировать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практику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воспитательной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работы</a:t>
            </a:r>
            <a:endParaRPr sz="1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354965" algn="l"/>
                <a:tab pos="355600" algn="l"/>
                <a:tab pos="1669414" algn="l"/>
                <a:tab pos="3024505" algn="l"/>
                <a:tab pos="3336925" algn="l"/>
                <a:tab pos="4246880" algn="l"/>
              </a:tabLst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ит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дл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раб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чие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гра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мы 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воспитания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3559" y="4161790"/>
            <a:ext cx="524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1391920" algn="l"/>
                <a:tab pos="2359660" algn="l"/>
                <a:tab pos="2751455" algn="l"/>
                <a:tab pos="4064000" algn="l"/>
              </a:tabLst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7.	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Принять	участие	в	проведении	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необходимых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3559" y="4329240"/>
            <a:ext cx="4967605" cy="98551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воспитательных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мероприятий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 startAt="8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Привлечь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ресурсы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иных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субъектов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профилактики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AutoNum type="arabicPeriod" startAt="8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Осуществлять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контроль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и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анализ</a:t>
            </a:r>
            <a:r>
              <a:rPr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результатов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работы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33868" y="1830704"/>
            <a:ext cx="32600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ПРИЧИНЫ: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индивидуальные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факторы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риска,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социальные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факторы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риска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1396" y="453136"/>
            <a:ext cx="5305171" cy="10132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67421" y="794461"/>
            <a:ext cx="28746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ДЕЛИНКВЕТНОЕ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6632" y="4539107"/>
            <a:ext cx="5387594" cy="200997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04178" y="4557141"/>
            <a:ext cx="42856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540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СОВЕТНИКА: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Фиксация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положительном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Диалог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Сохранение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спокойствия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нейтралитета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Интересное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дело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ШВР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457" y="453136"/>
            <a:ext cx="4530826" cy="101320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88288" y="657301"/>
            <a:ext cx="38233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СУИЦИДАЛЬНОЕ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(САМОПОВРЕЖДАЮЩЕЕ)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457" y="1639316"/>
            <a:ext cx="4596358" cy="124853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89838" y="1687448"/>
            <a:ext cx="40868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ПРИЧИНЫ: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отвержение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сверстников,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ТЖС,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случаи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суицида,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острый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конфликт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взрослыми,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изменение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условий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9557" y="3060826"/>
            <a:ext cx="4695913" cy="156057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24636" y="3128264"/>
            <a:ext cx="4385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64845" algn="l"/>
                <a:tab pos="1096010" algn="l"/>
                <a:tab pos="1693545" algn="l"/>
                <a:tab pos="1960245" algn="l"/>
                <a:tab pos="3179445" algn="l"/>
                <a:tab pos="3326129" algn="l"/>
                <a:tab pos="3511550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РОЯ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епр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ивн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	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оян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  у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мьи,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ая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ления	о		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лании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636" y="3676904"/>
            <a:ext cx="12306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умереть,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агрессивное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1905" y="3676904"/>
            <a:ext cx="1288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рискованное</a:t>
            </a:r>
            <a:endParaRPr sz="1800">
              <a:latin typeface="Calibri"/>
              <a:cs typeface="Calibri"/>
            </a:endParaRPr>
          </a:p>
          <a:p>
            <a:pPr marR="27940" algn="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поведение,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10483" y="3676904"/>
            <a:ext cx="1399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поведение,</a:t>
            </a:r>
            <a:endParaRPr sz="18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употребление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636" y="4225797"/>
            <a:ext cx="2630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алкоголя,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ПАВ,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наркотиков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8942" y="4794377"/>
            <a:ext cx="4876825" cy="183708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47522" y="4863210"/>
            <a:ext cx="38366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83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СОВЕТНИКА: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Информирование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администрации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родителей</a:t>
            </a:r>
            <a:endParaRPr sz="1800">
              <a:latin typeface="Calibri"/>
              <a:cs typeface="Calibri"/>
            </a:endParaRPr>
          </a:p>
          <a:p>
            <a:pPr marL="299085" marR="18542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Направление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психологу,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другим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специалистам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26632" y="3072764"/>
            <a:ext cx="5329936" cy="122732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466078" y="3247771"/>
            <a:ext cx="2312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ПРОЯВЛЕНИЯ: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нарушение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норм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права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8974" y="1762886"/>
              <a:ext cx="5387594" cy="10132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1396" y="453136"/>
              <a:ext cx="5305171" cy="101320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19238" y="794461"/>
            <a:ext cx="27705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РИСКОВАННОЕ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ПОВЕДЕНИЕ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6632" y="4699634"/>
            <a:ext cx="5387594" cy="18494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96558" y="4636973"/>
            <a:ext cx="371729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0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СОВЕТНИКА: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Внимание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социальные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сети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Обсуждение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досуга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Направление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психологу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Общешкольные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дела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досуга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457" y="362458"/>
            <a:ext cx="4530826" cy="89788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0966" y="646557"/>
            <a:ext cx="4258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АДДИКТИВНОЕ</a:t>
            </a:r>
            <a:r>
              <a:rPr sz="1800" spc="-25" dirty="0"/>
              <a:t> </a:t>
            </a:r>
            <a:r>
              <a:rPr sz="1800" spc="-5" dirty="0"/>
              <a:t>(ЗАВИСИМОЕ)</a:t>
            </a:r>
            <a:r>
              <a:rPr sz="1800" spc="-20" dirty="0"/>
              <a:t> </a:t>
            </a:r>
            <a:r>
              <a:rPr sz="1800" spc="-5" dirty="0"/>
              <a:t>ПОВЕДЕНИЕ</a:t>
            </a:r>
            <a:endParaRPr sz="1800"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7786" y="1466341"/>
            <a:ext cx="4654029" cy="89789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69721" y="1476247"/>
            <a:ext cx="40684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ПРИЧИНЫ: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конфликтные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ситуации,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неблагополучная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семья,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«плохая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компания»…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8942" y="2570226"/>
            <a:ext cx="4876825" cy="192354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51789" y="2818891"/>
            <a:ext cx="144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ПРОЯВЛЕНИЯ: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68779" y="2818891"/>
            <a:ext cx="2915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7635" algn="l"/>
                <a:tab pos="247205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неопря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ный	внеш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ий	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1789" y="3367785"/>
            <a:ext cx="3031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231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оц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ональн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ние,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1789" y="3092907"/>
            <a:ext cx="45294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363345" algn="l"/>
                <a:tab pos="316230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снижение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успеваемости,	неустойчивое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нарушение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8942" y="4699634"/>
            <a:ext cx="4876825" cy="193182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51789" y="3642105"/>
            <a:ext cx="4529455" cy="257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93875" algn="l"/>
                <a:tab pos="2875915" algn="l"/>
                <a:tab pos="385762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жлич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,	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упные	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денег,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специфические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проявления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Calibri"/>
              <a:cs typeface="Calibri"/>
            </a:endParaRPr>
          </a:p>
          <a:p>
            <a:pPr marL="108394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СОВЕТНИКА: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Контакт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ребенком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Атмосфера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Увлечения,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хобби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Учить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отстаивать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свое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мнение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26632" y="3072764"/>
            <a:ext cx="5329936" cy="122732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466078" y="1830704"/>
            <a:ext cx="4777740" cy="199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ПРИЧИНЫ:</a:t>
            </a:r>
            <a:endParaRPr sz="1800">
              <a:latin typeface="Calibri"/>
              <a:cs typeface="Calibri"/>
            </a:endParaRPr>
          </a:p>
          <a:p>
            <a:pPr marL="231140" marR="5080" algn="ctr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мода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экстремальные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виды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досуга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спорта,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личностные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особенности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ПРОЯВЛЕНИЯ:</a:t>
            </a:r>
            <a:r>
              <a:rPr sz="1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сленг,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группировки,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селфи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странице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соцсетей,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испачканная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одежда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0283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369" y="286588"/>
            <a:ext cx="8320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Calibri"/>
                <a:cs typeface="Calibri"/>
              </a:rPr>
              <a:t>Как</a:t>
            </a:r>
            <a:r>
              <a:rPr sz="2800" b="0" spc="-1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организовать</a:t>
            </a:r>
            <a:r>
              <a:rPr sz="2800" b="0" spc="-2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работу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5" dirty="0">
                <a:latin typeface="Calibri"/>
                <a:cs typeface="Calibri"/>
              </a:rPr>
              <a:t>с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Навигатором </a:t>
            </a:r>
            <a:r>
              <a:rPr sz="2800" b="0" spc="-5" dirty="0">
                <a:latin typeface="Calibri"/>
                <a:cs typeface="Calibri"/>
              </a:rPr>
              <a:t>профилактики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26780" y="1832229"/>
            <a:ext cx="2829560" cy="4631690"/>
            <a:chOff x="8526780" y="1832229"/>
            <a:chExt cx="2829560" cy="46316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6780" y="1832229"/>
              <a:ext cx="2829052" cy="31906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2898" y="5340756"/>
              <a:ext cx="1122921" cy="112292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32917" y="921207"/>
            <a:ext cx="10302875" cy="3532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ts val="215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Скачать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материал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изучить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ts val="168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Навигатор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профилактики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ts val="217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Представить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материал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ШВР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основе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индикаторов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отклоняющегося поведения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проанализировать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обучающихся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«группы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риска»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Обсудить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направления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Распределить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обязанности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основе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профессионального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стандарта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специалистов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ШВР корректировать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действия,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оценивать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результаты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работы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666" y="5044821"/>
            <a:ext cx="68897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Детский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телефон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доверия: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88002000122</a:t>
            </a:r>
            <a:r>
              <a:rPr sz="16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(круглосуточно,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анонимно,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бесплатно)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Портал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Растимдетей.рф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помощь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родителей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Университет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родителей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Бытьродителем.рф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701</Words>
  <Application>Microsoft Office PowerPoint</Application>
  <PresentationFormat>Широкоэкранный</PresentationFormat>
  <Paragraphs>156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Times New Roman</vt:lpstr>
      <vt:lpstr>Verdana</vt:lpstr>
      <vt:lpstr>Wingdings</vt:lpstr>
      <vt:lpstr>Office Theme</vt:lpstr>
      <vt:lpstr>РОЛЬ СОВЕТНИКА ДИРЕКТОРА ПО ВОСПИТАНИЮ В СИСТЕМЕ ПРОФИЛАКТИКИ  ОТКЛОНЯЮЩЕГОСЯ ПОВЕДЕНИЯ СРЕДИ ОБУЧАЮЩИХСЯ</vt:lpstr>
      <vt:lpstr>Обсуждаемые вопросы:</vt:lpstr>
      <vt:lpstr>СОВЕТНИК ДИРЕКТОРА УЧАСТВУЕТ В РАЗРАБОТКЕ И РЕАЛИЗАЦИИ</vt:lpstr>
      <vt:lpstr>ПРИЗНАКИ РИСКА ДЕВИАНТНОГО ПОВЕДЕНИЯ У ОБУЧАЮЩИХСЯ</vt:lpstr>
      <vt:lpstr>Презентация PowerPoint</vt:lpstr>
      <vt:lpstr>АГРЕССИВНОЕ ПОВЕДЕНИЕ</vt:lpstr>
      <vt:lpstr>Презентация PowerPoint</vt:lpstr>
      <vt:lpstr>АДДИКТИВНОЕ (ЗАВИСИМОЕ) ПОВЕДЕНИЕ</vt:lpstr>
      <vt:lpstr>Как организовать работу с Навигатором профилактики</vt:lpstr>
      <vt:lpstr>Презентация PowerPoint</vt:lpstr>
      <vt:lpstr>РОЛЬ СОВЕТНИКА ДИРЕКТОРА ПО ВОСПИТАНИЮ В СИСТЕМЕ ПРОФИЛАКТИКИ  ОТКЛОНЯЮЩЕГОСЯ ПОВЕДЕНИЯ СРЕДИ ОБУЧАЮЩИХСЯ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Богдана Мирончук</dc:creator>
  <cp:lastModifiedBy>Святослав</cp:lastModifiedBy>
  <cp:revision>1</cp:revision>
  <dcterms:created xsi:type="dcterms:W3CDTF">2024-12-12T10:01:59Z</dcterms:created>
  <dcterms:modified xsi:type="dcterms:W3CDTF">2024-12-12T10:04:36Z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2024-12-12T00:00:00Z</vt:filetime>
  </property>
</Properties>
</file>