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media/image11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8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5" r:id="rId2"/>
    <p:sldId id="281" r:id="rId3"/>
    <p:sldId id="282" r:id="rId4"/>
    <p:sldId id="283" r:id="rId5"/>
    <p:sldId id="285" r:id="rId6"/>
    <p:sldId id="287" r:id="rId7"/>
    <p:sldId id="288" r:id="rId8"/>
    <p:sldId id="289" r:id="rId9"/>
    <p:sldId id="286" r:id="rId10"/>
    <p:sldId id="290" r:id="rId11"/>
    <p:sldId id="279" r:id="rId12"/>
  </p:sldIdLst>
  <p:sldSz cx="13444538" cy="7562850"/>
  <p:notesSz cx="10693400" cy="7562850"/>
  <p:embeddedFontLst>
    <p:embeddedFont>
      <p:font typeface="☞TTDAYSSANS-LIGHT" panose="020008050000000200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ays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3D6"/>
    <a:srgbClr val="5083C8"/>
    <a:srgbClr val="333C89"/>
    <a:srgbClr val="5EB9EC"/>
    <a:srgbClr val="324576"/>
    <a:srgbClr val="202D4C"/>
    <a:srgbClr val="617BBC"/>
    <a:srgbClr val="425C9C"/>
    <a:srgbClr val="A1D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0" y="62"/>
      </p:cViewPr>
      <p:guideLst>
        <p:guide orient="horz" pos="2880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3B4C7-E7D7-4C5B-84BE-2B584A782CC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5A9E532E-56B1-4EF5-9771-FA1C08E74C96}">
      <dgm:prSet phldrT="[Текст]"/>
      <dgm:spPr>
        <a:xfrm>
          <a:off x="282" y="1029181"/>
          <a:ext cx="3381827" cy="1352730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ru-RU">
              <a:latin typeface="☞TTDAYSSANS-LIGHT" panose="02000805000000020004"/>
              <a:ea typeface="+mn-ea"/>
              <a:cs typeface="+mn-cs"/>
            </a:rPr>
            <a:t>Президент</a:t>
          </a:r>
          <a:endParaRPr lang="ru-RU" dirty="0">
            <a:latin typeface="☞TTDAYSSANS-LIGHT" panose="02000805000000020004"/>
            <a:ea typeface="+mn-ea"/>
            <a:cs typeface="+mn-cs"/>
          </a:endParaRPr>
        </a:p>
      </dgm:t>
    </dgm:pt>
    <dgm:pt modelId="{57F4003F-C764-46A5-A63A-6B3AEE7F5BFA}" type="parTrans" cxnId="{2F73C3D7-BB3E-4000-BAD6-3ED234189FAE}">
      <dgm:prSet/>
      <dgm:spPr/>
      <dgm:t>
        <a:bodyPr/>
        <a:lstStyle/>
        <a:p>
          <a:endParaRPr lang="ru-RU"/>
        </a:p>
      </dgm:t>
    </dgm:pt>
    <dgm:pt modelId="{065185AA-8825-405E-B1BC-A9A645081DA9}" type="sibTrans" cxnId="{2F73C3D7-BB3E-4000-BAD6-3ED234189FAE}">
      <dgm:prSet/>
      <dgm:spPr/>
      <dgm:t>
        <a:bodyPr/>
        <a:lstStyle/>
        <a:p>
          <a:endParaRPr lang="ru-RU"/>
        </a:p>
      </dgm:t>
    </dgm:pt>
    <dgm:pt modelId="{A215B9FD-713B-4787-B959-1B4F186D9271}">
      <dgm:prSet phldrT="[Текст]"/>
      <dgm:spPr>
        <a:xfrm>
          <a:off x="3043926" y="1029181"/>
          <a:ext cx="4819205" cy="1352730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ru-RU">
              <a:latin typeface="☞TTDAYSSANS-LIGHT" panose="02000805000000020004"/>
              <a:ea typeface="+mn-ea"/>
              <a:cs typeface="+mn-cs"/>
            </a:rPr>
            <a:t>Студенческий совет + Педагоги</a:t>
          </a:r>
          <a:endParaRPr lang="ru-RU" dirty="0">
            <a:latin typeface="☞TTDAYSSANS-LIGHT" panose="02000805000000020004"/>
            <a:ea typeface="+mn-ea"/>
            <a:cs typeface="+mn-cs"/>
          </a:endParaRPr>
        </a:p>
      </dgm:t>
    </dgm:pt>
    <dgm:pt modelId="{F1D093CA-AFEB-45C7-B927-C9EF6F33E077}" type="parTrans" cxnId="{181E2D89-7084-40CB-9FAC-AA00B56F175E}">
      <dgm:prSet/>
      <dgm:spPr/>
      <dgm:t>
        <a:bodyPr/>
        <a:lstStyle/>
        <a:p>
          <a:endParaRPr lang="ru-RU"/>
        </a:p>
      </dgm:t>
    </dgm:pt>
    <dgm:pt modelId="{880D741A-A496-4FBD-8D9B-BBD1DCF38593}" type="sibTrans" cxnId="{181E2D89-7084-40CB-9FAC-AA00B56F175E}">
      <dgm:prSet/>
      <dgm:spPr/>
      <dgm:t>
        <a:bodyPr/>
        <a:lstStyle/>
        <a:p>
          <a:endParaRPr lang="ru-RU"/>
        </a:p>
      </dgm:t>
    </dgm:pt>
    <dgm:pt modelId="{8082525A-68EC-42D4-8B43-9E7A557D5175}">
      <dgm:prSet phldrT="[Текст]"/>
      <dgm:spPr>
        <a:xfrm>
          <a:off x="7524948" y="1029181"/>
          <a:ext cx="3381827" cy="1352730"/>
        </a:xfrm>
        <a:prstGeom prst="chevron">
          <a:avLst/>
        </a:prstGeom>
      </dgm:spPr>
      <dgm:t>
        <a:bodyPr/>
        <a:lstStyle/>
        <a:p>
          <a:pPr>
            <a:buNone/>
          </a:pPr>
          <a:r>
            <a:rPr lang="ru-RU" dirty="0">
              <a:latin typeface="☞TTDAYSSANS-LIGHT" panose="02000805000000020004"/>
              <a:ea typeface="+mn-ea"/>
              <a:cs typeface="+mn-cs"/>
            </a:rPr>
            <a:t>Союз наставников</a:t>
          </a:r>
        </a:p>
      </dgm:t>
    </dgm:pt>
    <dgm:pt modelId="{794F4806-4B17-461B-81C5-9CC0ECA988A4}" type="parTrans" cxnId="{BDAA2D8C-70D5-40C3-83AA-1BC5798FD799}">
      <dgm:prSet/>
      <dgm:spPr/>
      <dgm:t>
        <a:bodyPr/>
        <a:lstStyle/>
        <a:p>
          <a:endParaRPr lang="ru-RU"/>
        </a:p>
      </dgm:t>
    </dgm:pt>
    <dgm:pt modelId="{D5FDEB0D-924D-49A1-A146-9A13D27A0A9F}" type="sibTrans" cxnId="{BDAA2D8C-70D5-40C3-83AA-1BC5798FD799}">
      <dgm:prSet/>
      <dgm:spPr/>
      <dgm:t>
        <a:bodyPr/>
        <a:lstStyle/>
        <a:p>
          <a:endParaRPr lang="ru-RU"/>
        </a:p>
      </dgm:t>
    </dgm:pt>
    <dgm:pt modelId="{AE8690DE-0CF5-456F-AFB4-08702FF4F9C9}" type="pres">
      <dgm:prSet presAssocID="{F9F3B4C7-E7D7-4C5B-84BE-2B584A782CC1}" presName="Name0" presStyleCnt="0">
        <dgm:presLayoutVars>
          <dgm:dir/>
          <dgm:animLvl val="lvl"/>
          <dgm:resizeHandles val="exact"/>
        </dgm:presLayoutVars>
      </dgm:prSet>
      <dgm:spPr/>
    </dgm:pt>
    <dgm:pt modelId="{3A29749A-BDBC-42C7-A431-0C237770392A}" type="pres">
      <dgm:prSet presAssocID="{5A9E532E-56B1-4EF5-9771-FA1C08E74C9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166367-DE2F-4791-BC47-A5842CF0595F}" type="pres">
      <dgm:prSet presAssocID="{065185AA-8825-405E-B1BC-A9A645081DA9}" presName="parTxOnlySpace" presStyleCnt="0"/>
      <dgm:spPr/>
    </dgm:pt>
    <dgm:pt modelId="{25D5D9CE-CC5D-4845-8579-1D27A0835336}" type="pres">
      <dgm:prSet presAssocID="{A215B9FD-713B-4787-B959-1B4F186D9271}" presName="parTxOnly" presStyleLbl="node1" presStyleIdx="1" presStyleCnt="3" custScaleX="142503">
        <dgm:presLayoutVars>
          <dgm:chMax val="0"/>
          <dgm:chPref val="0"/>
          <dgm:bulletEnabled val="1"/>
        </dgm:presLayoutVars>
      </dgm:prSet>
      <dgm:spPr/>
    </dgm:pt>
    <dgm:pt modelId="{8D8C296F-79F0-4850-84FC-D15C7B1BDB65}" type="pres">
      <dgm:prSet presAssocID="{880D741A-A496-4FBD-8D9B-BBD1DCF38593}" presName="parTxOnlySpace" presStyleCnt="0"/>
      <dgm:spPr/>
    </dgm:pt>
    <dgm:pt modelId="{9CF4EBCA-6F16-4B3E-9B20-20BB33B2187E}" type="pres">
      <dgm:prSet presAssocID="{8082525A-68EC-42D4-8B43-9E7A557D517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B4DD40D-5F33-42B3-93A3-4A0650372871}" type="presOf" srcId="{8082525A-68EC-42D4-8B43-9E7A557D5175}" destId="{9CF4EBCA-6F16-4B3E-9B20-20BB33B2187E}" srcOrd="0" destOrd="0" presId="urn:microsoft.com/office/officeart/2005/8/layout/chevron1"/>
    <dgm:cxn modelId="{DA5DAB14-0A1D-41CF-B9E3-687B7B1BDF98}" type="presOf" srcId="{F9F3B4C7-E7D7-4C5B-84BE-2B584A782CC1}" destId="{AE8690DE-0CF5-456F-AFB4-08702FF4F9C9}" srcOrd="0" destOrd="0" presId="urn:microsoft.com/office/officeart/2005/8/layout/chevron1"/>
    <dgm:cxn modelId="{ACB88266-A243-4360-B783-1FE2BBCA565F}" type="presOf" srcId="{5A9E532E-56B1-4EF5-9771-FA1C08E74C96}" destId="{3A29749A-BDBC-42C7-A431-0C237770392A}" srcOrd="0" destOrd="0" presId="urn:microsoft.com/office/officeart/2005/8/layout/chevron1"/>
    <dgm:cxn modelId="{181E2D89-7084-40CB-9FAC-AA00B56F175E}" srcId="{F9F3B4C7-E7D7-4C5B-84BE-2B584A782CC1}" destId="{A215B9FD-713B-4787-B959-1B4F186D9271}" srcOrd="1" destOrd="0" parTransId="{F1D093CA-AFEB-45C7-B927-C9EF6F33E077}" sibTransId="{880D741A-A496-4FBD-8D9B-BBD1DCF38593}"/>
    <dgm:cxn modelId="{BDAA2D8C-70D5-40C3-83AA-1BC5798FD799}" srcId="{F9F3B4C7-E7D7-4C5B-84BE-2B584A782CC1}" destId="{8082525A-68EC-42D4-8B43-9E7A557D5175}" srcOrd="2" destOrd="0" parTransId="{794F4806-4B17-461B-81C5-9CC0ECA988A4}" sibTransId="{D5FDEB0D-924D-49A1-A146-9A13D27A0A9F}"/>
    <dgm:cxn modelId="{787FC1AB-E0C5-48F0-B0D2-E32A72B52901}" type="presOf" srcId="{A215B9FD-713B-4787-B959-1B4F186D9271}" destId="{25D5D9CE-CC5D-4845-8579-1D27A0835336}" srcOrd="0" destOrd="0" presId="urn:microsoft.com/office/officeart/2005/8/layout/chevron1"/>
    <dgm:cxn modelId="{2F73C3D7-BB3E-4000-BAD6-3ED234189FAE}" srcId="{F9F3B4C7-E7D7-4C5B-84BE-2B584A782CC1}" destId="{5A9E532E-56B1-4EF5-9771-FA1C08E74C96}" srcOrd="0" destOrd="0" parTransId="{57F4003F-C764-46A5-A63A-6B3AEE7F5BFA}" sibTransId="{065185AA-8825-405E-B1BC-A9A645081DA9}"/>
    <dgm:cxn modelId="{FAA9AD43-360F-4054-B1C5-382E8A0B0A4F}" type="presParOf" srcId="{AE8690DE-0CF5-456F-AFB4-08702FF4F9C9}" destId="{3A29749A-BDBC-42C7-A431-0C237770392A}" srcOrd="0" destOrd="0" presId="urn:microsoft.com/office/officeart/2005/8/layout/chevron1"/>
    <dgm:cxn modelId="{5AEEB00C-BB58-4FC7-B405-DA2730EB2619}" type="presParOf" srcId="{AE8690DE-0CF5-456F-AFB4-08702FF4F9C9}" destId="{27166367-DE2F-4791-BC47-A5842CF0595F}" srcOrd="1" destOrd="0" presId="urn:microsoft.com/office/officeart/2005/8/layout/chevron1"/>
    <dgm:cxn modelId="{EE19A66D-C6B2-4215-B80D-E98EDB361D78}" type="presParOf" srcId="{AE8690DE-0CF5-456F-AFB4-08702FF4F9C9}" destId="{25D5D9CE-CC5D-4845-8579-1D27A0835336}" srcOrd="2" destOrd="0" presId="urn:microsoft.com/office/officeart/2005/8/layout/chevron1"/>
    <dgm:cxn modelId="{0BAF2177-0E8B-4CF6-875F-B184C2D298B7}" type="presParOf" srcId="{AE8690DE-0CF5-456F-AFB4-08702FF4F9C9}" destId="{8D8C296F-79F0-4850-84FC-D15C7B1BDB65}" srcOrd="3" destOrd="0" presId="urn:microsoft.com/office/officeart/2005/8/layout/chevron1"/>
    <dgm:cxn modelId="{59749662-C461-478E-9DBF-472FE55294CC}" type="presParOf" srcId="{AE8690DE-0CF5-456F-AFB4-08702FF4F9C9}" destId="{9CF4EBCA-6F16-4B3E-9B20-20BB33B218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9749A-BDBC-42C7-A431-0C237770392A}">
      <dsp:nvSpPr>
        <dsp:cNvPr id="0" name=""/>
        <dsp:cNvSpPr/>
      </dsp:nvSpPr>
      <dsp:spPr>
        <a:xfrm>
          <a:off x="282" y="1029181"/>
          <a:ext cx="3381827" cy="135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latin typeface="☞TTDAYSSANS-LIGHT" panose="02000805000000020004"/>
              <a:ea typeface="+mn-ea"/>
              <a:cs typeface="+mn-cs"/>
            </a:rPr>
            <a:t>Президент</a:t>
          </a:r>
          <a:endParaRPr lang="ru-RU" sz="2100" kern="1200" dirty="0">
            <a:latin typeface="☞TTDAYSSANS-LIGHT" panose="02000805000000020004"/>
            <a:ea typeface="+mn-ea"/>
            <a:cs typeface="+mn-cs"/>
          </a:endParaRPr>
        </a:p>
      </dsp:txBody>
      <dsp:txXfrm>
        <a:off x="676647" y="1029181"/>
        <a:ext cx="2029097" cy="1352730"/>
      </dsp:txXfrm>
    </dsp:sp>
    <dsp:sp modelId="{25D5D9CE-CC5D-4845-8579-1D27A0835336}">
      <dsp:nvSpPr>
        <dsp:cNvPr id="0" name=""/>
        <dsp:cNvSpPr/>
      </dsp:nvSpPr>
      <dsp:spPr>
        <a:xfrm>
          <a:off x="3043926" y="1029181"/>
          <a:ext cx="4819205" cy="135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latin typeface="☞TTDAYSSANS-LIGHT" panose="02000805000000020004"/>
              <a:ea typeface="+mn-ea"/>
              <a:cs typeface="+mn-cs"/>
            </a:rPr>
            <a:t>Студенческий совет + Педагоги</a:t>
          </a:r>
          <a:endParaRPr lang="ru-RU" sz="2100" kern="1200" dirty="0">
            <a:latin typeface="☞TTDAYSSANS-LIGHT" panose="02000805000000020004"/>
            <a:ea typeface="+mn-ea"/>
            <a:cs typeface="+mn-cs"/>
          </a:endParaRPr>
        </a:p>
      </dsp:txBody>
      <dsp:txXfrm>
        <a:off x="3720291" y="1029181"/>
        <a:ext cx="3466475" cy="1352730"/>
      </dsp:txXfrm>
    </dsp:sp>
    <dsp:sp modelId="{9CF4EBCA-6F16-4B3E-9B20-20BB33B2187E}">
      <dsp:nvSpPr>
        <dsp:cNvPr id="0" name=""/>
        <dsp:cNvSpPr/>
      </dsp:nvSpPr>
      <dsp:spPr>
        <a:xfrm>
          <a:off x="7524948" y="1029181"/>
          <a:ext cx="3381827" cy="13527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☞TTDAYSSANS-LIGHT" panose="02000805000000020004"/>
              <a:ea typeface="+mn-ea"/>
              <a:cs typeface="+mn-cs"/>
            </a:rPr>
            <a:t>Союз наставников</a:t>
          </a:r>
        </a:p>
      </dsp:txBody>
      <dsp:txXfrm>
        <a:off x="8201313" y="1029181"/>
        <a:ext cx="2029097" cy="1352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1198-6E3D-443F-84E7-A6B5E9E0016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F129-0661-4200-8AA9-A9799EB3C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6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3442782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6271" y="2628207"/>
            <a:ext cx="11911993" cy="503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69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4235196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649" y="908377"/>
            <a:ext cx="9689238" cy="541687"/>
          </a:xfrm>
        </p:spPr>
        <p:txBody>
          <a:bodyPr lIns="0" tIns="0" rIns="0" bIns="0"/>
          <a:lstStyle>
            <a:lvl1pPr>
              <a:defRPr sz="3520" b="0" i="0">
                <a:solidFill>
                  <a:srgbClr val="333C8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649" y="908377"/>
            <a:ext cx="9689238" cy="541687"/>
          </a:xfrm>
        </p:spPr>
        <p:txBody>
          <a:bodyPr lIns="0" tIns="0" rIns="0" bIns="0"/>
          <a:lstStyle>
            <a:lvl1pPr>
              <a:defRPr sz="3520" b="0" i="0">
                <a:solidFill>
                  <a:srgbClr val="333C8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3442782" cy="7559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5072" y="1737295"/>
            <a:ext cx="12972702" cy="4686300"/>
          </a:xfrm>
          <a:custGeom>
            <a:avLst/>
            <a:gdLst/>
            <a:ahLst/>
            <a:cxnLst/>
            <a:rect l="l" t="t" r="r" b="b"/>
            <a:pathLst>
              <a:path w="10318115" h="4686300">
                <a:moveTo>
                  <a:pt x="9913772" y="0"/>
                </a:moveTo>
                <a:lnTo>
                  <a:pt x="404291" y="0"/>
                </a:lnTo>
                <a:lnTo>
                  <a:pt x="357143" y="2719"/>
                </a:lnTo>
                <a:lnTo>
                  <a:pt x="311593" y="10677"/>
                </a:lnTo>
                <a:lnTo>
                  <a:pt x="267943" y="23568"/>
                </a:lnTo>
                <a:lnTo>
                  <a:pt x="226496" y="41091"/>
                </a:lnTo>
                <a:lnTo>
                  <a:pt x="187558" y="62941"/>
                </a:lnTo>
                <a:lnTo>
                  <a:pt x="151430" y="88815"/>
                </a:lnTo>
                <a:lnTo>
                  <a:pt x="118416" y="118410"/>
                </a:lnTo>
                <a:lnTo>
                  <a:pt x="88820" y="151422"/>
                </a:lnTo>
                <a:lnTo>
                  <a:pt x="62944" y="187549"/>
                </a:lnTo>
                <a:lnTo>
                  <a:pt x="41093" y="226486"/>
                </a:lnTo>
                <a:lnTo>
                  <a:pt x="23570" y="267931"/>
                </a:lnTo>
                <a:lnTo>
                  <a:pt x="10677" y="311581"/>
                </a:lnTo>
                <a:lnTo>
                  <a:pt x="2720" y="357131"/>
                </a:lnTo>
                <a:lnTo>
                  <a:pt x="0" y="404279"/>
                </a:lnTo>
                <a:lnTo>
                  <a:pt x="0" y="4282020"/>
                </a:lnTo>
                <a:lnTo>
                  <a:pt x="2720" y="4329168"/>
                </a:lnTo>
                <a:lnTo>
                  <a:pt x="10677" y="4374718"/>
                </a:lnTo>
                <a:lnTo>
                  <a:pt x="23570" y="4418368"/>
                </a:lnTo>
                <a:lnTo>
                  <a:pt x="41093" y="4459813"/>
                </a:lnTo>
                <a:lnTo>
                  <a:pt x="62944" y="4498750"/>
                </a:lnTo>
                <a:lnTo>
                  <a:pt x="88820" y="4534877"/>
                </a:lnTo>
                <a:lnTo>
                  <a:pt x="118416" y="4567889"/>
                </a:lnTo>
                <a:lnTo>
                  <a:pt x="151430" y="4597484"/>
                </a:lnTo>
                <a:lnTo>
                  <a:pt x="187558" y="4623358"/>
                </a:lnTo>
                <a:lnTo>
                  <a:pt x="226496" y="4645208"/>
                </a:lnTo>
                <a:lnTo>
                  <a:pt x="267943" y="4662731"/>
                </a:lnTo>
                <a:lnTo>
                  <a:pt x="311593" y="4675622"/>
                </a:lnTo>
                <a:lnTo>
                  <a:pt x="357143" y="4683580"/>
                </a:lnTo>
                <a:lnTo>
                  <a:pt x="404291" y="4686300"/>
                </a:lnTo>
                <a:lnTo>
                  <a:pt x="9913772" y="4686300"/>
                </a:lnTo>
                <a:lnTo>
                  <a:pt x="9960920" y="4683580"/>
                </a:lnTo>
                <a:lnTo>
                  <a:pt x="10006470" y="4675622"/>
                </a:lnTo>
                <a:lnTo>
                  <a:pt x="10050119" y="4662731"/>
                </a:lnTo>
                <a:lnTo>
                  <a:pt x="10091564" y="4645208"/>
                </a:lnTo>
                <a:lnTo>
                  <a:pt x="10130502" y="4623358"/>
                </a:lnTo>
                <a:lnTo>
                  <a:pt x="10166628" y="4597484"/>
                </a:lnTo>
                <a:lnTo>
                  <a:pt x="10199641" y="4567889"/>
                </a:lnTo>
                <a:lnTo>
                  <a:pt x="10229236" y="4534877"/>
                </a:lnTo>
                <a:lnTo>
                  <a:pt x="10255110" y="4498750"/>
                </a:lnTo>
                <a:lnTo>
                  <a:pt x="10276960" y="4459813"/>
                </a:lnTo>
                <a:lnTo>
                  <a:pt x="10294482" y="4418368"/>
                </a:lnTo>
                <a:lnTo>
                  <a:pt x="10307374" y="4374718"/>
                </a:lnTo>
                <a:lnTo>
                  <a:pt x="10315331" y="4329168"/>
                </a:lnTo>
                <a:lnTo>
                  <a:pt x="10318051" y="4282020"/>
                </a:lnTo>
                <a:lnTo>
                  <a:pt x="10318051" y="404279"/>
                </a:lnTo>
                <a:lnTo>
                  <a:pt x="10315331" y="357131"/>
                </a:lnTo>
                <a:lnTo>
                  <a:pt x="10307374" y="311581"/>
                </a:lnTo>
                <a:lnTo>
                  <a:pt x="10294482" y="267931"/>
                </a:lnTo>
                <a:lnTo>
                  <a:pt x="10276960" y="226486"/>
                </a:lnTo>
                <a:lnTo>
                  <a:pt x="10255110" y="187549"/>
                </a:lnTo>
                <a:lnTo>
                  <a:pt x="10229236" y="151422"/>
                </a:lnTo>
                <a:lnTo>
                  <a:pt x="10199641" y="118410"/>
                </a:lnTo>
                <a:lnTo>
                  <a:pt x="10166628" y="88815"/>
                </a:lnTo>
                <a:lnTo>
                  <a:pt x="10130502" y="62941"/>
                </a:lnTo>
                <a:lnTo>
                  <a:pt x="10091564" y="41091"/>
                </a:lnTo>
                <a:lnTo>
                  <a:pt x="10050119" y="23568"/>
                </a:lnTo>
                <a:lnTo>
                  <a:pt x="10006470" y="10677"/>
                </a:lnTo>
                <a:lnTo>
                  <a:pt x="9960920" y="2719"/>
                </a:lnTo>
                <a:lnTo>
                  <a:pt x="9913772" y="0"/>
                </a:lnTo>
                <a:close/>
              </a:path>
            </a:pathLst>
          </a:custGeom>
          <a:solidFill>
            <a:srgbClr val="646769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649" y="908377"/>
            <a:ext cx="9689238" cy="541687"/>
          </a:xfrm>
        </p:spPr>
        <p:txBody>
          <a:bodyPr lIns="0" tIns="0" rIns="0" bIns="0"/>
          <a:lstStyle>
            <a:lvl1pPr>
              <a:defRPr sz="3520" b="0" i="0">
                <a:solidFill>
                  <a:srgbClr val="333C8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7649" y="908377"/>
            <a:ext cx="96892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C8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739456"/>
            <a:ext cx="1210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0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772512" y="7091221"/>
            <a:ext cx="363258" cy="54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0" b="0" i="0">
                <a:solidFill>
                  <a:srgbClr val="607BBC"/>
                </a:solidFill>
                <a:latin typeface="Verdana"/>
                <a:cs typeface="Verdana"/>
              </a:defRPr>
            </a:lvl1pPr>
          </a:lstStyle>
          <a:p>
            <a:pPr marL="47903">
              <a:spcBef>
                <a:spcPts val="119"/>
              </a:spcBef>
            </a:pPr>
            <a:fld id="{81D60167-4931-47E6-BA6A-407CBD079E47}" type="slidenum">
              <a:rPr lang="ru-RU" spc="-69" smtClean="0"/>
              <a:pPr marL="47903">
                <a:spcBef>
                  <a:spcPts val="119"/>
                </a:spcBef>
              </a:pPr>
              <a:t>‹#›</a:t>
            </a:fld>
            <a:endParaRPr lang="ru-RU" spc="-69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4838">
        <a:defRPr>
          <a:latin typeface="+mn-lt"/>
          <a:ea typeface="+mn-ea"/>
          <a:cs typeface="+mn-cs"/>
        </a:defRPr>
      </a:lvl2pPr>
      <a:lvl3pPr marL="1149675">
        <a:defRPr>
          <a:latin typeface="+mn-lt"/>
          <a:ea typeface="+mn-ea"/>
          <a:cs typeface="+mn-cs"/>
        </a:defRPr>
      </a:lvl3pPr>
      <a:lvl4pPr marL="1724513">
        <a:defRPr>
          <a:latin typeface="+mn-lt"/>
          <a:ea typeface="+mn-ea"/>
          <a:cs typeface="+mn-cs"/>
        </a:defRPr>
      </a:lvl4pPr>
      <a:lvl5pPr marL="2299350">
        <a:defRPr>
          <a:latin typeface="+mn-lt"/>
          <a:ea typeface="+mn-ea"/>
          <a:cs typeface="+mn-cs"/>
        </a:defRPr>
      </a:lvl5pPr>
      <a:lvl6pPr marL="2874188">
        <a:defRPr>
          <a:latin typeface="+mn-lt"/>
          <a:ea typeface="+mn-ea"/>
          <a:cs typeface="+mn-cs"/>
        </a:defRPr>
      </a:lvl6pPr>
      <a:lvl7pPr marL="3449025">
        <a:defRPr>
          <a:latin typeface="+mn-lt"/>
          <a:ea typeface="+mn-ea"/>
          <a:cs typeface="+mn-cs"/>
        </a:defRPr>
      </a:lvl7pPr>
      <a:lvl8pPr marL="4023863">
        <a:defRPr>
          <a:latin typeface="+mn-lt"/>
          <a:ea typeface="+mn-ea"/>
          <a:cs typeface="+mn-cs"/>
        </a:defRPr>
      </a:lvl8pPr>
      <a:lvl9pPr marL="45987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4" y="1"/>
            <a:ext cx="13456701" cy="756285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479A8E1-2FC5-7256-D700-C9388B0AD0F3}"/>
              </a:ext>
            </a:extLst>
          </p:cNvPr>
          <p:cNvGrpSpPr/>
          <p:nvPr/>
        </p:nvGrpSpPr>
        <p:grpSpPr>
          <a:xfrm>
            <a:off x="3951294" y="-10040"/>
            <a:ext cx="5269237" cy="1400409"/>
            <a:chOff x="2679700" y="-37483"/>
            <a:chExt cx="4191000" cy="111384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092FBED-8A74-EA64-6086-164F1F7C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700" y="200025"/>
              <a:ext cx="838200" cy="70854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EB2861E-0769-B358-A1F5-AA1F00F3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100" y="164523"/>
              <a:ext cx="990600" cy="709835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C911622-7423-0C0C-2322-70691AAD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684" y="123825"/>
              <a:ext cx="1338416" cy="68953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A0591A5-E6F8-811F-6B0E-5646577F6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00" y="-37483"/>
              <a:ext cx="990600" cy="1113845"/>
            </a:xfrm>
            <a:prstGeom prst="rect">
              <a:avLst/>
            </a:prstGeom>
          </p:spPr>
        </p:pic>
      </p:grpSp>
      <p:sp>
        <p:nvSpPr>
          <p:cNvPr id="15" name="object 6">
            <a:extLst>
              <a:ext uri="{FF2B5EF4-FFF2-40B4-BE49-F238E27FC236}">
                <a16:creationId xmlns:a16="http://schemas.microsoft.com/office/drawing/2014/main" id="{2F5F940D-44DD-7A8E-50DC-DAE0E57C60A8}"/>
              </a:ext>
            </a:extLst>
          </p:cNvPr>
          <p:cNvSpPr txBox="1"/>
          <p:nvPr/>
        </p:nvSpPr>
        <p:spPr>
          <a:xfrm>
            <a:off x="772586" y="1498305"/>
            <a:ext cx="11887200" cy="2138508"/>
          </a:xfrm>
          <a:prstGeom prst="rect">
            <a:avLst/>
          </a:prstGeom>
        </p:spPr>
        <p:txBody>
          <a:bodyPr vert="horz" wrap="square" lIns="0" tIns="6387" rIns="0" bIns="0" rtlCol="0">
            <a:spAutoFit/>
          </a:bodyPr>
          <a:lstStyle/>
          <a:p>
            <a:pPr marL="15968" marR="6387" algn="ctr">
              <a:lnSpc>
                <a:spcPct val="102899"/>
              </a:lnSpc>
              <a:spcBef>
                <a:spcPts val="50"/>
              </a:spcBef>
            </a:pPr>
            <a:r>
              <a:rPr lang="ru-RU" sz="4526" dirty="0">
                <a:solidFill>
                  <a:srgbClr val="333C89"/>
                </a:solidFill>
                <a:latin typeface="Days" panose="02000505050000020004" pitchFamily="2" charset="0"/>
                <a:cs typeface="Verdana"/>
              </a:rPr>
              <a:t>Новые подходы в системе профилактики правонарушений  несовершеннолетних в СПО</a:t>
            </a:r>
            <a:endParaRPr sz="4526" dirty="0">
              <a:latin typeface="Days" panose="02000505050000020004" pitchFamily="2" charset="0"/>
              <a:cs typeface="Verdan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E52B9-77D5-1E27-6485-A1565340DE14}"/>
              </a:ext>
            </a:extLst>
          </p:cNvPr>
          <p:cNvSpPr txBox="1"/>
          <p:nvPr/>
        </p:nvSpPr>
        <p:spPr>
          <a:xfrm>
            <a:off x="2555154" y="4028924"/>
            <a:ext cx="8322064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18" dirty="0" err="1">
                <a:solidFill>
                  <a:srgbClr val="333C89"/>
                </a:solidFill>
                <a:latin typeface="Days" panose="02000505050000020004" pitchFamily="2" charset="0"/>
              </a:rPr>
              <a:t>Даменцева</a:t>
            </a:r>
            <a:r>
              <a:rPr lang="ru-RU" sz="3018" dirty="0">
                <a:solidFill>
                  <a:srgbClr val="333C89"/>
                </a:solidFill>
                <a:latin typeface="Days" panose="02000505050000020004" pitchFamily="2" charset="0"/>
              </a:rPr>
              <a:t> Ольга Сергеевна</a:t>
            </a:r>
            <a:endParaRPr lang="en-US" sz="3018" dirty="0">
              <a:solidFill>
                <a:srgbClr val="333C89"/>
              </a:solidFill>
              <a:latin typeface="Days" panose="0200050505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D8717-5195-F138-FBC3-35B970BE8566}"/>
              </a:ext>
            </a:extLst>
          </p:cNvPr>
          <p:cNvSpPr txBox="1"/>
          <p:nvPr/>
        </p:nvSpPr>
        <p:spPr>
          <a:xfrm>
            <a:off x="1464469" y="4848225"/>
            <a:ext cx="9753600" cy="241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18" dirty="0">
                <a:solidFill>
                  <a:srgbClr val="333C89"/>
                </a:solidFill>
                <a:latin typeface="☞TTDAYSSANS-LIGHT" panose="02000805000000020004" pitchFamily="2" charset="-52"/>
              </a:rPr>
              <a:t>Начальник социально-психологического отдела, </a:t>
            </a:r>
          </a:p>
          <a:p>
            <a:pPr algn="ctr"/>
            <a:r>
              <a:rPr lang="ru-RU" sz="3018" dirty="0">
                <a:solidFill>
                  <a:srgbClr val="333C89"/>
                </a:solidFill>
                <a:latin typeface="☞TTDAYSSANS-LIGHT" panose="02000805000000020004" pitchFamily="2" charset="-52"/>
              </a:rPr>
              <a:t>советник директора по воспитанию </a:t>
            </a:r>
          </a:p>
          <a:p>
            <a:pPr algn="ctr"/>
            <a:r>
              <a:rPr lang="ru-RU" sz="3018" dirty="0">
                <a:solidFill>
                  <a:srgbClr val="333C89"/>
                </a:solidFill>
                <a:latin typeface="☞TTDAYSSANS-LIGHT" panose="02000805000000020004" pitchFamily="2" charset="-52"/>
              </a:rPr>
              <a:t>ГБПОУ МО «Подольский колледж </a:t>
            </a:r>
          </a:p>
          <a:p>
            <a:pPr algn="ctr"/>
            <a:r>
              <a:rPr lang="ru-RU" sz="3018" dirty="0">
                <a:solidFill>
                  <a:srgbClr val="333C89"/>
                </a:solidFill>
                <a:latin typeface="☞TTDAYSSANS-LIGHT" panose="02000805000000020004" pitchFamily="2" charset="-52"/>
              </a:rPr>
              <a:t>имени А. В. Никулина»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grpSp>
        <p:nvGrpSpPr>
          <p:cNvPr id="3" name="组合 48">
            <a:extLst>
              <a:ext uri="{FF2B5EF4-FFF2-40B4-BE49-F238E27FC236}">
                <a16:creationId xmlns:a16="http://schemas.microsoft.com/office/drawing/2014/main" id="{BCD920D6-ED52-4DDD-B747-E1354C2F66F3}"/>
              </a:ext>
            </a:extLst>
          </p:cNvPr>
          <p:cNvGrpSpPr/>
          <p:nvPr/>
        </p:nvGrpSpPr>
        <p:grpSpPr>
          <a:xfrm>
            <a:off x="10869524" y="502563"/>
            <a:ext cx="1030823" cy="2079727"/>
            <a:chOff x="10222464" y="1622116"/>
            <a:chExt cx="1030823" cy="2079727"/>
          </a:xfrm>
          <a:solidFill>
            <a:srgbClr val="FC7B2C"/>
          </a:solidFill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CD862F12-A9F9-4ABE-AEB8-EA707D13A7B1}"/>
                </a:ext>
              </a:extLst>
            </p:cNvPr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solidFill>
              <a:srgbClr val="FFFFFF"/>
            </a:solidFill>
            <a:ln w="23813" cap="flat">
              <a:solidFill>
                <a:srgbClr val="32457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" name="Oval 19">
              <a:extLst>
                <a:ext uri="{FF2B5EF4-FFF2-40B4-BE49-F238E27FC236}">
                  <a16:creationId xmlns:a16="http://schemas.microsoft.com/office/drawing/2014/main" id="{AEB8ECB7-65AE-4232-9A65-87A76103D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rgbClr val="5083C8"/>
            </a:solidFill>
            <a:ln>
              <a:solidFill>
                <a:srgbClr val="324576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Oval 20">
              <a:extLst>
                <a:ext uri="{FF2B5EF4-FFF2-40B4-BE49-F238E27FC236}">
                  <a16:creationId xmlns:a16="http://schemas.microsoft.com/office/drawing/2014/main" id="{3D6731D8-06F7-4B2D-AA51-C80F84C3F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rgbClr val="5083C8"/>
            </a:solidFill>
            <a:ln>
              <a:solidFill>
                <a:srgbClr val="324576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52">
            <a:extLst>
              <a:ext uri="{FF2B5EF4-FFF2-40B4-BE49-F238E27FC236}">
                <a16:creationId xmlns:a16="http://schemas.microsoft.com/office/drawing/2014/main" id="{424E1323-895F-4A2C-ACDE-4A30189C15B6}"/>
              </a:ext>
            </a:extLst>
          </p:cNvPr>
          <p:cNvGrpSpPr/>
          <p:nvPr/>
        </p:nvGrpSpPr>
        <p:grpSpPr>
          <a:xfrm>
            <a:off x="1673514" y="834868"/>
            <a:ext cx="1408338" cy="1415119"/>
            <a:chOff x="1026454" y="1954421"/>
            <a:chExt cx="1408338" cy="1415119"/>
          </a:xfrm>
          <a:solidFill>
            <a:srgbClr val="5EB9EC"/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C41273CE-89EE-46A2-95A4-73A9B26FE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文本框 27">
              <a:extLst>
                <a:ext uri="{FF2B5EF4-FFF2-40B4-BE49-F238E27FC236}">
                  <a16:creationId xmlns:a16="http://schemas.microsoft.com/office/drawing/2014/main" id="{3D3991B5-48CE-4E3F-844C-524ED25900F1}"/>
                </a:ext>
              </a:extLst>
            </p:cNvPr>
            <p:cNvSpPr txBox="1"/>
            <p:nvPr/>
          </p:nvSpPr>
          <p:spPr>
            <a:xfrm>
              <a:off x="1153407" y="2321334"/>
              <a:ext cx="112082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2023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51">
            <a:extLst>
              <a:ext uri="{FF2B5EF4-FFF2-40B4-BE49-F238E27FC236}">
                <a16:creationId xmlns:a16="http://schemas.microsoft.com/office/drawing/2014/main" id="{ACD29CD9-CA1F-49EC-856A-25C7FC6A485D}"/>
              </a:ext>
            </a:extLst>
          </p:cNvPr>
          <p:cNvGrpSpPr/>
          <p:nvPr/>
        </p:nvGrpSpPr>
        <p:grpSpPr>
          <a:xfrm>
            <a:off x="2290132" y="502563"/>
            <a:ext cx="7969038" cy="2079727"/>
            <a:chOff x="1611943" y="1622116"/>
            <a:chExt cx="7187554" cy="207972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9E822ED-C643-404F-9A0B-C8526964164E}"/>
                </a:ext>
              </a:extLst>
            </p:cNvPr>
            <p:cNvSpPr/>
            <p:nvPr/>
          </p:nvSpPr>
          <p:spPr bwMode="auto">
            <a:xfrm>
              <a:off x="1695585" y="1710279"/>
              <a:ext cx="830458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rgbClr val="5EB9E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5878E0F6-DA09-4E69-A96F-FC226BFD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rgbClr val="5EB9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63A80B3E-62E5-4DED-9EB9-B6591082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rgbClr val="5EB9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1C65684C-BB77-47D0-97F6-938886DA6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785" y="2664238"/>
              <a:ext cx="6265712" cy="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id="{E103EA9F-2077-4D68-B8A9-240C38D31ABD}"/>
              </a:ext>
            </a:extLst>
          </p:cNvPr>
          <p:cNvGrpSpPr/>
          <p:nvPr/>
        </p:nvGrpSpPr>
        <p:grpSpPr>
          <a:xfrm>
            <a:off x="10284037" y="834868"/>
            <a:ext cx="1408338" cy="1415119"/>
            <a:chOff x="9636977" y="1954421"/>
            <a:chExt cx="1408338" cy="1415119"/>
          </a:xfrm>
          <a:solidFill>
            <a:srgbClr val="5083C8"/>
          </a:solidFill>
        </p:grpSpPr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52E7880-582E-4C4F-8F0B-CD9D8E350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grpFill/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文本框 30">
              <a:extLst>
                <a:ext uri="{FF2B5EF4-FFF2-40B4-BE49-F238E27FC236}">
                  <a16:creationId xmlns:a16="http://schemas.microsoft.com/office/drawing/2014/main" id="{ED3120A1-61E5-4FB8-A33F-40EED7523734}"/>
                </a:ext>
              </a:extLst>
            </p:cNvPr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2024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:a16="http://schemas.microsoft.com/office/drawing/2014/main" id="{5DA968CC-361F-414C-AE6D-0EA2DCB08DA9}"/>
              </a:ext>
            </a:extLst>
          </p:cNvPr>
          <p:cNvGrpSpPr/>
          <p:nvPr/>
        </p:nvGrpSpPr>
        <p:grpSpPr>
          <a:xfrm>
            <a:off x="407133" y="2940341"/>
            <a:ext cx="3889206" cy="1860480"/>
            <a:chOff x="-31180" y="2153921"/>
            <a:chExt cx="2792272" cy="1385706"/>
          </a:xfrm>
        </p:grpSpPr>
        <p:sp>
          <p:nvSpPr>
            <p:cNvPr id="20" name="矩形 32">
              <a:extLst>
                <a:ext uri="{FF2B5EF4-FFF2-40B4-BE49-F238E27FC236}">
                  <a16:creationId xmlns:a16="http://schemas.microsoft.com/office/drawing/2014/main" id="{6A87A3AB-B84A-4C70-BB9C-FF1FCD68D1D1}"/>
                </a:ext>
              </a:extLst>
            </p:cNvPr>
            <p:cNvSpPr/>
            <p:nvPr/>
          </p:nvSpPr>
          <p:spPr>
            <a:xfrm>
              <a:off x="-31180" y="2153921"/>
              <a:ext cx="2792272" cy="3438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zh-CN" sz="2400" b="1" i="1" dirty="0">
                  <a:ln w="10160">
                    <a:solidFill>
                      <a:srgbClr val="333C89"/>
                    </a:solidFill>
                    <a:prstDash val="solid"/>
                  </a:ln>
                  <a:solidFill>
                    <a:srgbClr val="617BB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ays" panose="02000505050000020004" pitchFamily="2" charset="0"/>
                </a:rPr>
                <a:t>Начало учебного года</a:t>
              </a:r>
              <a:endParaRPr lang="zh-CN" altLang="en-US" sz="2400" b="1" i="1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endParaRPr>
            </a:p>
          </p:txBody>
        </p:sp>
        <p:sp>
          <p:nvSpPr>
            <p:cNvPr id="21" name="文本框 66">
              <a:extLst>
                <a:ext uri="{FF2B5EF4-FFF2-40B4-BE49-F238E27FC236}">
                  <a16:creationId xmlns:a16="http://schemas.microsoft.com/office/drawing/2014/main" id="{411B0983-412E-4631-8CA6-B6B10BD1A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24" y="2553915"/>
              <a:ext cx="2606920" cy="9857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4000" b="1" dirty="0">
                  <a:solidFill>
                    <a:srgbClr val="333C89"/>
                  </a:solidFill>
                  <a:latin typeface="Days" panose="02000505050000020004" pitchFamily="2" charset="0"/>
                  <a:ea typeface="微软雅黑" pitchFamily="34" charset="-122"/>
                </a:rPr>
                <a:t>21</a:t>
              </a:r>
              <a:r>
                <a:rPr lang="ru-RU" altLang="zh-CN" sz="3200" b="1" dirty="0">
                  <a:ea typeface="微软雅黑" pitchFamily="34" charset="-122"/>
                </a:rPr>
                <a:t> </a:t>
              </a:r>
              <a:r>
                <a:rPr lang="ru-RU" altLang="zh-CN" sz="2000" b="1" dirty="0">
                  <a:solidFill>
                    <a:srgbClr val="5083C8"/>
                  </a:solidFill>
                  <a:latin typeface="☞TTDAYSSANS-LIGHT" panose="02000805000000020004"/>
                  <a:ea typeface="微软雅黑" pitchFamily="34" charset="-122"/>
                </a:rPr>
                <a:t>обучающийся, состоящие на различных видах учета</a:t>
              </a:r>
              <a:endParaRPr lang="ru-RU" altLang="zh-CN" sz="3200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endParaRPr>
            </a:p>
          </p:txBody>
        </p:sp>
      </p:grpSp>
      <p:cxnSp>
        <p:nvCxnSpPr>
          <p:cNvPr id="22" name="直接连接符 34">
            <a:extLst>
              <a:ext uri="{FF2B5EF4-FFF2-40B4-BE49-F238E27FC236}">
                <a16:creationId xmlns:a16="http://schemas.microsoft.com/office/drawing/2014/main" id="{FF833F6E-6CC0-4B39-9C74-769298434B71}"/>
              </a:ext>
            </a:extLst>
          </p:cNvPr>
          <p:cNvCxnSpPr/>
          <p:nvPr/>
        </p:nvCxnSpPr>
        <p:spPr>
          <a:xfrm>
            <a:off x="1423373" y="3368938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40">
            <a:extLst>
              <a:ext uri="{FF2B5EF4-FFF2-40B4-BE49-F238E27FC236}">
                <a16:creationId xmlns:a16="http://schemas.microsoft.com/office/drawing/2014/main" id="{E5D45CDE-49DB-4382-A2D0-02CD174C77A4}"/>
              </a:ext>
            </a:extLst>
          </p:cNvPr>
          <p:cNvGrpSpPr/>
          <p:nvPr/>
        </p:nvGrpSpPr>
        <p:grpSpPr>
          <a:xfrm>
            <a:off x="3353365" y="447764"/>
            <a:ext cx="6922088" cy="923330"/>
            <a:chOff x="-232152" y="2153921"/>
            <a:chExt cx="3194211" cy="687705"/>
          </a:xfrm>
        </p:grpSpPr>
        <p:sp>
          <p:nvSpPr>
            <p:cNvPr id="24" name="矩形 41">
              <a:extLst>
                <a:ext uri="{FF2B5EF4-FFF2-40B4-BE49-F238E27FC236}">
                  <a16:creationId xmlns:a16="http://schemas.microsoft.com/office/drawing/2014/main" id="{C988128B-5CCA-4F97-B635-0520A88A78A8}"/>
                </a:ext>
              </a:extLst>
            </p:cNvPr>
            <p:cNvSpPr/>
            <p:nvPr/>
          </p:nvSpPr>
          <p:spPr>
            <a:xfrm>
              <a:off x="-232152" y="2153921"/>
              <a:ext cx="3194211" cy="68770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ru-RU" sz="5400" b="1" i="1" dirty="0">
                  <a:ln w="10160">
                    <a:solidFill>
                      <a:srgbClr val="333C89"/>
                    </a:solidFill>
                    <a:prstDash val="solid"/>
                  </a:ln>
                  <a:solidFill>
                    <a:srgbClr val="617BB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Days" panose="02000505050000020004" pitchFamily="2" charset="0"/>
                </a:rPr>
                <a:t>Наши результаты</a:t>
              </a:r>
            </a:p>
          </p:txBody>
        </p:sp>
        <p:sp>
          <p:nvSpPr>
            <p:cNvPr id="25" name="文本框 66">
              <a:extLst>
                <a:ext uri="{FF2B5EF4-FFF2-40B4-BE49-F238E27FC236}">
                  <a16:creationId xmlns:a16="http://schemas.microsoft.com/office/drawing/2014/main" id="{16024CBD-838C-45F0-9F9E-656075E40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215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endParaRPr lang="ru-RU" altLang="zh-CN" sz="1600" dirty="0">
                <a:ea typeface="微软雅黑" pitchFamily="34" charset="-122"/>
              </a:endParaRPr>
            </a:p>
          </p:txBody>
        </p:sp>
      </p:grpSp>
      <p:cxnSp>
        <p:nvCxnSpPr>
          <p:cNvPr id="26" name="直接连接符 43">
            <a:extLst>
              <a:ext uri="{FF2B5EF4-FFF2-40B4-BE49-F238E27FC236}">
                <a16:creationId xmlns:a16="http://schemas.microsoft.com/office/drawing/2014/main" id="{BB27386A-C34A-41D5-A3D3-40F6A2091DE1}"/>
              </a:ext>
            </a:extLst>
          </p:cNvPr>
          <p:cNvCxnSpPr>
            <a:cxnSpLocks/>
          </p:cNvCxnSpPr>
          <p:nvPr/>
        </p:nvCxnSpPr>
        <p:spPr>
          <a:xfrm>
            <a:off x="5285230" y="3210928"/>
            <a:ext cx="265504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45">
            <a:extLst>
              <a:ext uri="{FF2B5EF4-FFF2-40B4-BE49-F238E27FC236}">
                <a16:creationId xmlns:a16="http://schemas.microsoft.com/office/drawing/2014/main" id="{CD032ABC-F506-44A4-A3D2-D36D4532F796}"/>
              </a:ext>
            </a:extLst>
          </p:cNvPr>
          <p:cNvSpPr/>
          <p:nvPr/>
        </p:nvSpPr>
        <p:spPr>
          <a:xfrm>
            <a:off x="9205993" y="2865562"/>
            <a:ext cx="369684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400" b="1" i="1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rPr>
              <a:t>Конец учебного года</a:t>
            </a:r>
            <a:endParaRPr lang="zh-CN" altLang="en-US" sz="2400" b="1" i="1" dirty="0">
              <a:ln w="10160">
                <a:solidFill>
                  <a:srgbClr val="333C89"/>
                </a:solidFill>
                <a:prstDash val="solid"/>
              </a:ln>
              <a:solidFill>
                <a:srgbClr val="617B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ays" panose="02000505050000020004" pitchFamily="2" charset="0"/>
            </a:endParaRPr>
          </a:p>
        </p:txBody>
      </p:sp>
      <p:cxnSp>
        <p:nvCxnSpPr>
          <p:cNvPr id="28" name="直接连接符 47">
            <a:extLst>
              <a:ext uri="{FF2B5EF4-FFF2-40B4-BE49-F238E27FC236}">
                <a16:creationId xmlns:a16="http://schemas.microsoft.com/office/drawing/2014/main" id="{4979DF1E-435F-4B97-933B-564C5E5B475B}"/>
              </a:ext>
            </a:extLst>
          </p:cNvPr>
          <p:cNvCxnSpPr/>
          <p:nvPr/>
        </p:nvCxnSpPr>
        <p:spPr>
          <a:xfrm>
            <a:off x="10201176" y="3327254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D0E47D-70CB-49FF-8B53-5CFA15FAE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132" y="1848112"/>
            <a:ext cx="4632414" cy="3477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文本框 66">
            <a:extLst>
              <a:ext uri="{FF2B5EF4-FFF2-40B4-BE49-F238E27FC236}">
                <a16:creationId xmlns:a16="http://schemas.microsoft.com/office/drawing/2014/main" id="{97EC58CF-C598-4F18-8CA9-29527CF6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008" y="3456420"/>
            <a:ext cx="379159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sz="4000" b="1" dirty="0">
                <a:solidFill>
                  <a:srgbClr val="333C89"/>
                </a:solidFill>
                <a:latin typeface="Days" panose="02000505050000020004" pitchFamily="2" charset="0"/>
                <a:ea typeface="微软雅黑" pitchFamily="34" charset="-122"/>
              </a:rPr>
              <a:t>5</a:t>
            </a:r>
            <a:r>
              <a:rPr lang="ru-RU" altLang="zh-CN" sz="4400" b="1" dirty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ru-RU" altLang="zh-CN" sz="2000" b="1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rPr>
              <a:t>обучающихся,</a:t>
            </a:r>
          </a:p>
          <a:p>
            <a:pPr algn="ctr"/>
            <a:r>
              <a:rPr lang="ru-RU" altLang="zh-CN" sz="2000" b="1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rPr>
              <a:t> состоящих на различных видах профилактического учета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F8F826-6A9B-4405-AC01-D25F8A09FFE8}"/>
              </a:ext>
            </a:extLst>
          </p:cNvPr>
          <p:cNvSpPr txBox="1"/>
          <p:nvPr/>
        </p:nvSpPr>
        <p:spPr>
          <a:xfrm>
            <a:off x="4213092" y="5313738"/>
            <a:ext cx="53464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3C89"/>
                </a:solidFill>
                <a:latin typeface="Days" panose="02000505050000020004" pitchFamily="2" charset="0"/>
                <a:ea typeface="微软雅黑" pitchFamily="34" charset="-122"/>
              </a:rPr>
              <a:t>13</a:t>
            </a:r>
            <a:r>
              <a:rPr lang="ru-RU" b="1" i="1" dirty="0">
                <a:solidFill>
                  <a:srgbClr val="006600"/>
                </a:solidFill>
                <a:effectLst/>
                <a:latin typeface="Gill Sans MT (Основной текст)"/>
              </a:rPr>
              <a:t> </a:t>
            </a:r>
            <a:r>
              <a:rPr lang="ru-RU" sz="2000" b="1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rPr>
              <a:t>в связи с исправлением</a:t>
            </a:r>
          </a:p>
          <a:p>
            <a:pPr algn="ctr"/>
            <a:r>
              <a:rPr lang="ru-RU" sz="4000" b="1" dirty="0">
                <a:solidFill>
                  <a:srgbClr val="333C89"/>
                </a:solidFill>
                <a:latin typeface="Days" panose="02000505050000020004" pitchFamily="2" charset="0"/>
                <a:ea typeface="微软雅黑" pitchFamily="34" charset="-122"/>
              </a:rPr>
              <a:t>2</a:t>
            </a:r>
            <a:r>
              <a:rPr lang="ru-RU" b="1" i="1" dirty="0">
                <a:solidFill>
                  <a:srgbClr val="000000"/>
                </a:solidFill>
                <a:effectLst/>
                <a:latin typeface="Gill Sans MT (Основной текст)"/>
              </a:rPr>
              <a:t> </a:t>
            </a:r>
            <a:r>
              <a:rPr lang="ru-RU" sz="2000" b="1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rPr>
              <a:t>в связи с совершеннолетие</a:t>
            </a:r>
          </a:p>
          <a:p>
            <a:pPr algn="ctr"/>
            <a:r>
              <a:rPr lang="ru-RU" sz="4000" b="1" dirty="0">
                <a:solidFill>
                  <a:srgbClr val="333C89"/>
                </a:solidFill>
                <a:latin typeface="Days" panose="02000505050000020004" pitchFamily="2" charset="0"/>
                <a:ea typeface="微软雅黑" pitchFamily="34" charset="-122"/>
              </a:rPr>
              <a:t>1</a:t>
            </a:r>
            <a:r>
              <a:rPr lang="ru-RU" b="1" i="1" dirty="0">
                <a:solidFill>
                  <a:srgbClr val="000000"/>
                </a:solidFill>
                <a:effectLst/>
                <a:latin typeface="Gill Sans MT (Основной текст)"/>
              </a:rPr>
              <a:t> </a:t>
            </a:r>
            <a:r>
              <a:rPr lang="ru-RU" sz="2000" b="1" dirty="0">
                <a:solidFill>
                  <a:srgbClr val="5083C8"/>
                </a:solidFill>
                <a:latin typeface="☞TTDAYSSANS-LIGHT" panose="02000805000000020004"/>
                <a:ea typeface="微软雅黑" pitchFamily="34" charset="-122"/>
              </a:rPr>
              <a:t>в связи с уходом в академический отпуск</a:t>
            </a:r>
          </a:p>
        </p:txBody>
      </p:sp>
    </p:spTree>
    <p:extLst>
      <p:ext uri="{BB962C8B-B14F-4D97-AF65-F5344CB8AC3E}">
        <p14:creationId xmlns:p14="http://schemas.microsoft.com/office/powerpoint/2010/main" val="348560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B7B510-9D48-4081-825F-D11A871ACFC4}"/>
              </a:ext>
            </a:extLst>
          </p:cNvPr>
          <p:cNvSpPr/>
          <p:nvPr/>
        </p:nvSpPr>
        <p:spPr>
          <a:xfrm>
            <a:off x="1444221" y="962025"/>
            <a:ext cx="10556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lang="ru-RU" sz="6600" b="1" i="1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775EB-B892-40FE-8B5F-7EF8AAC5A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55" y="2651225"/>
            <a:ext cx="3759631" cy="37596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DF78EF-D1CA-4F9A-B850-D55068F26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15" y="2703610"/>
            <a:ext cx="3707246" cy="37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pic>
        <p:nvPicPr>
          <p:cNvPr id="3" name="Picture 159661">
            <a:extLst>
              <a:ext uri="{FF2B5EF4-FFF2-40B4-BE49-F238E27FC236}">
                <a16:creationId xmlns:a16="http://schemas.microsoft.com/office/drawing/2014/main" id="{80F5756F-86C2-44C1-9057-A6E3A173BC22}"/>
              </a:ext>
            </a:extLst>
          </p:cNvPr>
          <p:cNvPicPr/>
          <p:nvPr/>
        </p:nvPicPr>
        <p:blipFill rotWithShape="1">
          <a:blip r:embed="rId3"/>
          <a:srcRect b="8490"/>
          <a:stretch/>
        </p:blipFill>
        <p:spPr>
          <a:xfrm>
            <a:off x="92869" y="85725"/>
            <a:ext cx="132588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" y="0"/>
            <a:ext cx="13443288" cy="7562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987E4-7B66-40FA-A074-C19877BE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7" y="328613"/>
            <a:ext cx="2546610" cy="3581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98D23C-001F-45E4-9729-FEAF474D8AD8}"/>
              </a:ext>
            </a:extLst>
          </p:cNvPr>
          <p:cNvSpPr txBox="1"/>
          <p:nvPr/>
        </p:nvSpPr>
        <p:spPr>
          <a:xfrm>
            <a:off x="3391278" y="565357"/>
            <a:ext cx="9069236" cy="578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2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Советник</a:t>
            </a:r>
            <a:r>
              <a:rPr kumimoji="0" lang="ru-RU" sz="2400" b="0" i="0" u="none" strike="noStrike" kern="0" cap="none" spc="-4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директора</a:t>
            </a:r>
            <a:r>
              <a:rPr kumimoji="0" lang="ru-RU" sz="2400" b="0" i="0" u="none" strike="noStrike" kern="0" cap="none" spc="-5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по</a:t>
            </a:r>
            <a:r>
              <a:rPr kumimoji="0" lang="ru-RU" sz="2400" b="0" i="0" u="none" strike="noStrike" kern="0" cap="none" spc="-1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воспитанию</a:t>
            </a:r>
            <a:r>
              <a:rPr kumimoji="0" lang="ru-RU" sz="2400" b="0" i="0" u="none" strike="noStrike" kern="0" cap="none" spc="-5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и</a:t>
            </a:r>
            <a:r>
              <a:rPr kumimoji="0" lang="ru-RU" sz="2400" b="0" i="0" u="none" strike="noStrike" kern="0" cap="none" spc="-4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2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взаимодействию</a:t>
            </a:r>
            <a:r>
              <a:rPr kumimoji="0" lang="ru-RU" sz="2400" b="0" i="0" u="none" strike="noStrike" kern="0" cap="none" spc="-7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с</a:t>
            </a:r>
            <a:r>
              <a:rPr kumimoji="0" lang="ru-RU" sz="2400" b="0" i="0" u="none" strike="noStrike" kern="0" cap="none" spc="-3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детскими</a:t>
            </a:r>
            <a:r>
              <a:rPr lang="ru-RU" sz="2400" kern="0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общественными</a:t>
            </a:r>
            <a:r>
              <a:rPr kumimoji="0" lang="ru-RU" sz="2400" b="0" i="0" u="none" strike="noStrike" kern="0" cap="none" spc="-2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объединениями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32384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Обобщенные</a:t>
            </a:r>
            <a:r>
              <a:rPr kumimoji="0" lang="ru-RU" sz="2400" b="0" i="0" u="none" strike="noStrike" kern="0" cap="none" spc="-13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трудовые</a:t>
            </a:r>
            <a:r>
              <a:rPr kumimoji="0" lang="ru-RU" sz="2400" b="0" i="0" u="none" strike="noStrike" kern="0" cap="none" spc="-114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функции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1082040" marR="5080" lvl="0" indent="0" defTabSz="91440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Организация</a:t>
            </a:r>
            <a:r>
              <a:rPr kumimoji="0" lang="ru-RU" sz="2400" b="0" i="0" u="none" strike="noStrike" kern="0" cap="none" spc="-8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воспитательной</a:t>
            </a:r>
            <a:r>
              <a:rPr kumimoji="0" lang="ru-RU" sz="2400" b="0" i="0" u="none" strike="noStrike" kern="0" cap="none" spc="-6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деятельности</a:t>
            </a:r>
            <a:r>
              <a:rPr kumimoji="0" lang="ru-RU" sz="2400" b="0" i="0" u="none" strike="noStrike" kern="0" cap="none" spc="-7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</a:t>
            </a:r>
            <a:r>
              <a:rPr kumimoji="0" lang="ru-RU" sz="2400" b="0" i="0" u="none" strike="noStrike" kern="0" cap="none" spc="-4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образовательной организации</a:t>
            </a:r>
            <a:r>
              <a:rPr kumimoji="0" lang="ru-RU" sz="2400" b="0" i="0" u="none" strike="noStrike" kern="0" cap="none" spc="-7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во</a:t>
            </a:r>
            <a:r>
              <a:rPr kumimoji="0" lang="ru-RU" sz="2400" b="0" i="0" u="none" strike="noStrike" kern="0" cap="none" spc="-3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взаимодействии</a:t>
            </a:r>
            <a:r>
              <a:rPr kumimoji="0" lang="ru-RU" sz="2400" b="0" i="0" u="none" strike="noStrike" kern="0" cap="none" spc="-6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с</a:t>
            </a:r>
            <a:r>
              <a:rPr kumimoji="0" lang="ru-RU" sz="2400" b="0" i="0" u="none" strike="noStrike" kern="0" cap="none" spc="-3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детскими</a:t>
            </a:r>
            <a:r>
              <a:rPr kumimoji="0" lang="ru-RU" sz="2400" b="0" i="0" u="none" strike="noStrike" kern="0" cap="none" spc="-4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и</a:t>
            </a:r>
            <a:r>
              <a:rPr kumimoji="0" lang="ru-RU" sz="2400" b="0" i="0" u="none" strike="noStrike" kern="0" cap="none" spc="-2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молодежными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108204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общественными</a:t>
            </a:r>
            <a:r>
              <a:rPr kumimoji="0" lang="ru-RU" sz="2400" b="0" i="0" u="none" strike="noStrike" kern="0" cap="none" spc="-5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объединениями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32384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2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Трудовые</a:t>
            </a:r>
            <a:r>
              <a:rPr kumimoji="0" lang="ru-RU" sz="2400" b="0" i="0" u="none" strike="noStrike" kern="0" cap="none" spc="-8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функции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1082040" marR="5080" lvl="0" indent="0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Организация</a:t>
            </a:r>
            <a:r>
              <a:rPr kumimoji="0" lang="ru-RU" sz="2400" b="0" i="0" u="none" strike="noStrike" kern="0" cap="none" spc="-8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воспитательной</a:t>
            </a:r>
            <a:r>
              <a:rPr kumimoji="0" lang="ru-RU" sz="2400" b="0" i="0" u="none" strike="noStrike" kern="0" cap="none" spc="-6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деятельности</a:t>
            </a:r>
            <a:r>
              <a:rPr kumimoji="0" lang="ru-RU" sz="2400" b="0" i="0" u="none" strike="noStrike" kern="0" cap="none" spc="-7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</a:t>
            </a:r>
            <a:r>
              <a:rPr kumimoji="0" lang="ru-RU" sz="2400" b="0" i="0" u="none" strike="noStrike" kern="0" cap="none" spc="-4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образовательной организации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  <a:p>
            <a:pPr marL="1082040" marR="629285" lvl="0" indent="0" defTabSz="91440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Организация</a:t>
            </a:r>
            <a:r>
              <a:rPr kumimoji="0" lang="ru-RU" sz="2400" b="0" i="0" u="none" strike="noStrike" kern="0" cap="none" spc="-7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взаимодействия</a:t>
            </a:r>
            <a:r>
              <a:rPr kumimoji="0" lang="ru-RU" sz="2400" b="0" i="0" u="none" strike="noStrike" kern="0" cap="none" spc="-5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с</a:t>
            </a:r>
            <a:r>
              <a:rPr kumimoji="0" lang="ru-RU" sz="2400" b="0" i="0" u="none" strike="noStrike" kern="0" cap="none" spc="-3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3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детскими</a:t>
            </a:r>
            <a:r>
              <a:rPr kumimoji="0" lang="ru-RU" sz="2400" b="0" i="0" u="none" strike="noStrike" kern="0" cap="none" spc="-5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и</a:t>
            </a:r>
            <a:r>
              <a:rPr kumimoji="0" lang="ru-RU" sz="2400" b="0" i="0" u="none" strike="noStrike" kern="0" cap="none" spc="-2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молодежными общественными</a:t>
            </a:r>
            <a:r>
              <a:rPr kumimoji="0" lang="ru-RU" sz="2400" b="0" i="0" u="none" strike="noStrike" kern="0" cap="none" spc="-55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 </a:t>
            </a:r>
            <a:r>
              <a:rPr kumimoji="0" lang="ru-RU" sz="2400" b="0" i="0" u="none" strike="noStrike" kern="0" cap="none" spc="-1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/>
                <a:cs typeface="Microsoft Sans Serif"/>
              </a:rPr>
              <a:t>объединениями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  <a:cs typeface="Microsoft Sans Serif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CA5D87-02C4-4113-B3B9-C71D7FA7E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24" y="4238626"/>
            <a:ext cx="2115495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369F6-EACC-489D-AF6C-0B3FA4D639F9}"/>
              </a:ext>
            </a:extLst>
          </p:cNvPr>
          <p:cNvSpPr txBox="1"/>
          <p:nvPr/>
        </p:nvSpPr>
        <p:spPr>
          <a:xfrm>
            <a:off x="397669" y="200025"/>
            <a:ext cx="124206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C89"/>
                </a:solidFill>
                <a:latin typeface="Days" panose="02000505050000020004" pitchFamily="2" charset="0"/>
              </a:rPr>
              <a:t>Трудовые действия</a:t>
            </a: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Подготовка мероприятий по выявлению, поддержке и развитию способностей и талантов обучающихся, направленных на самоопределение, саморазвитие, самореализацию, самообразование и профессиональную ориентацию, согласно возрастным особенностям, потребностям и интересам</a:t>
            </a:r>
          </a:p>
          <a:p>
            <a:endParaRPr lang="ru-RU" sz="1600" dirty="0">
              <a:solidFill>
                <a:srgbClr val="333C89"/>
              </a:solidFill>
              <a:latin typeface="☞TTDAYSSANS-LIGHT" panose="02000805000000020004"/>
            </a:endParaRP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Участие в разработке рекомендаций по социализации обучающихся и индивидуализации обучения на основе воспитания обучающихся в соответствии с духовно-нравственными, социокультурными ценностями и принятыми в российском обществе правилами поведения с учетом культурного, этнического и языкового многообразия</a:t>
            </a:r>
          </a:p>
          <a:p>
            <a:endParaRPr lang="ru-RU" sz="1600" dirty="0">
              <a:solidFill>
                <a:srgbClr val="333C89"/>
              </a:solidFill>
              <a:latin typeface="☞TTDAYSSANS-LIGHT" panose="02000805000000020004"/>
            </a:endParaRP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Участие в разработке рекомендаций по ранней профилактике негативных явлений</a:t>
            </a: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в детско-юношеской среде образовательной организации</a:t>
            </a:r>
          </a:p>
          <a:p>
            <a:endParaRPr lang="ru-RU" sz="1600" dirty="0">
              <a:solidFill>
                <a:srgbClr val="333C89"/>
              </a:solidFill>
              <a:latin typeface="☞TTDAYSSANS-LIGHT" panose="02000805000000020004"/>
            </a:endParaRP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Участие в разработке планов и программ организации мероприятий, направленных на профилактику асоциального и деструктивного поведения обучающихся, а также мероприятий по поддержке обучающихся, находящихся в сложной жизненной</a:t>
            </a: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ситуации</a:t>
            </a:r>
          </a:p>
          <a:p>
            <a:endParaRPr lang="ru-RU" sz="1100" dirty="0">
              <a:solidFill>
                <a:srgbClr val="333C89"/>
              </a:solidFill>
              <a:latin typeface="☞TTDAYSSANS-LIGHT" panose="02000805000000020004"/>
            </a:endParaRPr>
          </a:p>
          <a:p>
            <a:r>
              <a:rPr lang="ru-RU" sz="2400" dirty="0">
                <a:solidFill>
                  <a:srgbClr val="333C89"/>
                </a:solidFill>
                <a:latin typeface="☞TTDAYSSANS-LIGHT" panose="02000805000000020004"/>
              </a:rPr>
              <a:t>Участие в разработке социально значимых детско-юношеских/детско-взрослых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85122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8" y="-1"/>
            <a:ext cx="13443288" cy="756285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88268A-4C8F-4FC9-AB74-4761748D8AF1}"/>
              </a:ext>
            </a:extLst>
          </p:cNvPr>
          <p:cNvSpPr/>
          <p:nvPr/>
        </p:nvSpPr>
        <p:spPr>
          <a:xfrm>
            <a:off x="245269" y="-561975"/>
            <a:ext cx="10372340" cy="7143379"/>
          </a:xfrm>
          <a:prstGeom prst="rect">
            <a:avLst/>
          </a:prstGeom>
          <a:blipFill dpi="0" rotWithShape="1">
            <a:blip r:embed="rId4">
              <a:alphaModFix amt="2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F41A8-F8CD-4653-AAF1-D85996EA0D79}"/>
              </a:ext>
            </a:extLst>
          </p:cNvPr>
          <p:cNvSpPr txBox="1"/>
          <p:nvPr/>
        </p:nvSpPr>
        <p:spPr>
          <a:xfrm>
            <a:off x="397669" y="121507"/>
            <a:ext cx="1226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C89"/>
              </a:solidFill>
              <a:effectLst/>
              <a:uLnTx/>
              <a:uFillTx/>
              <a:latin typeface="☞TTDAYSSANS-LIGHT" panose="02000805000000020004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555FBD34-6785-48FC-B6BD-BEA901DA4792}"/>
              </a:ext>
            </a:extLst>
          </p:cNvPr>
          <p:cNvSpPr/>
          <p:nvPr/>
        </p:nvSpPr>
        <p:spPr>
          <a:xfrm>
            <a:off x="1743337" y="2662749"/>
            <a:ext cx="8244205" cy="4712823"/>
          </a:xfrm>
          <a:custGeom>
            <a:avLst/>
            <a:gdLst/>
            <a:ahLst/>
            <a:cxnLst/>
            <a:rect l="l" t="t" r="r" b="b"/>
            <a:pathLst>
              <a:path w="8244205" h="4885690">
                <a:moveTo>
                  <a:pt x="0" y="4885359"/>
                </a:moveTo>
                <a:lnTo>
                  <a:pt x="1469651" y="4885359"/>
                </a:lnTo>
              </a:path>
              <a:path w="8244205" h="4885690">
                <a:moveTo>
                  <a:pt x="1469651" y="4885359"/>
                </a:moveTo>
                <a:lnTo>
                  <a:pt x="1469651" y="3663568"/>
                </a:lnTo>
              </a:path>
              <a:path w="8244205" h="4885690">
                <a:moveTo>
                  <a:pt x="1469651" y="3663568"/>
                </a:moveTo>
                <a:lnTo>
                  <a:pt x="3163196" y="3663568"/>
                </a:lnTo>
              </a:path>
              <a:path w="8244205" h="4885690">
                <a:moveTo>
                  <a:pt x="3163196" y="3663568"/>
                </a:moveTo>
                <a:lnTo>
                  <a:pt x="3163196" y="2441829"/>
                </a:lnTo>
              </a:path>
              <a:path w="8244205" h="4885690">
                <a:moveTo>
                  <a:pt x="3163196" y="2441829"/>
                </a:moveTo>
                <a:lnTo>
                  <a:pt x="4856741" y="2441829"/>
                </a:lnTo>
              </a:path>
              <a:path w="8244205" h="4885690">
                <a:moveTo>
                  <a:pt x="4856741" y="2441829"/>
                </a:moveTo>
                <a:lnTo>
                  <a:pt x="4856741" y="1220089"/>
                </a:lnTo>
              </a:path>
              <a:path w="8244205" h="4885690">
                <a:moveTo>
                  <a:pt x="4856741" y="1220089"/>
                </a:moveTo>
                <a:lnTo>
                  <a:pt x="6550286" y="1220089"/>
                </a:lnTo>
              </a:path>
              <a:path w="8244205" h="4885690">
                <a:moveTo>
                  <a:pt x="6550286" y="1221739"/>
                </a:moveTo>
                <a:lnTo>
                  <a:pt x="6550286" y="0"/>
                </a:lnTo>
              </a:path>
              <a:path w="8244205" h="4885690">
                <a:moveTo>
                  <a:pt x="6550286" y="0"/>
                </a:moveTo>
                <a:lnTo>
                  <a:pt x="8243831" y="0"/>
                </a:lnTo>
              </a:path>
            </a:pathLst>
          </a:custGeom>
          <a:ln w="38100">
            <a:solidFill>
              <a:srgbClr val="ACCA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57A1366-5C7B-4696-B427-FFF90975060D}"/>
              </a:ext>
            </a:extLst>
          </p:cNvPr>
          <p:cNvSpPr txBox="1">
            <a:spLocks/>
          </p:cNvSpPr>
          <p:nvPr/>
        </p:nvSpPr>
        <p:spPr>
          <a:xfrm>
            <a:off x="406809" y="531536"/>
            <a:ext cx="299163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3200" kern="0" spc="-1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МЕТОДИКА</a:t>
            </a:r>
            <a:endParaRPr lang="ru-RU" sz="3200" kern="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6193D406-5C5E-4952-8A6B-CBD0F2B1ABA1}"/>
              </a:ext>
            </a:extLst>
          </p:cNvPr>
          <p:cNvSpPr txBox="1"/>
          <p:nvPr/>
        </p:nvSpPr>
        <p:spPr>
          <a:xfrm>
            <a:off x="406809" y="1191994"/>
            <a:ext cx="40034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ФОРМИРОВАНИЯ</a:t>
            </a:r>
            <a:r>
              <a:rPr lang="ru-RU" sz="2000" spc="-20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 </a:t>
            </a:r>
            <a:r>
              <a:rPr sz="2000" spc="-20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ОСНОВ</a:t>
            </a:r>
            <a:endParaRPr sz="2000" dirty="0">
              <a:solidFill>
                <a:srgbClr val="333C89"/>
              </a:solidFill>
              <a:latin typeface="☞TTDAYSSANS-LIGHT" panose="02000805000000020004"/>
              <a:cs typeface="Microsoft Sans Serif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546F6C4-C2BA-4D32-A2E1-F6B7F6B1CF94}"/>
              </a:ext>
            </a:extLst>
          </p:cNvPr>
          <p:cNvSpPr txBox="1"/>
          <p:nvPr/>
        </p:nvSpPr>
        <p:spPr>
          <a:xfrm>
            <a:off x="406809" y="1726107"/>
            <a:ext cx="36549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ЗАКОНОПОСЛУШНОГО</a:t>
            </a:r>
            <a:endParaRPr sz="2000" dirty="0">
              <a:solidFill>
                <a:srgbClr val="333C89"/>
              </a:solidFill>
              <a:latin typeface="☞TTDAYSSANS-LIGHT" panose="02000805000000020004"/>
              <a:cs typeface="Microsoft Sans Serif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00F7307E-CBA1-49AF-9A5F-32A3C44DF255}"/>
              </a:ext>
            </a:extLst>
          </p:cNvPr>
          <p:cNvSpPr txBox="1"/>
          <p:nvPr/>
        </p:nvSpPr>
        <p:spPr>
          <a:xfrm>
            <a:off x="3616887" y="4846368"/>
            <a:ext cx="74193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1" spc="-5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П</a:t>
            </a:r>
            <a:endParaRPr sz="10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5D7C23EC-F885-4D9B-B8A2-B6380573B69E}"/>
              </a:ext>
            </a:extLst>
          </p:cNvPr>
          <p:cNvSpPr txBox="1"/>
          <p:nvPr/>
        </p:nvSpPr>
        <p:spPr>
          <a:xfrm>
            <a:off x="7909945" y="1726107"/>
            <a:ext cx="288408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СОЦИАЛЬНАЯ</a:t>
            </a:r>
            <a:endParaRPr sz="2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И</a:t>
            </a:r>
            <a:r>
              <a:rPr sz="2000" b="1" spc="-1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 ЛИЧНОСТНАЯ</a:t>
            </a:r>
            <a:endParaRPr sz="2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000" b="1" spc="-1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ПРОДУКТИВНОСТЬ</a:t>
            </a:r>
            <a:endParaRPr sz="2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8385BB58-1B65-4D4C-B9AA-F4429548583E}"/>
              </a:ext>
            </a:extLst>
          </p:cNvPr>
          <p:cNvSpPr txBox="1"/>
          <p:nvPr/>
        </p:nvSpPr>
        <p:spPr>
          <a:xfrm>
            <a:off x="4976336" y="5213238"/>
            <a:ext cx="31108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ПРИМЕНЯЮ,</a:t>
            </a:r>
            <a:r>
              <a:rPr sz="1800" b="1" spc="-114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имею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практический</a:t>
            </a:r>
            <a:r>
              <a:rPr sz="1800" b="1" spc="-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опыт</a:t>
            </a:r>
            <a:r>
              <a:rPr sz="1800" b="1" spc="-6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5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в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ежедневной</a:t>
            </a:r>
            <a:r>
              <a:rPr sz="1800" b="1" spc="-12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деятельности, </a:t>
            </a: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УМЕЮ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5D0236D6-0239-40B5-9208-E69462519588}"/>
              </a:ext>
            </a:extLst>
          </p:cNvPr>
          <p:cNvSpPr txBox="1"/>
          <p:nvPr/>
        </p:nvSpPr>
        <p:spPr>
          <a:xfrm>
            <a:off x="6668555" y="3832359"/>
            <a:ext cx="34588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ПРИНИМАЮ,</a:t>
            </a:r>
            <a:r>
              <a:rPr sz="1800" b="1" spc="-5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считаю</a:t>
            </a:r>
            <a:r>
              <a:rPr sz="1800" b="1" spc="-4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для</a:t>
            </a:r>
            <a:r>
              <a:rPr sz="1800" b="1" spc="-10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себя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важным,</a:t>
            </a:r>
            <a:r>
              <a:rPr sz="1800" b="1" spc="-6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мне</a:t>
            </a:r>
            <a:r>
              <a:rPr sz="1800" b="1" spc="-8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это</a:t>
            </a:r>
            <a:r>
              <a:rPr sz="1800" b="1" spc="-4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подходит, использую</a:t>
            </a:r>
            <a:r>
              <a:rPr sz="1800" b="1" spc="-3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в</a:t>
            </a:r>
            <a:r>
              <a:rPr sz="1800" b="1" spc="-4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повседневной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практике,</a:t>
            </a:r>
            <a:r>
              <a:rPr sz="1800" b="1" spc="-9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ХОЧУ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C87A8250-6E42-4754-A72D-6A449F71DFAE}"/>
              </a:ext>
            </a:extLst>
          </p:cNvPr>
          <p:cNvSpPr txBox="1"/>
          <p:nvPr/>
        </p:nvSpPr>
        <p:spPr>
          <a:xfrm>
            <a:off x="2008395" y="6330723"/>
            <a:ext cx="478388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54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ПОНИМАНИЮ,</a:t>
            </a:r>
            <a:r>
              <a:rPr sz="1800" b="1" spc="-5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имею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  <a:p>
            <a:pPr marL="1455420">
              <a:lnSpc>
                <a:spcPct val="100000"/>
              </a:lnSpc>
            </a:pP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достаточный</a:t>
            </a:r>
            <a:r>
              <a:rPr sz="1800" b="1" spc="-45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объём</a:t>
            </a:r>
            <a:r>
              <a:rPr sz="1800" b="1" spc="-9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sz="1800"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знаний,</a:t>
            </a:r>
            <a:endParaRPr sz="18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  <a:p>
            <a:pPr marL="1455420">
              <a:lnSpc>
                <a:spcPct val="100000"/>
              </a:lnSpc>
            </a:pPr>
            <a:r>
              <a:rPr sz="1800" b="1" spc="-2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ЗНАЮ</a:t>
            </a:r>
            <a:r>
              <a:rPr lang="en-US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 </a:t>
            </a:r>
            <a:r>
              <a:rPr b="1" spc="-10" dirty="0">
                <a:solidFill>
                  <a:srgbClr val="333C89"/>
                </a:solidFill>
                <a:latin typeface="☞TTDAYSSANS-LIGHT" panose="02000805000000020004"/>
                <a:cs typeface="Arial"/>
              </a:rPr>
              <a:t>ВОСПИТАНИЕ</a:t>
            </a:r>
            <a:endParaRPr sz="2000" dirty="0">
              <a:solidFill>
                <a:srgbClr val="333C89"/>
              </a:solidFill>
              <a:latin typeface="☞TTDAYSSANS-LIGHT" panose="02000805000000020004"/>
              <a:cs typeface="Arial"/>
            </a:endParaRPr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ECB35505-CA75-4314-8035-14431655CB05}"/>
              </a:ext>
            </a:extLst>
          </p:cNvPr>
          <p:cNvSpPr txBox="1"/>
          <p:nvPr/>
        </p:nvSpPr>
        <p:spPr>
          <a:xfrm>
            <a:off x="6879536" y="2508199"/>
            <a:ext cx="9385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1" spc="-5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П</a:t>
            </a:r>
            <a:endParaRPr sz="10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3103181B-63A9-4C5B-A521-391CA8A0A5FF}"/>
              </a:ext>
            </a:extLst>
          </p:cNvPr>
          <p:cNvSpPr txBox="1"/>
          <p:nvPr/>
        </p:nvSpPr>
        <p:spPr>
          <a:xfrm>
            <a:off x="5310450" y="3580966"/>
            <a:ext cx="9385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b="1" spc="-50" dirty="0">
                <a:solidFill>
                  <a:srgbClr val="333C89"/>
                </a:solidFill>
                <a:latin typeface="Days" panose="02000505050000020004" pitchFamily="2" charset="0"/>
                <a:cs typeface="Arial"/>
              </a:rPr>
              <a:t>П</a:t>
            </a:r>
            <a:endParaRPr sz="10000" dirty="0">
              <a:solidFill>
                <a:srgbClr val="333C89"/>
              </a:solidFill>
              <a:latin typeface="Days" panose="02000505050000020004" pitchFamily="2" charset="0"/>
              <a:cs typeface="Arial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02B15774-89FC-4016-A384-E72F4F0F243B}"/>
              </a:ext>
            </a:extLst>
          </p:cNvPr>
          <p:cNvSpPr txBox="1"/>
          <p:nvPr/>
        </p:nvSpPr>
        <p:spPr>
          <a:xfrm>
            <a:off x="406809" y="2299251"/>
            <a:ext cx="30645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30" dirty="0">
                <a:solidFill>
                  <a:srgbClr val="333C89"/>
                </a:solidFill>
                <a:latin typeface="☞TTDAYSSANS-LIGHT" panose="02000805000000020004"/>
                <a:cs typeface="Microsoft Sans Serif"/>
              </a:rPr>
              <a:t>ПОВЕДЕНИЯ</a:t>
            </a:r>
            <a:endParaRPr sz="2000" dirty="0">
              <a:solidFill>
                <a:srgbClr val="333C89"/>
              </a:solidFill>
              <a:latin typeface="☞TTDAYSSANS-LIGHT" panose="02000805000000020004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24981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A01C9-B5F7-4D9F-95AE-6A049393C6F6}"/>
              </a:ext>
            </a:extLst>
          </p:cNvPr>
          <p:cNvSpPr txBox="1"/>
          <p:nvPr/>
        </p:nvSpPr>
        <p:spPr>
          <a:xfrm>
            <a:off x="983642" y="0"/>
            <a:ext cx="11582400" cy="1519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68" marR="6387" lvl="0" indent="0" algn="ctr" defTabSz="914400" rtl="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26" b="0" i="0" u="none" strike="noStrike" kern="120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Days" panose="02000505050000020004" pitchFamily="2" charset="0"/>
                <a:ea typeface="+mn-ea"/>
                <a:cs typeface="Verdana"/>
              </a:rPr>
              <a:t>Практика</a:t>
            </a:r>
          </a:p>
          <a:p>
            <a:pPr marL="15968" marR="6387" lvl="0" indent="0" algn="ctr" defTabSz="914400" rtl="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26" b="0" i="0" u="none" strike="noStrike" kern="120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Days" panose="02000505050000020004" pitchFamily="2" charset="0"/>
                <a:ea typeface="+mn-ea"/>
                <a:cs typeface="Verdana"/>
              </a:rPr>
              <a:t>Я-Студент</a:t>
            </a:r>
            <a:endParaRPr kumimoji="0" lang="ru-RU" sz="45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s" panose="02000505050000020004" pitchFamily="2" charset="0"/>
              <a:ea typeface="+mn-e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AFAD4-E21E-42D6-9671-ACB5F9AAB996}"/>
              </a:ext>
            </a:extLst>
          </p:cNvPr>
          <p:cNvSpPr txBox="1"/>
          <p:nvPr/>
        </p:nvSpPr>
        <p:spPr>
          <a:xfrm>
            <a:off x="778669" y="1324280"/>
            <a:ext cx="1219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 pitchFamily="2" charset="-52"/>
                <a:ea typeface="+mn-ea"/>
                <a:cs typeface="+mn-cs"/>
              </a:rPr>
              <a:t>Предотвращение проявлений форм девиантного поведения путем вовлечения студентов в </a:t>
            </a:r>
            <a:r>
              <a:rPr kumimoji="0" lang="ru-RU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 pitchFamily="2" charset="-52"/>
                <a:ea typeface="+mn-ea"/>
                <a:cs typeface="+mn-cs"/>
              </a:rPr>
              <a:t>общеколледжные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 pitchFamily="2" charset="-52"/>
                <a:ea typeface="+mn-ea"/>
                <a:cs typeface="+mn-cs"/>
              </a:rPr>
              <a:t> мероприятия,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333C89"/>
                </a:solidFill>
                <a:effectLst/>
                <a:uLnTx/>
                <a:uFillTx/>
                <a:latin typeface="☞TTDAYSSANS-LIGHT" panose="02000805000000020004" pitchFamily="2" charset="-52"/>
                <a:ea typeface="+mn-ea"/>
                <a:cs typeface="+mn-cs"/>
              </a:rPr>
              <a:t>мероприятия, утвержденные воспитательным планом колледжа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5F3E19-1B70-4256-8FF6-5B9FE21D5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63" y="2859564"/>
            <a:ext cx="3425946" cy="2616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5B3ACA-0128-4501-895A-289CD9D84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7" y="2859564"/>
            <a:ext cx="2912421" cy="19385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A1C775-8156-4DD9-86D4-180DB1ACB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25" y="4775747"/>
            <a:ext cx="3906391" cy="26001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D94FA6-2A0E-4986-BB31-50083725D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97" y="2424327"/>
            <a:ext cx="4275356" cy="28491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F50FE5-4103-4E61-A847-4A1F58A22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15" y="4379404"/>
            <a:ext cx="2352848" cy="29729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0F8089-2D8D-482A-B517-12128580E7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/>
          <a:stretch/>
        </p:blipFill>
        <p:spPr>
          <a:xfrm>
            <a:off x="4287887" y="4807602"/>
            <a:ext cx="4138562" cy="26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8" y="-1"/>
            <a:ext cx="13443288" cy="756285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538ACD9-CB50-41BA-A3EA-779FEE702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441086"/>
              </p:ext>
            </p:extLst>
          </p:nvPr>
        </p:nvGraphicFramePr>
        <p:xfrm>
          <a:off x="1159669" y="1800225"/>
          <a:ext cx="10907058" cy="341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47C5F9-2BF7-4B57-89C1-A56B4CF7A976}"/>
              </a:ext>
            </a:extLst>
          </p:cNvPr>
          <p:cNvSpPr txBox="1"/>
          <p:nvPr/>
        </p:nvSpPr>
        <p:spPr>
          <a:xfrm>
            <a:off x="3202341" y="906377"/>
            <a:ext cx="6821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rPr>
              <a:t>Выбор</a:t>
            </a:r>
            <a:r>
              <a:rPr kumimoji="0" lang="ru-RU" sz="5400" b="1" i="1" u="none" strike="noStrike" kern="1200" cap="none" spc="0" normalizeH="0" baseline="0" noProof="0" dirty="0">
                <a:ln w="10160">
                  <a:solidFill>
                    <a:srgbClr val="BC72F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Days" panose="02000505050000020004" pitchFamily="2" charset="0"/>
              </a:rPr>
              <a:t> </a:t>
            </a:r>
            <a:r>
              <a:rPr lang="ru-RU" sz="5400" b="1" i="1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rPr>
              <a:t>наставников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F22CF-6224-4322-8C18-38D2F2123116}"/>
              </a:ext>
            </a:extLst>
          </p:cNvPr>
          <p:cNvSpPr txBox="1"/>
          <p:nvPr/>
        </p:nvSpPr>
        <p:spPr>
          <a:xfrm>
            <a:off x="1217466" y="4732753"/>
            <a:ext cx="60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6000" b="1" i="0" u="none" strike="noStrike" kern="1200" cap="none" spc="0" normalizeH="0" baseline="0" noProof="0" dirty="0">
                <a:ln w="22225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/>
                <a:uLnTx/>
                <a:uFillTx/>
                <a:latin typeface="Days" panose="02000505050000020004" pitchFamily="2" charset="0"/>
                <a:ea typeface="等线" panose="02010600030101010101" pitchFamily="2" charset="-122"/>
                <a:cs typeface="Open Sans" panose="020B0606030504020204" pitchFamily="34" charset="0"/>
              </a:rPr>
              <a:t>1</a:t>
            </a:r>
            <a:endParaRPr kumimoji="0" lang="zh-CN" altLang="en-US" sz="6000" b="1" i="0" u="none" strike="noStrike" kern="1200" cap="none" spc="0" normalizeH="0" baseline="0" noProof="0" dirty="0">
              <a:ln>
                <a:solidFill>
                  <a:srgbClr val="333C89"/>
                </a:solidFill>
              </a:ln>
              <a:solidFill>
                <a:srgbClr val="617BBC"/>
              </a:solidFill>
              <a:effectLst/>
              <a:uLnTx/>
              <a:uFillTx/>
              <a:latin typeface="Days" panose="02000505050000020004" pitchFamily="2" charset="0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CC6AA-3E02-4E37-A7D0-B80AD3020D16}"/>
              </a:ext>
            </a:extLst>
          </p:cNvPr>
          <p:cNvSpPr txBox="1"/>
          <p:nvPr/>
        </p:nvSpPr>
        <p:spPr>
          <a:xfrm>
            <a:off x="1685189" y="4978974"/>
            <a:ext cx="228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Президент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938F0-3A06-4CAB-AE9C-2DD739A97157}"/>
              </a:ext>
            </a:extLst>
          </p:cNvPr>
          <p:cNvSpPr txBox="1"/>
          <p:nvPr/>
        </p:nvSpPr>
        <p:spPr>
          <a:xfrm>
            <a:off x="4441330" y="4763531"/>
            <a:ext cx="2605976" cy="104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6000" b="1" i="0" u="none" strike="noStrike" kern="1200" cap="none" spc="0" normalizeH="0" baseline="0" noProof="0" dirty="0">
                <a:ln w="22225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/>
                <a:uLnTx/>
                <a:uFillTx/>
                <a:latin typeface="Days" panose="02000505050000020004" pitchFamily="2" charset="0"/>
                <a:ea typeface="等线" panose="02010600030101010101" pitchFamily="2" charset="-122"/>
                <a:cs typeface="Open Sans" panose="020B0606030504020204" pitchFamily="34" charset="0"/>
              </a:rPr>
              <a:t>4</a:t>
            </a:r>
            <a:endParaRPr kumimoji="0" lang="zh-CN" altLang="en-US" sz="6000" b="1" i="0" u="none" strike="noStrike" kern="1200" cap="none" spc="0" normalizeH="0" baseline="0" noProof="0" dirty="0">
              <a:ln w="22225">
                <a:solidFill>
                  <a:srgbClr val="333C89"/>
                </a:solidFill>
                <a:prstDash val="solid"/>
              </a:ln>
              <a:solidFill>
                <a:srgbClr val="617BBC"/>
              </a:solidFill>
              <a:effectLst/>
              <a:uLnTx/>
              <a:uFillTx/>
              <a:latin typeface="Days" panose="02000505050000020004" pitchFamily="2" charset="0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E3F97-A2E8-4FE6-9EC9-E71A917E2052}"/>
              </a:ext>
            </a:extLst>
          </p:cNvPr>
          <p:cNvSpPr txBox="1"/>
          <p:nvPr/>
        </p:nvSpPr>
        <p:spPr>
          <a:xfrm>
            <a:off x="5182775" y="4763531"/>
            <a:ext cx="28832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Председателя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студсовета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9AAE9-6814-4346-85A3-306ACCC626B0}"/>
              </a:ext>
            </a:extLst>
          </p:cNvPr>
          <p:cNvSpPr txBox="1"/>
          <p:nvPr/>
        </p:nvSpPr>
        <p:spPr>
          <a:xfrm>
            <a:off x="8189902" y="4732753"/>
            <a:ext cx="7032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6000" b="1" i="0" u="none" strike="noStrike" kern="1200" cap="none" spc="0" normalizeH="0" baseline="0" noProof="0" dirty="0">
                <a:ln w="22225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/>
                <a:uLnTx/>
                <a:uFillTx/>
                <a:latin typeface="Days" panose="02000505050000020004" pitchFamily="2" charset="0"/>
                <a:ea typeface="等线" panose="02010600030101010101" pitchFamily="2" charset="-122"/>
                <a:cs typeface="Open Sans" panose="020B0606030504020204" pitchFamily="34" charset="0"/>
              </a:rPr>
              <a:t>  123</a:t>
            </a:r>
            <a:endParaRPr kumimoji="0" lang="zh-CN" altLang="en-US" sz="6000" b="1" i="0" u="none" strike="noStrike" kern="1200" cap="none" spc="0" normalizeH="0" baseline="0" noProof="0" dirty="0">
              <a:ln>
                <a:solidFill>
                  <a:srgbClr val="333C89"/>
                </a:solidFill>
              </a:ln>
              <a:solidFill>
                <a:srgbClr val="617BBC"/>
              </a:solidFill>
              <a:effectLst/>
              <a:uLnTx/>
              <a:uFillTx/>
              <a:latin typeface="Days" panose="02000505050000020004" pitchFamily="2" charset="0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E6BA6A-BE82-44DE-8CE6-5D42DE48F1E9}"/>
              </a:ext>
            </a:extLst>
          </p:cNvPr>
          <p:cNvSpPr txBox="1"/>
          <p:nvPr/>
        </p:nvSpPr>
        <p:spPr>
          <a:xfrm>
            <a:off x="8857299" y="4978974"/>
            <a:ext cx="4920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Наставника</a:t>
            </a:r>
          </a:p>
        </p:txBody>
      </p:sp>
    </p:spTree>
    <p:extLst>
      <p:ext uri="{BB962C8B-B14F-4D97-AF65-F5344CB8AC3E}">
        <p14:creationId xmlns:p14="http://schemas.microsoft.com/office/powerpoint/2010/main" val="202973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43288" cy="7562850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id="{285CEFB6-B89C-4423-A3DF-4150B6B6B410}"/>
              </a:ext>
            </a:extLst>
          </p:cNvPr>
          <p:cNvSpPr/>
          <p:nvPr/>
        </p:nvSpPr>
        <p:spPr>
          <a:xfrm>
            <a:off x="435669" y="1541152"/>
            <a:ext cx="1204857" cy="892885"/>
          </a:xfrm>
          <a:prstGeom prst="rect">
            <a:avLst/>
          </a:prstGeom>
          <a:solidFill>
            <a:srgbClr val="A1D7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rgbClr val="333C89"/>
                </a:solidFill>
                <a:latin typeface="☞TTDAYSSANS-LIGHT" panose="02000805000000020004"/>
                <a:ea typeface="微软雅黑" panose="020B0503020204020204" pitchFamily="34" charset="-122"/>
              </a:rPr>
              <a:t>Август</a:t>
            </a:r>
            <a:endParaRPr lang="en-US" dirty="0">
              <a:solidFill>
                <a:srgbClr val="333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ys" panose="02000505050000020004" pitchFamily="2" charset="0"/>
            </a:endParaRPr>
          </a:p>
        </p:txBody>
      </p:sp>
      <p:sp>
        <p:nvSpPr>
          <p:cNvPr id="30" name="Pentagon 5">
            <a:extLst>
              <a:ext uri="{FF2B5EF4-FFF2-40B4-BE49-F238E27FC236}">
                <a16:creationId xmlns:a16="http://schemas.microsoft.com/office/drawing/2014/main" id="{0591F4C3-B53A-4628-B2F8-4C942013E211}"/>
              </a:ext>
            </a:extLst>
          </p:cNvPr>
          <p:cNvSpPr/>
          <p:nvPr/>
        </p:nvSpPr>
        <p:spPr>
          <a:xfrm>
            <a:off x="2460363" y="1885621"/>
            <a:ext cx="5444463" cy="892885"/>
          </a:xfrm>
          <a:prstGeom prst="homePlate">
            <a:avLst>
              <a:gd name="adj" fmla="val 41466"/>
            </a:avLst>
          </a:prstGeom>
          <a:solidFill>
            <a:srgbClr val="A1D7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altLang="zh-CN" sz="2000" dirty="0">
                <a:solidFill>
                  <a:srgbClr val="333C89"/>
                </a:solidFill>
                <a:latin typeface="☞TTDAYSSANS-LIGHT" panose="02000805000000020004"/>
                <a:cs typeface="Times New Roman" panose="02020603050405020304" pitchFamily="18" charset="0"/>
              </a:rPr>
              <a:t>Назначение наставников для первых курсов</a:t>
            </a:r>
            <a:endParaRPr lang="zh-CN" altLang="en-US" sz="2000" dirty="0">
              <a:solidFill>
                <a:srgbClr val="333C89"/>
              </a:solidFill>
              <a:latin typeface="☞TTDAYSSANS-LIGHT" panose="02000805000000020004"/>
              <a:cs typeface="Times New Roman" panose="02020603050405020304" pitchFamily="18" charset="0"/>
            </a:endParaRPr>
          </a:p>
        </p:txBody>
      </p:sp>
      <p:sp>
        <p:nvSpPr>
          <p:cNvPr id="31" name="Parallelogram 6">
            <a:extLst>
              <a:ext uri="{FF2B5EF4-FFF2-40B4-BE49-F238E27FC236}">
                <a16:creationId xmlns:a16="http://schemas.microsoft.com/office/drawing/2014/main" id="{6C50F5C7-86BA-4993-AC5E-AFFCEED500F0}"/>
              </a:ext>
            </a:extLst>
          </p:cNvPr>
          <p:cNvSpPr/>
          <p:nvPr/>
        </p:nvSpPr>
        <p:spPr>
          <a:xfrm rot="16200000">
            <a:off x="1458041" y="1723639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5EB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agon 7">
            <a:extLst>
              <a:ext uri="{FF2B5EF4-FFF2-40B4-BE49-F238E27FC236}">
                <a16:creationId xmlns:a16="http://schemas.microsoft.com/office/drawing/2014/main" id="{FCF7B5E0-CD8B-40E2-B357-0990F320101D}"/>
              </a:ext>
            </a:extLst>
          </p:cNvPr>
          <p:cNvSpPr/>
          <p:nvPr/>
        </p:nvSpPr>
        <p:spPr>
          <a:xfrm>
            <a:off x="2460363" y="3009510"/>
            <a:ext cx="5444463" cy="892885"/>
          </a:xfrm>
          <a:prstGeom prst="homePlate">
            <a:avLst>
              <a:gd name="adj" fmla="val 41466"/>
            </a:avLst>
          </a:prstGeom>
          <a:solidFill>
            <a:srgbClr val="7DA3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altLang="zh-CN" sz="2000" dirty="0">
                <a:latin typeface="☞TTDAYSSANS-LIGHT" panose="02000805000000020004"/>
              </a:rPr>
              <a:t>Знакомство с колледжем</a:t>
            </a:r>
            <a:endParaRPr lang="zh-CN" altLang="en-US" sz="2000" dirty="0">
              <a:latin typeface="☞TTDAYSSANS-LIGHT" panose="02000805000000020004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77D88152-3C2C-46D8-8EC2-70AFD0696837}"/>
              </a:ext>
            </a:extLst>
          </p:cNvPr>
          <p:cNvSpPr/>
          <p:nvPr/>
        </p:nvSpPr>
        <p:spPr>
          <a:xfrm>
            <a:off x="435669" y="2665041"/>
            <a:ext cx="1204857" cy="892885"/>
          </a:xfrm>
          <a:prstGeom prst="rect">
            <a:avLst/>
          </a:prstGeom>
          <a:solidFill>
            <a:srgbClr val="7DA3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chemeClr val="bg1">
                    <a:lumMod val="95000"/>
                  </a:schemeClr>
                </a:solidFill>
                <a:latin typeface="☞TTDAYSSANS-LIGHT" panose="02000805000000020004"/>
                <a:ea typeface="微软雅黑" panose="020B0503020204020204" pitchFamily="34" charset="-122"/>
              </a:rPr>
              <a:t>Сентябрь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☞TTDAYSSANS-LIGHT" panose="02000805000000020004"/>
              <a:ea typeface="微软雅黑" panose="020B0503020204020204" pitchFamily="34" charset="-122"/>
            </a:endParaRPr>
          </a:p>
        </p:txBody>
      </p:sp>
      <p:sp>
        <p:nvSpPr>
          <p:cNvPr id="34" name="Parallelogram 10">
            <a:extLst>
              <a:ext uri="{FF2B5EF4-FFF2-40B4-BE49-F238E27FC236}">
                <a16:creationId xmlns:a16="http://schemas.microsoft.com/office/drawing/2014/main" id="{5D946F2E-EE8C-4655-A9B5-978F73579EFF}"/>
              </a:ext>
            </a:extLst>
          </p:cNvPr>
          <p:cNvSpPr/>
          <p:nvPr/>
        </p:nvSpPr>
        <p:spPr>
          <a:xfrm rot="16200000">
            <a:off x="1458041" y="2847528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5083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11">
            <a:extLst>
              <a:ext uri="{FF2B5EF4-FFF2-40B4-BE49-F238E27FC236}">
                <a16:creationId xmlns:a16="http://schemas.microsoft.com/office/drawing/2014/main" id="{D5CB8513-40D6-47A6-8CD2-1A5A45A79CB3}"/>
              </a:ext>
            </a:extLst>
          </p:cNvPr>
          <p:cNvSpPr/>
          <p:nvPr/>
        </p:nvSpPr>
        <p:spPr>
          <a:xfrm>
            <a:off x="2460363" y="4133399"/>
            <a:ext cx="5444463" cy="892885"/>
          </a:xfrm>
          <a:prstGeom prst="homePlate">
            <a:avLst>
              <a:gd name="adj" fmla="val 41466"/>
            </a:avLst>
          </a:prstGeom>
          <a:solidFill>
            <a:srgbClr val="617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altLang="zh-CN" sz="2000" dirty="0">
                <a:latin typeface="☞TTDAYSSANS-LIGHT" panose="02000805000000020004"/>
              </a:rPr>
              <a:t>Марафон «Я – Студент»</a:t>
            </a:r>
            <a:endParaRPr lang="zh-CN" altLang="en-US" sz="2000" dirty="0">
              <a:latin typeface="☞TTDAYSSANS-LIGHT" panose="02000805000000020004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560DD8E7-2C29-43EB-8A70-811E117C3C66}"/>
              </a:ext>
            </a:extLst>
          </p:cNvPr>
          <p:cNvSpPr/>
          <p:nvPr/>
        </p:nvSpPr>
        <p:spPr>
          <a:xfrm>
            <a:off x="435669" y="3788930"/>
            <a:ext cx="1204857" cy="892885"/>
          </a:xfrm>
          <a:prstGeom prst="rect">
            <a:avLst/>
          </a:prstGeom>
          <a:solidFill>
            <a:srgbClr val="617B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chemeClr val="bg1">
                    <a:lumMod val="95000"/>
                  </a:schemeClr>
                </a:solidFill>
                <a:latin typeface="☞TTDAYSSANS-LIGHT" panose="02000805000000020004"/>
                <a:ea typeface="微软雅黑" panose="020B0503020204020204" pitchFamily="34" charset="-122"/>
              </a:rPr>
              <a:t>Октябрь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☞TTDAYSSANS-LIGHT" panose="02000805000000020004"/>
              <a:ea typeface="微软雅黑" panose="020B0503020204020204" pitchFamily="34" charset="-122"/>
            </a:endParaRPr>
          </a:p>
        </p:txBody>
      </p:sp>
      <p:sp>
        <p:nvSpPr>
          <p:cNvPr id="37" name="Parallelogram 14">
            <a:extLst>
              <a:ext uri="{FF2B5EF4-FFF2-40B4-BE49-F238E27FC236}">
                <a16:creationId xmlns:a16="http://schemas.microsoft.com/office/drawing/2014/main" id="{272F4344-90D2-4DF3-8626-5C60C7E91E56}"/>
              </a:ext>
            </a:extLst>
          </p:cNvPr>
          <p:cNvSpPr/>
          <p:nvPr/>
        </p:nvSpPr>
        <p:spPr>
          <a:xfrm rot="16200000">
            <a:off x="1458041" y="3971417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425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15">
            <a:extLst>
              <a:ext uri="{FF2B5EF4-FFF2-40B4-BE49-F238E27FC236}">
                <a16:creationId xmlns:a16="http://schemas.microsoft.com/office/drawing/2014/main" id="{5BE534F6-7775-4F14-8C5D-4B12A4FF509A}"/>
              </a:ext>
            </a:extLst>
          </p:cNvPr>
          <p:cNvSpPr/>
          <p:nvPr/>
        </p:nvSpPr>
        <p:spPr>
          <a:xfrm>
            <a:off x="2460363" y="5257288"/>
            <a:ext cx="5444463" cy="892885"/>
          </a:xfrm>
          <a:prstGeom prst="homePlate">
            <a:avLst>
              <a:gd name="adj" fmla="val 41466"/>
            </a:avLst>
          </a:prstGeom>
          <a:solidFill>
            <a:srgbClr val="425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altLang="zh-CN" sz="2000" dirty="0">
                <a:latin typeface="☞TTDAYSSANS-LIGHT" panose="02000805000000020004"/>
              </a:rPr>
              <a:t>Определение интересов, вовлечение в общественную жизнь колледжа</a:t>
            </a:r>
            <a:endParaRPr lang="zh-CN" altLang="en-US" sz="2000" dirty="0">
              <a:latin typeface="☞TTDAYSSANS-LIGHT" panose="02000805000000020004"/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96B46B97-A5B4-47CD-8D8C-A030DEAF4527}"/>
              </a:ext>
            </a:extLst>
          </p:cNvPr>
          <p:cNvSpPr/>
          <p:nvPr/>
        </p:nvSpPr>
        <p:spPr>
          <a:xfrm>
            <a:off x="435669" y="4912819"/>
            <a:ext cx="1204857" cy="892885"/>
          </a:xfrm>
          <a:prstGeom prst="rect">
            <a:avLst/>
          </a:prstGeom>
          <a:solidFill>
            <a:srgbClr val="425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chemeClr val="bg1">
                    <a:lumMod val="95000"/>
                  </a:schemeClr>
                </a:solidFill>
                <a:latin typeface="☞TTDAYSSANS-LIGHT" panose="02000805000000020004"/>
                <a:ea typeface="微软雅黑" panose="020B0503020204020204" pitchFamily="34" charset="-122"/>
              </a:rPr>
              <a:t>Декабрь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☞TTDAYSSANS-LIGHT" panose="02000805000000020004"/>
              <a:ea typeface="微软雅黑" panose="020B0503020204020204" pitchFamily="34" charset="-122"/>
            </a:endParaRPr>
          </a:p>
        </p:txBody>
      </p:sp>
      <p:sp>
        <p:nvSpPr>
          <p:cNvPr id="40" name="Parallelogram 18">
            <a:extLst>
              <a:ext uri="{FF2B5EF4-FFF2-40B4-BE49-F238E27FC236}">
                <a16:creationId xmlns:a16="http://schemas.microsoft.com/office/drawing/2014/main" id="{9CE76C34-CAE6-4E65-8AED-82A874E62363}"/>
              </a:ext>
            </a:extLst>
          </p:cNvPr>
          <p:cNvSpPr/>
          <p:nvPr/>
        </p:nvSpPr>
        <p:spPr>
          <a:xfrm rot="16200000">
            <a:off x="1458041" y="5095306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3245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entagon 19">
            <a:extLst>
              <a:ext uri="{FF2B5EF4-FFF2-40B4-BE49-F238E27FC236}">
                <a16:creationId xmlns:a16="http://schemas.microsoft.com/office/drawing/2014/main" id="{3D44574E-A651-4372-B7D7-1E6604273293}"/>
              </a:ext>
            </a:extLst>
          </p:cNvPr>
          <p:cNvSpPr/>
          <p:nvPr/>
        </p:nvSpPr>
        <p:spPr>
          <a:xfrm>
            <a:off x="2460363" y="6381177"/>
            <a:ext cx="5444463" cy="892885"/>
          </a:xfrm>
          <a:prstGeom prst="homePlate">
            <a:avLst>
              <a:gd name="adj" fmla="val 41466"/>
            </a:avLst>
          </a:prstGeom>
          <a:solidFill>
            <a:srgbClr val="3245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altLang="zh-CN" sz="2000" dirty="0">
                <a:latin typeface="☞TTDAYSSANS-LIGHT" panose="02000805000000020004"/>
              </a:rPr>
              <a:t>Поддержка и развитие студенческий работа по реализации студенческих инициатив </a:t>
            </a:r>
            <a:endParaRPr lang="zh-CN" altLang="en-US" sz="2000" dirty="0">
              <a:latin typeface="☞TTDAYSSANS-LIGHT" panose="02000805000000020004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64BBF49A-EA3B-43E2-AB3D-14187D880834}"/>
              </a:ext>
            </a:extLst>
          </p:cNvPr>
          <p:cNvSpPr/>
          <p:nvPr/>
        </p:nvSpPr>
        <p:spPr>
          <a:xfrm>
            <a:off x="435669" y="6036708"/>
            <a:ext cx="1204857" cy="892885"/>
          </a:xfrm>
          <a:prstGeom prst="rect">
            <a:avLst/>
          </a:prstGeom>
          <a:solidFill>
            <a:srgbClr val="3245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dirty="0">
                <a:solidFill>
                  <a:schemeClr val="bg1">
                    <a:lumMod val="95000"/>
                  </a:schemeClr>
                </a:solidFill>
                <a:latin typeface="☞TTDAYSSANS-LIGHT" panose="02000805000000020004"/>
                <a:ea typeface="微软雅黑" panose="020B0503020204020204" pitchFamily="34" charset="-122"/>
              </a:rPr>
              <a:t>Второе</a:t>
            </a:r>
          </a:p>
          <a:p>
            <a:pPr algn="ctr"/>
            <a:r>
              <a:rPr lang="ru-RU" altLang="zh-CN" dirty="0">
                <a:solidFill>
                  <a:schemeClr val="bg1">
                    <a:lumMod val="95000"/>
                  </a:schemeClr>
                </a:solidFill>
                <a:latin typeface="☞TTDAYSSANS-LIGHT" panose="02000805000000020004"/>
                <a:ea typeface="微软雅黑" panose="020B0503020204020204" pitchFamily="34" charset="-122"/>
              </a:rPr>
              <a:t>полугодие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☞TTDAYSSANS-LIGHT" panose="02000805000000020004"/>
              <a:ea typeface="微软雅黑" panose="020B0503020204020204" pitchFamily="34" charset="-122"/>
            </a:endParaRPr>
          </a:p>
        </p:txBody>
      </p:sp>
      <p:sp>
        <p:nvSpPr>
          <p:cNvPr id="43" name="Parallelogram 22">
            <a:extLst>
              <a:ext uri="{FF2B5EF4-FFF2-40B4-BE49-F238E27FC236}">
                <a16:creationId xmlns:a16="http://schemas.microsoft.com/office/drawing/2014/main" id="{18A7E950-B424-4FE7-B98B-FF08F3B572C4}"/>
              </a:ext>
            </a:extLst>
          </p:cNvPr>
          <p:cNvSpPr/>
          <p:nvPr/>
        </p:nvSpPr>
        <p:spPr>
          <a:xfrm rot="16200000">
            <a:off x="1458041" y="6219195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202D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FAFA62-7D63-4E95-8E47-0268BF0AE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7"/>
          <a:stretch/>
        </p:blipFill>
        <p:spPr>
          <a:xfrm>
            <a:off x="8476426" y="282675"/>
            <a:ext cx="4572000" cy="4765054"/>
          </a:xfrm>
          <a:prstGeom prst="rect">
            <a:avLst/>
          </a:prstGeom>
        </p:spPr>
      </p:pic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EC22152F-CEDD-41E5-B5B5-B50E493ED416}"/>
              </a:ext>
            </a:extLst>
          </p:cNvPr>
          <p:cNvSpPr/>
          <p:nvPr/>
        </p:nvSpPr>
        <p:spPr>
          <a:xfrm rot="10800000">
            <a:off x="10343172" y="4653822"/>
            <a:ext cx="445475" cy="637898"/>
          </a:xfrm>
          <a:prstGeom prst="downArrow">
            <a:avLst/>
          </a:prstGeom>
          <a:solidFill>
            <a:srgbClr val="508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FC142B4E-57C0-4AC0-BB9D-89E04C92595E}"/>
              </a:ext>
            </a:extLst>
          </p:cNvPr>
          <p:cNvSpPr/>
          <p:nvPr/>
        </p:nvSpPr>
        <p:spPr>
          <a:xfrm>
            <a:off x="8299688" y="5435212"/>
            <a:ext cx="4748738" cy="1845236"/>
          </a:xfrm>
          <a:prstGeom prst="roundRect">
            <a:avLst/>
          </a:prstGeom>
          <a:solidFill>
            <a:srgbClr val="508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☞TTDAYSSANS-LIGHT" panose="02000805000000020004"/>
              </a:rPr>
              <a:t>Посвящение в студенты</a:t>
            </a:r>
            <a:br>
              <a:rPr lang="ru-RU" sz="2000" b="1" dirty="0">
                <a:solidFill>
                  <a:schemeClr val="bg1"/>
                </a:solidFill>
                <a:latin typeface="☞TTDAYSSANS-LIGHT" panose="02000805000000020004"/>
              </a:rPr>
            </a:br>
            <a:br>
              <a:rPr lang="ru-RU" sz="2000" b="1" dirty="0">
                <a:solidFill>
                  <a:schemeClr val="bg1"/>
                </a:solidFill>
                <a:latin typeface="☞TTDAYSSANS-LIGHT" panose="02000805000000020004"/>
              </a:rPr>
            </a:br>
            <a:r>
              <a:rPr lang="ru-RU" sz="2000" b="1" dirty="0">
                <a:solidFill>
                  <a:schemeClr val="bg1"/>
                </a:solidFill>
                <a:latin typeface="☞TTDAYSSANS-LIGHT" panose="02000805000000020004"/>
              </a:rPr>
              <a:t>Видео из группы ВКонтакте ГБПОУ МО «Подольский колледж имени А.В. Никулина»</a:t>
            </a:r>
          </a:p>
          <a:p>
            <a:pPr algn="ctr"/>
            <a:endParaRPr lang="ru-RU" sz="20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81CDA19-F8CD-484C-B44A-FB2B5D9DE9DD}"/>
              </a:ext>
            </a:extLst>
          </p:cNvPr>
          <p:cNvSpPr/>
          <p:nvPr/>
        </p:nvSpPr>
        <p:spPr>
          <a:xfrm>
            <a:off x="1388269" y="256094"/>
            <a:ext cx="5949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ys" panose="02000505050000020004" pitchFamily="2" charset="0"/>
              </a:rPr>
              <a:t>Алгоритм работы 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val="269692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6F995B-6C51-4FC0-83B2-14F05403E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" y="0"/>
            <a:ext cx="13443288" cy="7562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D360EA-70B6-4D33-81FD-8D1EDE6EBF84}"/>
              </a:ext>
            </a:extLst>
          </p:cNvPr>
          <p:cNvSpPr txBox="1"/>
          <p:nvPr/>
        </p:nvSpPr>
        <p:spPr>
          <a:xfrm>
            <a:off x="3310787" y="272010"/>
            <a:ext cx="6821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617B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Days" panose="02000505050000020004" pitchFamily="2" charset="0"/>
              </a:rPr>
              <a:t>Наши партнеры</a:t>
            </a:r>
            <a:endParaRPr kumimoji="0" lang="ru-RU" sz="5400" b="1" i="0" u="none" strike="noStrike" kern="1200" cap="none" spc="0" normalizeH="0" baseline="0" noProof="0" dirty="0">
              <a:ln w="10160">
                <a:solidFill>
                  <a:srgbClr val="333C89"/>
                </a:solidFill>
                <a:prstDash val="solid"/>
              </a:ln>
              <a:solidFill>
                <a:srgbClr val="617B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Days" panose="0200050505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4F56C9-BAC4-41D9-9E16-96281E262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32" y="1579077"/>
            <a:ext cx="1713124" cy="1713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3C0779-7CF3-41C8-B923-C2B2FD5C3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269" y="1579077"/>
            <a:ext cx="2036240" cy="20179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7C50EB-A20B-483B-9332-ED8ADF1BE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515" y="1444953"/>
            <a:ext cx="2152075" cy="21520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A079C1-D534-4F1B-8301-A71AFB761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32" y="3941277"/>
            <a:ext cx="2908044" cy="28714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C48AB5-F0AB-4821-9F48-87C72026A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853" y="4067161"/>
            <a:ext cx="2950720" cy="23227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357485-7BB8-48BD-97D9-69265BE89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6001" y="4093677"/>
            <a:ext cx="2417658" cy="205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CF2C30-D297-4D79-A492-104AF68A9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6325" y="2520990"/>
            <a:ext cx="420659" cy="3566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842C6A-844C-45A7-A58B-D4AB3E697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1626" y="2469169"/>
            <a:ext cx="481781" cy="4084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B53D8C-0FF4-4739-959C-ADFC00F792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3469" y="5309717"/>
            <a:ext cx="420658" cy="3566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E8B80B-47FE-4E56-8C55-679860DEE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8005" y="5421795"/>
            <a:ext cx="481781" cy="4084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F6FDD2-2431-408A-B8B2-41D9002746F7}"/>
              </a:ext>
            </a:extLst>
          </p:cNvPr>
          <p:cNvSpPr txBox="1"/>
          <p:nvPr/>
        </p:nvSpPr>
        <p:spPr>
          <a:xfrm>
            <a:off x="-83835" y="2974745"/>
            <a:ext cx="682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333C8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Окружное управление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rgbClr val="333C8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 социального развития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73E71-A484-4E06-A7D2-C0CE4AB6ADA9}"/>
              </a:ext>
            </a:extLst>
          </p:cNvPr>
          <p:cNvSpPr txBox="1"/>
          <p:nvPr/>
        </p:nvSpPr>
        <p:spPr>
          <a:xfrm>
            <a:off x="4399994" y="3018465"/>
            <a:ext cx="6872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Центр социальной помощи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 семье и детям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97669-36F0-4BFF-9B4B-58B60C91B517}"/>
              </a:ext>
            </a:extLst>
          </p:cNvPr>
          <p:cNvSpPr txBox="1"/>
          <p:nvPr/>
        </p:nvSpPr>
        <p:spPr>
          <a:xfrm>
            <a:off x="8087949" y="3062185"/>
            <a:ext cx="68725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КДН 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Защита прав детей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A0036A-653B-405C-8F22-79267F8461E7}"/>
              </a:ext>
            </a:extLst>
          </p:cNvPr>
          <p:cNvSpPr txBox="1"/>
          <p:nvPr/>
        </p:nvSpPr>
        <p:spPr>
          <a:xfrm>
            <a:off x="-283891" y="5978836"/>
            <a:ext cx="751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uller Bold"/>
                <a:ea typeface="+mn-ea"/>
                <a:cs typeface="+mn-cs"/>
              </a:rPr>
              <a:t>МВД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DA7AFD-FD1D-4F3B-8D73-ACE93B03F3BF}"/>
              </a:ext>
            </a:extLst>
          </p:cNvPr>
          <p:cNvSpPr txBox="1"/>
          <p:nvPr/>
        </p:nvSpPr>
        <p:spPr>
          <a:xfrm>
            <a:off x="4346984" y="5824768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Молодежные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объединения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B11DDC-EBD7-4EDC-87C5-58F4D0452DF0}"/>
              </a:ext>
            </a:extLst>
          </p:cNvPr>
          <p:cNvSpPr txBox="1"/>
          <p:nvPr/>
        </p:nvSpPr>
        <p:spPr>
          <a:xfrm>
            <a:off x="7715675" y="5824067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Комитеты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 w="10160">
                  <a:solidFill>
                    <a:srgbClr val="333C89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☞TTDAYSSANS-LIGHT" panose="02000805000000020004"/>
              </a:rPr>
              <a:t> по делам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148460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422</Words>
  <Application>Microsoft Office PowerPoint</Application>
  <PresentationFormat>Произвольный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☞TTDAYSSANS-LIGHT</vt:lpstr>
      <vt:lpstr>Calibri</vt:lpstr>
      <vt:lpstr>Days</vt:lpstr>
      <vt:lpstr>Gill Sans MT (Основной текст)</vt:lpstr>
      <vt:lpstr>Muller Bold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Августовка 29.07</dc:title>
  <dc:creator>User</dc:creator>
  <cp:lastModifiedBy>1</cp:lastModifiedBy>
  <cp:revision>44</cp:revision>
  <dcterms:created xsi:type="dcterms:W3CDTF">2024-07-31T09:31:24Z</dcterms:created>
  <dcterms:modified xsi:type="dcterms:W3CDTF">2024-12-11T19:04:23Z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2024-07-31T00:00:00Z</vt:filetime>
  </property>
  <property fmtid="{D5CDD505-2E9C-101B-9397-08002B2CF9AE}" pid="3" name="Creator">
    <vt:lpwstr>Adobe Illustrator 27.5 (Windows)</vt:lpwstr>
  </property>
  <property fmtid="{D5CDD505-2E9C-101B-9397-08002B2CF9AE}" pid="4" name="LastSaved">
    <vt:filetime>2024-07-31T00:00:00Z</vt:filetime>
  </property>
</Properties>
</file>