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4" r:id="rId5"/>
    <p:sldId id="265" r:id="rId6"/>
    <p:sldId id="266" r:id="rId7"/>
    <p:sldId id="259" r:id="rId8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600754" y="194904"/>
            <a:ext cx="7470476" cy="254829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defRPr sz="1800"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Методический семинар </a:t>
            </a:r>
          </a:p>
          <a:p>
            <a:pPr>
              <a:lnSpc>
                <a:spcPct val="170000"/>
              </a:lnSpc>
              <a:defRPr sz="1800"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«Инструменты и технологии работы советника директора по воспитанию в вопросах профилактики деструктивного поведения несовершеннолетних» </a:t>
            </a:r>
          </a:p>
          <a:p>
            <a:pPr algn="just">
              <a:lnSpc>
                <a:spcPct val="70000"/>
              </a:lnSpc>
              <a:defRPr sz="1800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 sz="1800"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 sz="1800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«Ученическое самоуправление  - методический инструмент в помощь советнику директора по воспитанию».</a:t>
            </a:r>
          </a:p>
          <a:p>
            <a:pPr algn="l">
              <a:lnSpc>
                <a:spcPct val="70000"/>
              </a:lnSpc>
              <a:defRPr sz="1800"/>
            </a:pPr>
            <a:endParaRPr sz="4900" b="1" dirty="0">
              <a:solidFill>
                <a:srgbClr val="1D3152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363370" y="2670085"/>
            <a:ext cx="4291503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2400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589253" y="5615796"/>
            <a:ext cx="6668218" cy="1242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Луева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Мария Викторовна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специалист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3396703" y="386281"/>
            <a:ext cx="469569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/>
            </a:pPr>
            <a:endParaRPr lang="ru-RU" sz="4000" b="0" dirty="0"/>
          </a:p>
        </p:txBody>
      </p:sp>
      <p:sp>
        <p:nvSpPr>
          <p:cNvPr id="57" name="Shape 57"/>
          <p:cNvSpPr/>
          <p:nvPr/>
        </p:nvSpPr>
        <p:spPr>
          <a:xfrm>
            <a:off x="636250" y="1052423"/>
            <a:ext cx="8964949" cy="691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lang="ru-RU" dirty="0" err="1" smtClean="0"/>
          </a:p>
          <a:p>
            <a:pPr lvl="0">
              <a:defRPr sz="1800"/>
            </a:pPr>
            <a:endParaRPr sz="1600" dirty="0" err="1"/>
          </a:p>
        </p:txBody>
      </p:sp>
      <p:sp>
        <p:nvSpPr>
          <p:cNvPr id="5" name="Shape 56"/>
          <p:cNvSpPr/>
          <p:nvPr/>
        </p:nvSpPr>
        <p:spPr>
          <a:xfrm>
            <a:off x="3428334" y="745716"/>
            <a:ext cx="4695699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/>
            </a:pPr>
            <a:endParaRPr sz="2400" b="1" dirty="0"/>
          </a:p>
        </p:txBody>
      </p:sp>
      <p:sp>
        <p:nvSpPr>
          <p:cNvPr id="5122" name="AutoShape 2" descr="blob:https://web.telegram.org/21374586-3c9f-4d9a-b713-8d7deeb1ce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blob:https://web.telegram.org/21374586-3c9f-4d9a-b713-8d7deeb1ce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blob:https://web.telegram.org/21374586-3c9f-4d9a-b713-8d7deeb1ce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blob:https://web.telegram.org/21374586-3c9f-4d9a-b713-8d7deeb1ce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blob:https://web.telegram.org/7ab57c09-9ca3-4983-8fae-4e92aa710f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blob:https://web.telegram.org/7ab57c09-9ca3-4983-8fae-4e92aa710f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31653" y="560718"/>
            <a:ext cx="9187132" cy="151824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Школьное самоуправление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режим организации совместной и самостоятельной жизни, который дает участникам образовательных отношений право участвовать в управлении общеобразовательной организацией наравне с администрацией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780" y="2269884"/>
            <a:ext cx="6021237" cy="4008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2205" y="336431"/>
            <a:ext cx="9147714" cy="65560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закреплено в…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7178" y="2588134"/>
            <a:ext cx="10563644" cy="19579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Федеральном законе Российской Федерации               от 29 декабря 2012 г. № 273-ФЗ «Об образовании в Российской Федерации» (статья 34)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1925"/>
            <a:ext cx="10515600" cy="6728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Система школьного ученического самоуправления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4192437" y="1159433"/>
            <a:ext cx="3441939" cy="129837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Председатель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ученического совета школы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10800000">
            <a:off x="1199071" y="2424023"/>
            <a:ext cx="9178506" cy="379562"/>
          </a:xfrm>
          <a:prstGeom prst="leftRight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7584" y="2636560"/>
            <a:ext cx="1682152" cy="578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Представитель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начальной школы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6069" y="2824754"/>
            <a:ext cx="1682150" cy="578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Представитель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средней школы 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89055" y="2626289"/>
            <a:ext cx="1733910" cy="578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Представитель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старшей школы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250830" y="3240461"/>
            <a:ext cx="112144" cy="394331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733690" y="3427367"/>
            <a:ext cx="112144" cy="394331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242429" y="3217458"/>
            <a:ext cx="112144" cy="394331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0551" y="4589193"/>
            <a:ext cx="2018581" cy="177069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Создание и развитие             классного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уголка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1200" dirty="0" smtClean="0">
                <a:solidFill>
                  <a:srgbClr val="000000"/>
                </a:solidFill>
              </a:rPr>
              <a:t> Создание секторов       внутри   класса.               Например                        «Спортсмены»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1200" dirty="0" smtClean="0">
                <a:solidFill>
                  <a:srgbClr val="000000"/>
                </a:solidFill>
              </a:rPr>
              <a:t> Культурно-массовый    сектор        «Лучики»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3796" y="4804230"/>
            <a:ext cx="1900687" cy="11577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Выбор старосты </a:t>
            </a:r>
            <a:endParaRPr lang="ru-RU" sz="12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класса</a:t>
            </a: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1200" dirty="0" smtClean="0">
                <a:solidFill>
                  <a:srgbClr val="000000"/>
                </a:solidFill>
              </a:rPr>
              <a:t> разделение класса на сектора с указанием их обязанностей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71471" y="4634352"/>
            <a:ext cx="2786332" cy="11577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Выбор классног</a:t>
            </a:r>
            <a:r>
              <a:rPr lang="ru-RU" sz="1200" dirty="0" smtClean="0">
                <a:solidFill>
                  <a:srgbClr val="000000"/>
                </a:solidFill>
              </a:rPr>
              <a:t>о самоуправления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1200" dirty="0" smtClean="0">
                <a:solidFill>
                  <a:srgbClr val="000000"/>
                </a:solidFill>
              </a:rPr>
              <a:t> разделение      на      сектора в            зависимости от потребностей           </a:t>
            </a:r>
            <a:r>
              <a:rPr lang="ru-RU" sz="1200" dirty="0" smtClean="0">
                <a:solidFill>
                  <a:srgbClr val="000000"/>
                </a:solidFill>
              </a:rPr>
              <a:t>и </a:t>
            </a:r>
            <a:r>
              <a:rPr lang="ru-RU" sz="1200" dirty="0" smtClean="0">
                <a:solidFill>
                  <a:srgbClr val="000000"/>
                </a:solidFill>
              </a:rPr>
              <a:t>возрастных особенностей  обучающихся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8574" y="3575196"/>
            <a:ext cx="1802920" cy="5788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Ученический совет класса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1233577" y="4159354"/>
            <a:ext cx="189782" cy="41576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91178" y="3812423"/>
            <a:ext cx="1785668" cy="5788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Ученический совет класса</a:t>
            </a:r>
            <a:endParaRPr lang="ru-RU" sz="1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Стрелка вниз 19"/>
          <p:cNvSpPr/>
          <p:nvPr/>
        </p:nvSpPr>
        <p:spPr>
          <a:xfrm flipH="1">
            <a:off x="5721900" y="4362638"/>
            <a:ext cx="135435" cy="401474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20047" y="3626955"/>
            <a:ext cx="1802920" cy="5788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Ученический совет класса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2" name="Стрелка вниз 21"/>
          <p:cNvSpPr/>
          <p:nvPr/>
        </p:nvSpPr>
        <p:spPr>
          <a:xfrm flipH="1">
            <a:off x="10239554" y="4195163"/>
            <a:ext cx="138023" cy="40861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275" y="241540"/>
            <a:ext cx="9144000" cy="104379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rebuchet MS" pitchFamily="34" charset="0"/>
              </a:rPr>
              <a:t>Роль советника директора по воспитательной работе в системе школьного самоуправления</a:t>
            </a:r>
            <a:endParaRPr lang="ru-RU" sz="3200" b="1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366" y="1937139"/>
            <a:ext cx="11145328" cy="3255963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400" dirty="0" smtClean="0">
                <a:latin typeface="Trebuchet MS" pitchFamily="34" charset="0"/>
              </a:rPr>
              <a:t> </a:t>
            </a:r>
            <a:r>
              <a:rPr lang="ru-RU" sz="2000" dirty="0" smtClean="0">
                <a:latin typeface="Trebuchet MS" pitchFamily="34" charset="0"/>
              </a:rPr>
              <a:t>является посредником между участниками ученического самоуправления, администрацией образовательной организации и детскими общественными объединениями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 способствует формированию ситуации успеха для каждого обучающегося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 Участвует в оказании помощи в работе над негативными проявлениями во взаимоотношениях между обучающимися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 Помогает обучающимся определиться с направлением, в котором ребята могли бы проявить себя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 участвует в процессе сопровождения по работе с негативными проявлениями во взаимоотношениях между обучающимися</a:t>
            </a:r>
          </a:p>
          <a:p>
            <a:pPr algn="l">
              <a:buFont typeface="Wingdings" pitchFamily="2" charset="2"/>
              <a:buChar char="Ø"/>
            </a:pPr>
            <a:endParaRPr lang="ru-RU" sz="20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53" y="112143"/>
            <a:ext cx="9158228" cy="11559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rebuchet MS" pitchFamily="34" charset="0"/>
              </a:rPr>
              <a:t>Приемы успешной работы советника директора по воспитанию в сопровождении организации ученического самоуправления</a:t>
            </a:r>
            <a:endParaRPr lang="ru-RU" sz="2400" b="1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079" y="1302590"/>
            <a:ext cx="2725948" cy="767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Метафорические карты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«Вид из твоего окна»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059" t="14957" r="23750" b="14836"/>
          <a:stretch>
            <a:fillRect/>
          </a:stretch>
        </p:blipFill>
        <p:spPr bwMode="auto">
          <a:xfrm>
            <a:off x="465826" y="2195647"/>
            <a:ext cx="2550093" cy="18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869" t="11368" r="8958" b="4017"/>
          <a:stretch>
            <a:fillRect/>
          </a:stretch>
        </p:blipFill>
        <p:spPr bwMode="auto">
          <a:xfrm>
            <a:off x="3890514" y="3947058"/>
            <a:ext cx="2840414" cy="162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881887" y="3094009"/>
            <a:ext cx="2843843" cy="76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Компьютерная игра </a:t>
            </a:r>
          </a:p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ru-RU" sz="2000" noProof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«Классные джунгли»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147" t="14732" r="29583" b="15470"/>
          <a:stretch>
            <a:fillRect/>
          </a:stretch>
        </p:blipFill>
        <p:spPr bwMode="auto">
          <a:xfrm>
            <a:off x="7979435" y="2406771"/>
            <a:ext cx="3046118" cy="28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8218098" y="1498122"/>
            <a:ext cx="2725948" cy="76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8157713" y="1291088"/>
            <a:ext cx="2725948" cy="101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25000" lnSpcReduction="20000"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ru-RU" sz="8000" noProof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Сценарий подготовки школьного акта </a:t>
            </a:r>
          </a:p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ru-RU" sz="8000" noProof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«Командное лидерство»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5270739" y="4080294"/>
            <a:ext cx="1362974" cy="1285336"/>
          </a:xfrm>
          <a:prstGeom prst="star7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unin_SV\Desktop\2024-11-25_14-49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026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275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</vt:lpstr>
      <vt:lpstr>Слайд 1</vt:lpstr>
      <vt:lpstr>Школьное самоуправление – это режим организации совместной и самостоятельной жизни, который дает участникам образовательных отношений право участвовать в управлении общеобразовательной организацией наравне с администрацией</vt:lpstr>
      <vt:lpstr>Право закреплено в…</vt:lpstr>
      <vt:lpstr>Система школьного ученического самоуправления</vt:lpstr>
      <vt:lpstr>Роль советника директора по воспитательной работе в системе школьного самоуправления</vt:lpstr>
      <vt:lpstr>Приемы успешной работы советника директора по воспитанию в сопровождении организации ученического самоуправления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Polunin_SV</cp:lastModifiedBy>
  <cp:revision>82</cp:revision>
  <dcterms:modified xsi:type="dcterms:W3CDTF">2024-12-12T08:10:37Z</dcterms:modified>
</cp:coreProperties>
</file>