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7" r:id="rId2"/>
    <p:sldId id="268" r:id="rId3"/>
    <p:sldId id="274" r:id="rId4"/>
    <p:sldId id="275" r:id="rId5"/>
    <p:sldId id="273" r:id="rId6"/>
    <p:sldId id="270" r:id="rId7"/>
    <p:sldId id="277" r:id="rId8"/>
    <p:sldId id="262" r:id="rId9"/>
  </p:sldIdLst>
  <p:sldSz cx="12192000" cy="6858000"/>
  <p:notesSz cx="6797675" cy="9928225"/>
  <p:embeddedFontLst>
    <p:embeddedFont>
      <p:font typeface="Arial Narrow" pitchFamily="34" charset="0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Helvetica Neue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346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74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0A53F"/>
    <a:srgbClr val="E8573C"/>
    <a:srgbClr val="1D31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984" y="-90"/>
      </p:cViewPr>
      <p:guideLst>
        <p:guide orient="horz" pos="2160"/>
        <p:guide orient="horz" pos="3974"/>
        <p:guide orient="horz" pos="346"/>
        <p:guide pos="3840"/>
        <p:guide pos="211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164821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18d438718_0_5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2c18d43871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01970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75071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800577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802023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972393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984559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290879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18d438718_0_5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2c18d43871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12475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>
  <p:cSld name="Два объекта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>
  <p:cSld name="Объект с подписью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Рисунок с подписью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>
  <p:cSld name="Заголовок и вертикальный текст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>
  <p:cSld name="Вертикальный заголовок и текс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8724900" y="0"/>
            <a:ext cx="2628900" cy="6542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arant.ru/products/ipo/prime/doc/400626405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400626405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3312060" y="1202479"/>
            <a:ext cx="5567880" cy="185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Google Shape;60;p14"/>
          <p:cNvSpPr/>
          <p:nvPr/>
        </p:nvSpPr>
        <p:spPr>
          <a:xfrm>
            <a:off x="3812875" y="5032663"/>
            <a:ext cx="5378433" cy="959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3200" b="1" dirty="0">
                <a:solidFill>
                  <a:srgbClr val="FFFFFF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Акимова Лидия Викторовна </a:t>
            </a:r>
            <a:endParaRPr lang="ru-RU" sz="3200" b="1" i="0" u="none" strike="noStrike" cap="none" dirty="0" smtClean="0">
              <a:solidFill>
                <a:srgbClr val="FFFFFF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FFFFFF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н</a:t>
            </a:r>
            <a:r>
              <a:rPr lang="ru-RU" sz="2800" i="0" u="none" strike="noStrike" cap="none" dirty="0" smtClean="0">
                <a:solidFill>
                  <a:srgbClr val="FFFFFF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ачальник центра, </a:t>
            </a:r>
            <a:r>
              <a:rPr lang="ru-RU" sz="2800" dirty="0" err="1">
                <a:solidFill>
                  <a:srgbClr val="FFFFFF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к.с.н</a:t>
            </a:r>
            <a:r>
              <a:rPr lang="ru-RU" sz="2800" dirty="0">
                <a:solidFill>
                  <a:srgbClr val="FFFFFF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, доцент </a:t>
            </a:r>
          </a:p>
          <a:p>
            <a:pPr lvl="0">
              <a:lnSpc>
                <a:spcPct val="90000"/>
              </a:lnSpc>
            </a:pP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8589" y="1206337"/>
            <a:ext cx="86034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600" dirty="0" smtClean="0">
                <a:solidFill>
                  <a:schemeClr val="bg1"/>
                </a:solidFill>
              </a:rPr>
              <a:t>«Локальные акты образовательной организации в профилактической работе»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Google Shape;60;p14"/>
          <p:cNvSpPr/>
          <p:nvPr/>
        </p:nvSpPr>
        <p:spPr>
          <a:xfrm>
            <a:off x="3838755" y="5898974"/>
            <a:ext cx="5090028" cy="959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akimova_lv@kuro-mo.ru</a:t>
            </a:r>
            <a:endParaRPr lang="ru-RU" sz="2400" i="0" u="none" strike="noStrike" cap="none" dirty="0" smtClean="0">
              <a:solidFill>
                <a:schemeClr val="bg1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Te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л. </a:t>
            </a: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+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7 (49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9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) 9403510 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доб. 316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lnSpc>
                <a:spcPct val="90000"/>
              </a:lnSpc>
            </a:pPr>
            <a:endParaRPr lang="ru-RU" sz="2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139" y="479138"/>
            <a:ext cx="976874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+mj-lt"/>
                <a:cs typeface="Calibri"/>
                <a:sym typeface="Calibri"/>
              </a:rPr>
              <a:t>Общешкольные документы /координация - заместитель директора по ВР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6812011"/>
              </p:ext>
            </p:extLst>
          </p:nvPr>
        </p:nvGraphicFramePr>
        <p:xfrm>
          <a:off x="723310" y="1533842"/>
          <a:ext cx="6530930" cy="1932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0930"/>
              </a:tblGrid>
              <a:tr h="326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РПВ (+План воспитательной работы, наличие раздела: профилактика)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объяснительных, докладных, заявлений по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факту  прои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шествия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Социальный паспорт школы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Циклограмма работы заместителя директора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по профилактике деструктивного поведения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воспитательной работы за предыдущий учебный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757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6264" y="461720"/>
            <a:ext cx="976874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002060"/>
                </a:solidFill>
                <a:cs typeface="Calibri"/>
                <a:sym typeface="Calibri"/>
              </a:rPr>
              <a:t>Педагог-психолог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1577982"/>
              </p:ext>
            </p:extLst>
          </p:nvPr>
        </p:nvGraphicFramePr>
        <p:xfrm>
          <a:off x="740727" y="1163728"/>
          <a:ext cx="8028804" cy="4534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28804"/>
              </a:tblGrid>
              <a:tr h="24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 работы педагога-психолога с </a:t>
                      </a:r>
                      <a:r>
                        <a:rPr lang="ru-RU" sz="1400" dirty="0" smtClean="0">
                          <a:effectLst/>
                        </a:rPr>
                        <a:t>классом (по запросу)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Согласие на работу с педагогом-психологом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1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Документы ШСМ </a:t>
                      </a:r>
                      <a:r>
                        <a:rPr lang="ru-RU" sz="1400" dirty="0" smtClean="0">
                          <a:effectLst/>
                        </a:rPr>
                        <a:t>(положение, протоколы </a:t>
                      </a:r>
                      <a:r>
                        <a:rPr lang="ru-RU" sz="1400" dirty="0">
                          <a:effectLst/>
                        </a:rPr>
                        <a:t>медиативных процедур)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График и учет тематических групповых консультаций (обучающиеся, родители, педагоги)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График индивидуальных консультаций для отдельных категорий (обучающиеся, родители, педагоги)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4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Учет обращений родителей, педагогов, обучающихся и разрешение поставленных ими проблем </a:t>
                      </a:r>
                      <a:r>
                        <a:rPr lang="ru-RU" sz="1400" dirty="0" smtClean="0">
                          <a:effectLst/>
                        </a:rPr>
                        <a:t>(журнал консультаций/конфиденциальная </a:t>
                      </a:r>
                      <a:r>
                        <a:rPr lang="ru-RU" sz="1400" dirty="0">
                          <a:effectLst/>
                        </a:rPr>
                        <a:t>информация </a:t>
                      </a:r>
                      <a:r>
                        <a:rPr lang="ru-RU" sz="1400" dirty="0" smtClean="0">
                          <a:effectLst/>
                        </a:rPr>
                        <a:t>).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Индивидуальный </a:t>
                      </a:r>
                      <a:r>
                        <a:rPr lang="ru-RU" sz="1400" dirty="0" smtClean="0">
                          <a:effectLst/>
                        </a:rPr>
                        <a:t>план/маршрут психолого-педагогического </a:t>
                      </a:r>
                      <a:r>
                        <a:rPr lang="ru-RU" sz="1400" dirty="0">
                          <a:effectLst/>
                        </a:rPr>
                        <a:t>сопровождения </a:t>
                      </a:r>
                      <a:r>
                        <a:rPr lang="ru-RU" sz="1400" dirty="0" smtClean="0">
                          <a:effectLst/>
                        </a:rPr>
                        <a:t>обучающихся (по запросу)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Методические рекомендации для </a:t>
                      </a:r>
                      <a:r>
                        <a:rPr lang="ru-RU" sz="1400" dirty="0" smtClean="0">
                          <a:effectLst/>
                        </a:rPr>
                        <a:t>родителей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9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Методические рекомендации для классных руководителей, учителей по решению проблем социальной жизни ребенка и снятию конфликтов в межличностных </a:t>
                      </a:r>
                      <a:r>
                        <a:rPr lang="ru-RU" sz="1400" dirty="0" smtClean="0">
                          <a:effectLst/>
                        </a:rPr>
                        <a:t>отношениях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2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Информационные стенды по психолого-педагогическому </a:t>
                      </a:r>
                      <a:r>
                        <a:rPr lang="ru-RU" sz="1400" dirty="0" smtClean="0">
                          <a:effectLst/>
                        </a:rPr>
                        <a:t>сопровождению(есть ли информация, к кому можно обратиться, контакты педагога-психолога)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Результаты СПТ </a:t>
                      </a:r>
                      <a:r>
                        <a:rPr lang="ru-RU" sz="1400" dirty="0" smtClean="0">
                          <a:effectLst/>
                        </a:rPr>
                        <a:t>(внесение</a:t>
                      </a:r>
                      <a:r>
                        <a:rPr lang="ru-RU" sz="1400" baseline="0" dirty="0" smtClean="0">
                          <a:effectLst/>
                        </a:rPr>
                        <a:t> изменений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 план по профилактике)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832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596" y="183046"/>
            <a:ext cx="976874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002060"/>
                </a:solidFill>
                <a:cs typeface="Calibri"/>
                <a:sym typeface="Calibri"/>
              </a:rPr>
              <a:t>Социальный педагог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6624443"/>
              </p:ext>
            </p:extLst>
          </p:nvPr>
        </p:nvGraphicFramePr>
        <p:xfrm>
          <a:off x="671059" y="773977"/>
          <a:ext cx="9631181" cy="4791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31181"/>
              </a:tblGrid>
              <a:tr h="190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Протоколы </a:t>
                      </a:r>
                      <a:r>
                        <a:rPr lang="ru-RU" sz="1300" dirty="0">
                          <a:effectLst/>
                        </a:rPr>
                        <a:t>о постановке на учет обучающихся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Протоколы заседаний Совета по профилактике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Протоколы вызова родителей в школу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Тексты административных документов по социально-педагогической работе, законов и подзаконных актов по вопросам охраны и защиты прав </a:t>
                      </a:r>
                      <a:r>
                        <a:rPr lang="ru-RU" sz="1300" dirty="0" smtClean="0">
                          <a:effectLst/>
                        </a:rPr>
                        <a:t>ребенка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Циклограмма и график работы на неделю, месяц, утвержденный руководителем </a:t>
                      </a:r>
                      <a:r>
                        <a:rPr lang="ru-RU" sz="1300" dirty="0" smtClean="0">
                          <a:effectLst/>
                        </a:rPr>
                        <a:t>учреждения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Социально-педагогическая характеристика микрорайона (карта-схема микрорайона)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График и учет тематических групповых консультаций (обучающиеся, родители, педагоги)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График индивидуальных консультаций для отдельных категорий (обучающиеся, родители, педагоги)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Учет обращений родителей, педагогов, обучающихся и разрешение поставленных ими проблем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Проекты или программы по отдельным наиболее актуальным направлениям: социально-педагогической работы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Документацию по учету правонарушений, конфликтов среди обучающихся в коллективе и создания индивидуальных маршрутов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</a:t>
                      </a:r>
                      <a:r>
                        <a:rPr lang="ru-RU" sz="1300" dirty="0" smtClean="0">
                          <a:effectLst/>
                        </a:rPr>
                        <a:t>одробные </a:t>
                      </a:r>
                      <a:r>
                        <a:rPr lang="ru-RU" sz="1300" dirty="0">
                          <a:effectLst/>
                        </a:rPr>
                        <a:t>списки с номерами личных дел, датами лишения родительских прав и назначения опеки, адресами, телефонами, местом работы </a:t>
                      </a:r>
                      <a:r>
                        <a:rPr lang="ru-RU" sz="1300" dirty="0" smtClean="0">
                          <a:effectLst/>
                        </a:rPr>
                        <a:t>опекунов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Акты </a:t>
                      </a:r>
                      <a:r>
                        <a:rPr lang="ru-RU" sz="1300" dirty="0">
                          <a:effectLst/>
                        </a:rPr>
                        <a:t>обследования жилищно-бытовых </a:t>
                      </a:r>
                      <a:r>
                        <a:rPr lang="ru-RU" sz="1300" dirty="0" smtClean="0">
                          <a:effectLst/>
                        </a:rPr>
                        <a:t>условий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8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Данные по изучению социального состава семей, социального портрета обучающегося, класса, школы, социальных ожиданий родителей, обучающихся, </a:t>
                      </a:r>
                      <a:r>
                        <a:rPr lang="ru-RU" sz="1300" dirty="0" smtClean="0">
                          <a:effectLst/>
                        </a:rPr>
                        <a:t>педагогов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91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305" y="487846"/>
            <a:ext cx="976874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002060"/>
                </a:solidFill>
                <a:cs typeface="Calibri"/>
                <a:sym typeface="Calibri"/>
              </a:rPr>
              <a:t>Классный руководитель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2165544"/>
              </p:ext>
            </p:extLst>
          </p:nvPr>
        </p:nvGraphicFramePr>
        <p:xfrm>
          <a:off x="679767" y="1515291"/>
          <a:ext cx="8281353" cy="3245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1353"/>
              </a:tblGrid>
              <a:tr h="173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Социальный паспорт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класса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3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Протоколы родительских собраний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воспитательной работы классного руководителя с классом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в классном кабинете (классный уголок, что ведется ВР)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инструктажей по правилам поведения в школе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«Разговор о важном»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«Россия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мои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горизонты»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воспитательной работы классного руководителя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пропусков учебных занятий, подтвержденные справками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6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028" y="1066184"/>
            <a:ext cx="979960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Общие рекомендации</a:t>
            </a:r>
            <a:endParaRPr lang="ru-RU" sz="1600" b="1" dirty="0" smtClean="0">
              <a:solidFill>
                <a:srgbClr val="002060"/>
              </a:solidFill>
              <a:latin typeface="+mj-lt"/>
              <a:cs typeface="Calibri"/>
              <a:sym typeface="Calibri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81793" y="1962306"/>
            <a:ext cx="11634804" cy="3323795"/>
            <a:chOff x="6184523" y="3879888"/>
            <a:chExt cx="5735637" cy="2047834"/>
          </a:xfrm>
        </p:grpSpPr>
        <p:sp>
          <p:nvSpPr>
            <p:cNvPr id="12" name="Скругленный прямоугольник 11">
              <a:hlinkClick r:id="rId4"/>
            </p:cNvPr>
            <p:cNvSpPr/>
            <p:nvPr/>
          </p:nvSpPr>
          <p:spPr>
            <a:xfrm>
              <a:off x="6184523" y="3879888"/>
              <a:ext cx="5735637" cy="2047834"/>
            </a:xfrm>
            <a:prstGeom prst="roundRect">
              <a:avLst>
                <a:gd name="adj" fmla="val 156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184524" y="3992504"/>
              <a:ext cx="5369301" cy="1422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Обеспечить формирование профилактической среды в </a:t>
              </a:r>
              <a:r>
                <a:rPr lang="ru-RU" sz="1600" dirty="0" smtClean="0"/>
                <a:t>округе/школе </a:t>
              </a:r>
              <a:r>
                <a:rPr lang="ru-RU" sz="1600" dirty="0"/>
                <a:t>как результат объединения усилий всех участников образовательного процесса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Назначить </a:t>
              </a:r>
              <a:r>
                <a:rPr lang="ru-RU" sz="1600" dirty="0"/>
                <a:t>кураторами профилактики заместителей директоров по воспитательной работе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Систематизировать </a:t>
              </a:r>
              <a:r>
                <a:rPr lang="ru-RU" sz="1600" dirty="0"/>
                <a:t>работу с результатами СПТ (анализ результатов, актуализация планов по </a:t>
              </a:r>
              <a:r>
                <a:rPr lang="ru-RU" sz="1600" dirty="0" smtClean="0"/>
                <a:t>профилактике)</a:t>
              </a:r>
              <a:endParaRPr lang="ru-RU" sz="1600" dirty="0"/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Провести интеграцию профилактической деятельности с преподаванием учебных дисциплин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Усилить межведомственное </a:t>
              </a:r>
              <a:r>
                <a:rPr lang="ru-RU" sz="1600" dirty="0" smtClean="0"/>
                <a:t>взаимодействие по профилактике деструктивного поведения</a:t>
              </a:r>
              <a:endParaRPr lang="ru-RU" sz="1600" dirty="0"/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600" dirty="0"/>
                <a:t>Акцентировать внимание на работу с родителями </a:t>
              </a:r>
              <a:r>
                <a:rPr lang="ru-RU" sz="1600" dirty="0" smtClean="0">
                  <a:solidFill>
                    <a:srgbClr val="002060"/>
                  </a:solidFill>
                </a:rPr>
                <a:t> </a:t>
              </a:r>
              <a:endParaRPr lang="ru-RU" sz="16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294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81793" y="1962312"/>
            <a:ext cx="11634804" cy="1764299"/>
            <a:chOff x="6184523" y="3879888"/>
            <a:chExt cx="5735637" cy="1087007"/>
          </a:xfrm>
        </p:grpSpPr>
        <p:sp>
          <p:nvSpPr>
            <p:cNvPr id="12" name="Скругленный прямоугольник 11">
              <a:hlinkClick r:id="rId3"/>
            </p:cNvPr>
            <p:cNvSpPr/>
            <p:nvPr/>
          </p:nvSpPr>
          <p:spPr>
            <a:xfrm>
              <a:off x="6184523" y="3879888"/>
              <a:ext cx="5735637" cy="1087007"/>
            </a:xfrm>
            <a:prstGeom prst="roundRect">
              <a:avLst>
                <a:gd name="adj" fmla="val 156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184524" y="3992504"/>
              <a:ext cx="5369301" cy="815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ГБОУ ДО МО «Областной центр развития дополнительного образования и патриотического воспитания детей и молодежи»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Центр социально-педагогического сопровождения КУРО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Кафедры КУРО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Центр психолого-педагогической реабилитации, коррекции и образования «Ариадна»</a:t>
              </a:r>
              <a:endParaRPr lang="ru-RU" sz="16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136" y="3942961"/>
            <a:ext cx="2286000" cy="1933576"/>
          </a:xfrm>
          <a:prstGeom prst="rect">
            <a:avLst/>
          </a:prstGeom>
          <a:noFill/>
        </p:spPr>
      </p:pic>
      <p:pic>
        <p:nvPicPr>
          <p:cNvPr id="13315" name="Picture 3" descr="C:\Users\Polunin_SV\Downloads\2024-12-12_13-13-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7185" y="4057290"/>
            <a:ext cx="2892546" cy="1943084"/>
          </a:xfrm>
          <a:prstGeom prst="rect">
            <a:avLst/>
          </a:prstGeom>
          <a:noFill/>
        </p:spPr>
      </p:pic>
      <p:pic>
        <p:nvPicPr>
          <p:cNvPr id="13317" name="Picture 5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8563" y="3847381"/>
            <a:ext cx="2251195" cy="22511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626" y="550477"/>
            <a:ext cx="9491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Возможности образовательной среды Московской области </a:t>
            </a:r>
          </a:p>
          <a:p>
            <a:r>
              <a:rPr lang="ru-RU" sz="2400" b="1" dirty="0" smtClean="0"/>
              <a:t>для оказания методической поддержки школам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5972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6018447" y="448851"/>
            <a:ext cx="5884750" cy="1718804"/>
            <a:chOff x="6018447" y="467284"/>
            <a:chExt cx="5884750" cy="1718804"/>
          </a:xfrm>
        </p:grpSpPr>
        <p:sp>
          <p:nvSpPr>
            <p:cNvPr id="60" name="Google Shape;60;p14"/>
            <p:cNvSpPr/>
            <p:nvPr/>
          </p:nvSpPr>
          <p:spPr>
            <a:xfrm>
              <a:off x="6051643" y="467284"/>
              <a:ext cx="5283298" cy="461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i="0" u="none" strike="noStrike" cap="none" dirty="0" smtClean="0">
                  <a:solidFill>
                    <a:srgbClr val="FFFFFF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КОНТАКТЫ</a:t>
              </a:r>
              <a:endParaRPr lang="ru-RU" sz="2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6018447" y="985759"/>
              <a:ext cx="58847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Москва, ул. Енисейская д.3 к.3, </a:t>
              </a:r>
              <a:r>
                <a:rPr lang="ru-RU" sz="24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каб</a:t>
              </a:r>
              <a:r>
                <a:rPr lang="ru-RU" sz="2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38</a:t>
              </a:r>
            </a:p>
            <a:p>
              <a:r>
                <a:rPr lang="ru-RU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Тел</a:t>
              </a:r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ru-RU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+7 (499) 940-10-35, доб. 316</a:t>
              </a:r>
            </a:p>
            <a:p>
              <a:r>
                <a:rPr lang="en-US" sz="2400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https://</a:t>
              </a:r>
              <a:r>
                <a:rPr lang="en-US" sz="2400" u="sng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iroasoumo.ru/csps</a:t>
              </a:r>
              <a:endPara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76301"/>
            <a:ext cx="2463182" cy="246318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933040" y="2659308"/>
            <a:ext cx="4881465" cy="1031302"/>
            <a:chOff x="6601167" y="1650289"/>
            <a:chExt cx="4978386" cy="1031302"/>
          </a:xfrm>
        </p:grpSpPr>
        <p:sp>
          <p:nvSpPr>
            <p:cNvPr id="4" name="TextBox 3"/>
            <p:cNvSpPr txBox="1"/>
            <p:nvPr/>
          </p:nvSpPr>
          <p:spPr>
            <a:xfrm>
              <a:off x="6688270" y="1650289"/>
              <a:ext cx="23757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ЧАТ</a:t>
              </a:r>
              <a:r>
                <a:rPr lang="ru-RU" sz="24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 в </a:t>
              </a:r>
              <a:r>
                <a:rPr lang="ru-RU" sz="24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СФЕРУМЕ</a:t>
              </a:r>
              <a:r>
                <a:rPr lang="ru-RU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01167" y="2158371"/>
              <a:ext cx="49783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«Воспитание и профилактика»</a:t>
              </a:r>
              <a:endParaRPr lang="ru-RU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45353" y="2659309"/>
            <a:ext cx="4915122" cy="3753969"/>
            <a:chOff x="3993238" y="2817272"/>
            <a:chExt cx="5760112" cy="375396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993238" y="2817272"/>
              <a:ext cx="27900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8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СОТРУДНИКИ ЦЕНТРА</a:t>
              </a:r>
              <a:r>
                <a:rPr lang="ru-RU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ru-RU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993238" y="4220538"/>
              <a:ext cx="4195257" cy="605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sz="1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Скотников </a:t>
              </a:r>
              <a:r>
                <a:rPr lang="ru-RU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Вячеслав Викторович –</a:t>
              </a:r>
            </a:p>
            <a:p>
              <a:pPr>
                <a:lnSpc>
                  <a:spcPts val="2000"/>
                </a:lnSpc>
              </a:pPr>
              <a:r>
                <a:rPr lang="ru-RU" sz="1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</a:t>
              </a:r>
              <a:r>
                <a:rPr lang="ru-RU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тдел педагогической </a:t>
              </a:r>
              <a:r>
                <a:rPr lang="ru-RU" sz="18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рискологии</a:t>
              </a:r>
              <a:endParaRPr lang="ru-RU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993238" y="4963208"/>
              <a:ext cx="4195257" cy="605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sz="1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Полунин </a:t>
              </a:r>
              <a:r>
                <a:rPr lang="ru-RU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Сергей Владимирович –</a:t>
              </a:r>
            </a:p>
            <a:p>
              <a:pPr>
                <a:lnSpc>
                  <a:spcPts val="2000"/>
                </a:lnSpc>
              </a:pPr>
              <a:r>
                <a:rPr lang="ru-RU" sz="1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</a:t>
              </a:r>
              <a:r>
                <a:rPr lang="ru-RU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тдел воспитания и социализации</a:t>
              </a:r>
              <a:endParaRPr lang="ru-RU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93238" y="5705876"/>
              <a:ext cx="5760112" cy="865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sz="1800" b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Луева</a:t>
              </a:r>
              <a:r>
                <a:rPr lang="ru-RU" sz="1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Мария Викторовна –</a:t>
              </a:r>
            </a:p>
            <a:p>
              <a:pPr>
                <a:lnSpc>
                  <a:spcPts val="2000"/>
                </a:lnSpc>
              </a:pPr>
              <a:r>
                <a:rPr lang="ru-RU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отдел координации работы </a:t>
              </a:r>
            </a:p>
            <a:p>
              <a:pPr>
                <a:lnSpc>
                  <a:spcPts val="2000"/>
                </a:lnSpc>
              </a:pPr>
              <a:r>
                <a:rPr lang="ru-RU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школьных служб медиации</a:t>
              </a:r>
              <a:endParaRPr lang="ru-RU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993238" y="3477868"/>
              <a:ext cx="3682404" cy="605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sz="1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Акимова </a:t>
              </a:r>
              <a:r>
                <a:rPr lang="ru-RU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Лидия Викторовна –</a:t>
              </a:r>
            </a:p>
            <a:p>
              <a:pPr>
                <a:lnSpc>
                  <a:spcPts val="2000"/>
                </a:lnSpc>
              </a:pPr>
              <a:r>
                <a:rPr lang="ru-RU" sz="1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</a:t>
              </a:r>
              <a:r>
                <a:rPr lang="ru-RU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ачальник центра</a:t>
              </a:r>
              <a:endParaRPr lang="ru-RU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15585" y="116971"/>
            <a:ext cx="5850647" cy="1582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00"/>
              </a:lnSpc>
            </a:pPr>
            <a:r>
              <a:rPr lang="ru-RU" sz="2800" b="1" dirty="0">
                <a:solidFill>
                  <a:srgbClr val="FFFF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ЦЕНТР </a:t>
            </a:r>
          </a:p>
          <a:p>
            <a:pPr lvl="0">
              <a:lnSpc>
                <a:spcPts val="4000"/>
              </a:lnSpc>
            </a:pPr>
            <a:r>
              <a:rPr lang="ru-RU" sz="2800" b="1" dirty="0">
                <a:solidFill>
                  <a:srgbClr val="FFFF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СОЦИАЛЬНО-ПЕДАГОГИЧЕСКОГО </a:t>
            </a:r>
          </a:p>
          <a:p>
            <a:pPr lvl="0">
              <a:lnSpc>
                <a:spcPts val="4000"/>
              </a:lnSpc>
            </a:pPr>
            <a:r>
              <a:rPr lang="ru-RU" sz="2800" b="1" dirty="0">
                <a:solidFill>
                  <a:srgbClr val="FFFF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СОПРОВОЖДЕНИЯ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9934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5176</TotalTime>
  <Words>614</Words>
  <Application>Microsoft Office PowerPoint</Application>
  <PresentationFormat>Произвольный</PresentationFormat>
  <Paragraphs>83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Times New Roman</vt:lpstr>
      <vt:lpstr>Helvetica Neue</vt:lpstr>
      <vt:lpstr>Default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Смолина Анна Вячеславовна</dc:creator>
  <cp:lastModifiedBy>mihaylova_av</cp:lastModifiedBy>
  <cp:revision>284</cp:revision>
  <cp:lastPrinted>2024-12-18T09:54:48Z</cp:lastPrinted>
  <dcterms:modified xsi:type="dcterms:W3CDTF">2024-12-19T10:32:42Z</dcterms:modified>
</cp:coreProperties>
</file>