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326" r:id="rId5"/>
    <p:sldId id="327" r:id="rId6"/>
    <p:sldId id="329" r:id="rId7"/>
    <p:sldId id="331" r:id="rId8"/>
    <p:sldId id="330" r:id="rId9"/>
    <p:sldId id="321" r:id="rId10"/>
    <p:sldId id="258" r:id="rId11"/>
    <p:sldId id="272" r:id="rId12"/>
    <p:sldId id="274" r:id="rId13"/>
    <p:sldId id="275" r:id="rId14"/>
    <p:sldId id="315" r:id="rId15"/>
    <p:sldId id="317" r:id="rId16"/>
    <p:sldId id="280" r:id="rId17"/>
    <p:sldId id="282" r:id="rId18"/>
    <p:sldId id="283" r:id="rId19"/>
    <p:sldId id="284" r:id="rId20"/>
    <p:sldId id="285" r:id="rId21"/>
    <p:sldId id="319" r:id="rId22"/>
    <p:sldId id="298" r:id="rId23"/>
    <p:sldId id="299" r:id="rId24"/>
    <p:sldId id="300" r:id="rId25"/>
    <p:sldId id="301" r:id="rId26"/>
    <p:sldId id="302" r:id="rId27"/>
    <p:sldId id="303" r:id="rId28"/>
    <p:sldId id="318" r:id="rId29"/>
    <p:sldId id="276" r:id="rId30"/>
    <p:sldId id="33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56B2E6-5E7C-49A2-8D9B-70459DB4B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986" y="1122363"/>
            <a:ext cx="59780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E3DC2B-B133-46D9-9848-C04B60C9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3602038"/>
            <a:ext cx="5978014" cy="165576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7F8351-E7B2-4D62-9499-887C8578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97D553-05E4-4861-A7F9-9BD4FB36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BDAC33-B932-44B2-BDF0-498CA92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8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142D01-7AF8-4B7E-9FF2-94863F60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D5C343-0BA8-42BC-A8DD-E5CBC7EB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CDB04F-2AE3-42A0-8546-10E57391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A18551-A623-4191-8A4E-218D0A27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1AC3A5-F4D7-47AE-9FEC-D7A82F5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02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AD08C9-87CD-40F1-9D1E-979B27683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06C1DE5-55AF-409F-B0B8-24C731E18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6EEA8D-94F2-43CF-AD78-00F38058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9C0DB0-75E3-4463-A507-2236C452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024648-0137-40A9-B9F2-67310A01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21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E01DF-C898-4DC8-8DE3-81F5AE8C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81" y="719086"/>
            <a:ext cx="6619568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5EAD28-AFD6-40C1-B82A-CB347250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0A0F88-552D-448F-9490-C7508227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1997F4-C98D-4085-BC73-0D30164E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41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9A2FAC6-8E32-4F06-A5F1-CA62832D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07E636-F1CC-4D8A-8425-7DA64828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D6FBDD-8E4C-4C40-995D-C28C2C40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2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B95344-D359-4394-BD7F-6A6C55A9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1846A6-23D6-4282-B4BE-DA68CACCA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CB708E-F5D3-4AB5-92AC-2E0BCAA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23E8EE-5E5C-42D9-B9F8-2FDC1D11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77C7B0-A966-4444-AAAE-8E838191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90B74-DCD4-4E37-AA47-80EB6087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4B226B-1253-478D-83F8-B80BB83EB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C5938-1441-40FB-A232-B8947BBB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F29612-04EA-4B30-A4D1-478ABE4C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092618-140F-496A-B124-04EA425B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CF8EE-C4E6-49D9-9AEC-AEB74898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4A4698-4CDE-4B55-BBF0-835EAF7A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6A5192-59D6-4868-BB19-71ECBE241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2175B6-7CE6-4D77-B011-FE9981A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DDE546-A16D-479D-A890-449129D1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942173-BBE8-44D6-A738-FC6EF3E3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27204-E6C5-4784-9A47-9BDC64B0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8064DE8-40AF-495B-B200-01A394B6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97309E-FFAA-48EA-8CB0-7147F931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6AB8CD-2C0E-4747-B7F2-46AC13E27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A80C69-0225-422E-9558-F519A5B4C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DA27747-137D-4DCA-9613-AA15780C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32A9423-A308-4A9A-9709-1092A2C0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F24E06-B46B-4A83-8AC8-74D35C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31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37DB2-E81B-4401-A7DF-FCFB3AF4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E55E4F-CA68-4152-8350-6E2B985C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A60260C-8D47-4E24-A6FD-E55E5D9E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580B47A-DC8A-4D4C-AAEF-64834B0E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8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351882-9456-458E-9493-BE3A0730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133F1D-1ED5-4051-AB75-7DA5ACCD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EE3E84-DC2A-4204-8A6D-F280B89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79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FB04CE-3B3C-4180-A480-69DE0896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D0F687-886E-4C78-A3BD-595BDD9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2E8731-D0F7-4499-BA37-DBAC29BBA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AAF23F-DA24-409A-9206-1C1CBDA5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E728F5-B0A4-4B8A-B41D-B3BD4381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68DD6A-8322-4169-97EA-80CD17D7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3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59525F-5C95-405E-9DEB-D624BE0A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3C05D7F-ED0E-47F7-8B2F-C2D9F0964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270F7B-D780-4AC3-AB85-FC56FD45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345B4A-65ED-441B-A723-8606993B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62E140-8D3D-4265-BFD4-FECE5A28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16F842-4889-4158-8048-CD1717FF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3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E024B-78B2-477F-A99A-62A8FC40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633CCB-657C-4B6C-9CC8-67B6D8D3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E79171-1FFF-4FB6-B85F-23F598D8F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01D2-7283-415B-B336-B76FE91CBA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A1184D-CEDF-4F76-8182-EACAF58A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BD1D82-A949-4FC0-B31F-27D2C688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D83F-DA2E-4E61-82F8-4005FA69B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0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FF13036-16C5-4918-8709-3781C0680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экстремизм. Понятие и угрозы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92994158-A886-4259-9B76-57D57ADD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986" y="4077526"/>
            <a:ext cx="6904606" cy="165576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Кафедра психологии и педагогики</a:t>
            </a:r>
          </a:p>
          <a:p>
            <a:r>
              <a:rPr lang="ru-RU" b="1" dirty="0">
                <a:solidFill>
                  <a:srgbClr val="C00000"/>
                </a:solidFill>
              </a:rPr>
              <a:t>Петренко А.И.</a:t>
            </a:r>
          </a:p>
        </p:txBody>
      </p:sp>
    </p:spTree>
    <p:extLst>
      <p:ext uri="{BB962C8B-B14F-4D97-AF65-F5344CB8AC3E}">
        <p14:creationId xmlns:p14="http://schemas.microsoft.com/office/powerpoint/2010/main" xmlns="" val="174662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4433C7-8596-40A0-B215-55770B0F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молодежного экстремизма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E49F4BE-AE08-4D81-8F39-5865898CF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характерны: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Вооруженное насилие или его угроза.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Однобокость в восприятии имеющихся общественных проблем и путей их решения.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Фанатизм и одержимость в навязывании своих идеалов.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Беспрекословное выполнение приказов руководства неформальной группы на основе чувств и эмоций.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Игнорирование компромиссов и неспособность к толерантности.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Понятие того, что такое молодежный экстремизм, может включать в себя следующие действия: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вооруженного или иного насильственного изменения основ конституционного строя государства.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и публичное его оправдание.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 розни: расовой, национальной, религиозной и иных.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исключительности и превосходства одной группы людей над другой по критерию расы, религии и прочего.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 и свобод других граждан, принадлежащих к иным социальным группам.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 проведению голосования, работе госорганов с применением насилия на основании имеющихся экзистенциальных идей. </a:t>
            </a:r>
          </a:p>
          <a:p>
            <a:pPr marL="514350" indent="-51435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распространение экстремистских материалов, подстрекательство к ним или же финансирование.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306568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</a:t>
            </a:r>
          </a:p>
        </p:txBody>
      </p:sp>
    </p:spTree>
    <p:extLst>
      <p:ext uri="{BB962C8B-B14F-4D97-AF65-F5344CB8AC3E}">
        <p14:creationId xmlns:p14="http://schemas.microsoft.com/office/powerpoint/2010/main" xmlns="" val="91078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Экстремистская идеология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Идеология (от греч.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понятие и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знание) – система идей, взглядов, представлений.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самом общем виде экстремистскую идеологию можно определить как совокупность крайне радикальных идей, являющихся теоретическим обоснованием для применения насилия различными способами, на незаконной основе для достижения определенных целей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86130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любой экстремистской идеологии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исключительной истинности, так называемый «комплекс абсолютной истинности»;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идея агрессивной нетерпимости по отношению ко всем идеологическим конкурентам или альтернативным идеологиям;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человечества на две большие группы: своих и чужих, на друзей и врагов;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немедленную практическую деятельность по исправлению мира и людей;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преобладание деструктивных задач по разрушению ложного враждебного мира над конструктивными задачами в программе преобразовательных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xmlns="" val="331160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организации как один из видов неформальных молодёжных объединений.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России большую опасность для всего населения представляют молодёжные экстремистские группы. На первый взгляд, это спонтанно собранные объединения подростков, но на самом деле в них существует вертикальная власть, безоговорочное подчинение.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Достоверная информация об особенностях этих групп способна уменьшить степень влияния подобных объединений на неустойчивую часть молодёжи, а в некоторых случаях предупредить попадание подростков в ряды асоциальных групп и их участие в экстремистских акциях. Законопослушной молодёжи знания об уличных подростковых экстремистских организациях предоставляют возможность правильного выбора поведения в период контакта с представителями этих групп и ухода от их агрессивных действий.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молодёжные группировки стали более агрессивны, организованы, политизированы. Происходит активное укрепление их межрегиональных связей, предпринимаются усилия не только к выработке единой стратегии действий, но и согласованию вопросов тактики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179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особенностей экстремизма в молодежной среде: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формируется преимущественно в маргинальной среде.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постоянно подпитывается неопределенностью положения молодого человека и его неустановившимися взглядами на происходящее;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чаще всего проявляется в системах и ситуациях, характеризующихся отсутствием действующих нормативов, установок, ориентирующих на законопослушность, консенсус с государственными институтами;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проявляется чаще в тех обществах и группах, где проявляется низкий уровень самоуважения или же условия способствуют игнорированию прав личности;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феномен характерен для общностей не столько с так называемым «низким уровнем культуры», сколько с культурой разорванной, деформированной, не являющей собой целостности;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соответствует обществам и группам, принявшим идеологию насилия и проповедующим нравственную неразборчивость, особенно в средствах достижения целей.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44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Варвары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Карауловой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536" y="2504660"/>
            <a:ext cx="4159047" cy="326997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442792" y="2355574"/>
            <a:ext cx="6748669" cy="35681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2-ого курса философского факультета МГУ им. М.В. Ломоносова из полной, благополучной семьи, которая в результате психологического воздействия, оказываемого представителями ИГИЛ* через социальные сети, была введена в заблуждение: сменила религию, разорвала отношение с семьей и попыталась выехать в Сирию, на территорию подконтрольную ИГИЛ.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*ИГИЛ - террористическая организация, запрещенная 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98594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766762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вербовки в экстремистские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вербовки часто выступают несовершеннолетние юноши (от 12 лет), поскольку из них легче и проще создать фанатичного активиста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 любой вербовки делается на: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Несовершенство существующего порядка в мире, особенно в странах «демократии»;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и духовное неравенство между Севером и Югом, Западом и Востоком мира (зависит от типа экстремистской организации)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моральных и нравственных устоев, семейных ценностей в любом обществе, куда проникает западный образ жизни, с его индивидуализмом и другими «капиталистическими и демократическими ересями».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200099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наводчик вычисляет потенциальную жертву, выявляет какие проблемы имеются у будущего объекта вербовки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работу включается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сначала давит на существующие проблемы, преувеличивает их, а потом показывает «выход» - «прекрасный мир»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заставляет поверить «клиента», что он может сделать нечто очень важное, внести вклад в общее дело, направленное на «спасение» человечества.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вербовки предлагается выполнить незначительное задание, за которое он получает не соразмерно высокое вознаграждение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вербовщик, рассказывающий сказки из серии: «Мы тебя заметили, признали твои способности и готовы тебе поручить важное дело».</a:t>
            </a:r>
          </a:p>
        </p:txBody>
      </p:sp>
    </p:spTree>
    <p:extLst>
      <p:ext uri="{BB962C8B-B14F-4D97-AF65-F5344CB8AC3E}">
        <p14:creationId xmlns:p14="http://schemas.microsoft.com/office/powerpoint/2010/main" xmlns="" val="143769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recruiting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….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разработанная система мер по выявлению и привлечению в интернет пространстве людей к активной поддержке взглядов и действий членов экстремистских и террористических организаций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№1. Посетителя сайта или форума пытаются втянуть в дискуссию, независимо от того, поддерживает или отрицает он взгляды держателей сайта.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№2. После многоэтапных вербовочных бесед и проверок на лояльность потенциальный кандидат направляется на другой чат для установления контакта с членами экстремисткой группы и участия в их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5557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экстремизма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мы хотим достичь мира во всем мире, </a:t>
            </a:r>
          </a:p>
          <a:p>
            <a:pPr marL="0" indent="0" algn="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начинать надо с детей» (Махатма Ганди)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Экстремизм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(от лат.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«крайний») ассоциируется с приверженностью к крайним взглядам и действиям, радикально отрицающим существующие нормы и правила. В сущности, экстремизм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общеопасным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102087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осуществляемой вербовки</a:t>
            </a:r>
            <a:r>
              <a:rPr lang="ru-RU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794" y="3611880"/>
            <a:ext cx="4572396" cy="25086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33614" y="1690688"/>
            <a:ext cx="6339642" cy="40142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Резкая смена эмоционально-психологического фона подростка (перепады настроения, спонтанная агрессия и т.д.)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прежних интересов, проявление апатии в учебном процессе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круга общения подростка, кардинальное изменение внешнего облика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интереса у подроста к вопросам, существенно диссонирующим с предметами школьного образования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открытую словесную конфронтацию с педагогом или учащимися; отстаивание при этом ценностей противоречащих интересам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6339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(ее) манера поведения становится значительно более резкой и грубой, прогрессирует ненормативная либо жаргонная лексика;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 изменяется стиль одежды и внешнего вида, соответствуя правилам определенной субкультуры;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 оказывается много сохраненных ссылок или файлов с текстами, роликами или изображениями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-политического или социально-экстремального содержания;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появляется непонятная и нетипичная символика или атрибутика (как вариант - нацистская символика), предметы, которые могут быть использованы как оружие;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проводит много времени за компьютером или самообразованием по вопросам, не относящимся к школьному обучению, художественной литературе, фильмам, компьютерным играм;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увлечение вредными привычками;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псевдонимы в Интернете, пароли и т.п. носят экстремально-политический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53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 развития молодежного экстремизма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Схема развития экстремизма в молодежной среде имеет 3 ступени: чувство социальной обделенности, несправедливости к себе – объединение в неформальную молодежную группу – переход к экстремистским действиям.</a:t>
            </a:r>
          </a:p>
        </p:txBody>
      </p:sp>
    </p:spTree>
    <p:extLst>
      <p:ext uri="{BB962C8B-B14F-4D97-AF65-F5344CB8AC3E}">
        <p14:creationId xmlns:p14="http://schemas.microsoft.com/office/powerpoint/2010/main" xmlns="" val="306859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Ощущение социальной обделенности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Причину молодежного экстремизма следует искать в осознаваемом и не осознаваемом молодыми людьми ощущении социальной обделенности, может быть, даже своеобразной социальной ущербности. При этом основания для ощущения обделенности у молодых людей могут быть различными. Они могут иметь чисто экономическую природу: резкое расслоение общество на бедных и богатых, когда одни не могут свести концы с концами, а другие не знают, что им придумать, чтобы не умереть со скуки на куче денег – естественно, в таком случае обделенными себя ощущают не вторые. Они могут вытекать из идеологических особенностей конкретной ситуации в обществе, когда намеренно или по недооценке важности происходит девальвация, разрушение идеи патриотизма. </a:t>
            </a:r>
          </a:p>
        </p:txBody>
      </p:sp>
    </p:spTree>
    <p:extLst>
      <p:ext uri="{BB962C8B-B14F-4D97-AF65-F5344CB8AC3E}">
        <p14:creationId xmlns:p14="http://schemas.microsoft.com/office/powerpoint/2010/main" xmlns="" val="63173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Объединение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Чтобы потенциальная возможность формирования экстремизма превратилась в действительность, молодым людям со сходным ощущением социальной обделенности необходимо объединиться.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401606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 Переход молодых людей к экстремистскому поведению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Следующим, третьим этапом будет переход молодых людей от экстремистских взглядов к экстремистскому поведению. На этом этапе молодые люди, объединенные общей экстремистской идеей, в основе которой чувство социальной обделенности, несправедливости к себе, вступают в открытый бой с «врагом». И здесь важно не конкретное воплощение этого «врага» (ими могут быть и успешные люди, и представители иных рас и т.п.), а то, что «он» в их глазах становится врагом, которого надо победить.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45848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Пока уже объединёнными вместе людьми ещё не сформулирована идея общего значительного (в указанном выше смысле) «врага», в их неформальной группе царит атмосфера, хотя и грубой, но всё же игры. Но как только группа определяется с тем, кто является её врагом (или вернее, назначает себе врага, так как действительным врагом для неё являются порядки, царящие в обществе), игра отодвигается на 2-ой план, а на первый выходит стихия уличного митинга. В группе превалирующим становится чувство агрессии, и молодые люди начинают «бороться до победного конца»; наступает деструктивный период, который часто приводит к экстремистским террористическим действиям. Позиция молодых людей наступательная, они постоянно ищут встреч с врагом</a:t>
            </a:r>
          </a:p>
        </p:txBody>
      </p:sp>
    </p:spTree>
    <p:extLst>
      <p:ext uri="{BB962C8B-B14F-4D97-AF65-F5344CB8AC3E}">
        <p14:creationId xmlns:p14="http://schemas.microsoft.com/office/powerpoint/2010/main" xmlns="" val="226427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Функции, которые берут на себя неформальные молодежные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Неформальные группы выполняют ряд функций: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адаптируют подростка к обществу;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присваивают первичный статус;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облегчают потерю связей с родительским домом;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 специфические для подросткового возраста и данного молодежного социокультурного слоя ценностные представления; 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сплачивают «силы сопротивления» авторитаризму взрослых;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удовлетворяют потребность в сексуальных контактах.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716004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кратко – что же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Важно помнить, что попадание подростка под влияние экстремистской группы легче предупредить, чем впоследствии бороться с этой проблемой. Несколько простых правил помогут существенно снизить риск попадания ребенка под влияние пропаганды экстремистов: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 с ребенком. Вы должны знать с кем он общается, как проводит время и что его волнует. Обсуждайте политическую, социальную и экономическую обстановку в мире, межэтнические отношения. Подростку трудно разобраться в хитросплетениях мирового социума и экстремистские группы зачастую пользуются этим, трактуя определенные события в пользу своей идеологии.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Обеспечьте досуг ребенка. Спортивные секции, кружки по интересам, общественные организации, военно-патриотические клубы дадут возможность для самореализации и самовыражения подростка, значительно расширят круг общения.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информацию, которую получает ребенок. Обращайте внимание, какие передачи смотрит, какие книги читает, на каких сайтах бывает. СМИ и социальные сети являются мощным орудием в пропаганде экстремистов.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59181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профилактической работы по противодействию экстремизму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воспитание, формирование и развитие гражданственности, правового сознания, патриотизма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мультикультурализма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укрепления этнокультурных и межрелигиозных отношений.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внимания и реализация действенных мер по соблюдению законности, правопорядка и повышению ответственности за его нарушение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гражданского общества, его институтов в интересах формирования и совершенствования свободной, толерантной среды взаимодействия, социальной солидарности, условий для самореализации молодежи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социализирующей роли семьи, семейного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0457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5DF66-2D7A-48C9-B7CE-62A83136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0A8B6-C551-44A8-BCE3-0B1F6370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следующие аспекты того, что свойственно экстремизму: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определенной экзистенциальной идее, отличающейся от той, которая принята в конкретной общественной группе.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и демонстративное распространение собственных взглядов.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нетерпимость к сторонникам иных взглядов.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своих целей на основе существующей идеи путем противозаконных методов.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Идеологическое обоснование применения насилия или его угрозы.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Экспрессивное и эмоциональное выражение своих идей. 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Демонстративное пренебрежительное отношение к принятым в обществе правилам, нормам и законам.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3682936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39514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все начинается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4933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От фанатов мультяшных пони до любителей кладбищенских посиделок — в мире существует множество разных культурных сообществ. Что такое субкультуры и почему они возникают?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Исследователи сходятся во мнении, что в субкультуры объединяются люди, которых не удовлетворяют общепринятые стандарты и ценности. Кроме того, для возникновения субкультуры в обществе нужно совпадение нескольких разных факторов. Такими факторами могут быть деятельность политических лидеров, распространение новых технологий, социальные и культурные события.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Сильное желание влиться в субкультуру испытывают подростки. Они находятся в поиске себя и таким способом хотят: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сепарироваться от родителей;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найти единомышленников, почувствовать поддержку и понимание;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быть принятым социумом и получить признание;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свои способности, поэкспериментировать;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добрать недостающие эмоции;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найти собственные смыслы.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50050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Есть мнение, что большинство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субкультурщиков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аутсайдеры, которые не вписались в доминирующую культуру. Социологи называют таких людей, застрявших между социальными группами, маргиналами. В этом смысле многие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субкультурщики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несмотря на различия между собой, — маргиналы. Не соответствуя представлениям большинства о «нормальном человеке», они сознательно отказываются от общепринятых норм и уходят в какую-то субкультуру. То, что раньше общество осуждало в них как «странность», например любовь к вычурным прическам, среди своих воспринимается позитивно.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605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офники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забивные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Парни занимаются борьбой, ударными видами спорта или делают вид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9407" y="1919415"/>
            <a:ext cx="2681816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12792" y="1653230"/>
            <a:ext cx="6096000" cy="4539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spcAft>
                <a:spcPts val="2400"/>
              </a:spcAft>
            </a:pP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неслучайно ассоциируются со спортсменами. В большинстве случаев это физически подготовленные молодые люди, которые увлекаются единоборствами. В европейской части страны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спортиками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называют парней, которые физически наказывают закладчиков, решивших обмануть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наркомагазины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ts val="1800"/>
              </a:lnSpc>
              <a:spcAft>
                <a:spcPts val="2400"/>
              </a:spcAft>
            </a:pP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некоторых регионах это понятие закрепилось за подростками, которые занимаются спортом, летом висят на турниках, стараются придерживаться здорового образа жизни, хоть и получается не всегда. Узнать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спортика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по спортивной одежде: кроссовки,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по-футбольному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зауженные штаны (чаще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адидасовская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классика), дутыш или парка.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собираются на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фудкортах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ТЦ, на спортивных площадках в спальных районах, реже делают вылазки в парки, центр города.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Офники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мало чем отличаются от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спортиков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внешне, разве что некоторые из них могут позволить себе брендовую одежду. Они не против заняться спортом, но зачастую исключительно ради подготовки к массовой драке.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Офники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это новое воплощение футбольного фанатского движения, его участники решают вопросы исключительно на кулаках. Поэтому их еще называют забивными.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6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Дрейнеры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Это смесь эмо и готов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577" y="1846263"/>
            <a:ext cx="2487168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48200" y="1737360"/>
            <a:ext cx="6096000" cy="3847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  <a:spcAft>
                <a:spcPts val="2400"/>
              </a:spcAft>
            </a:pP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Относительно новое молодежное движение, основанное на увлечении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клауд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-рэпом. Пик популярности субкультуры пришелся на 2021 год.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400"/>
              </a:spcBef>
              <a:spcAft>
                <a:spcPts val="2400"/>
              </a:spcAft>
            </a:pP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Дрейнеры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это современный симбиоз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готов. Они отличаются мрачным восприятием действительности, депрессивными состояниями, отстраненностью и необщительностью. Зачастую их можно встретить на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фудкортах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больших ТЦ.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2400"/>
              </a:spcBef>
              <a:spcAft>
                <a:spcPts val="2400"/>
              </a:spcAft>
            </a:pP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Типичный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дрейнер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одевается во всё черное, но в белые кроссовки. Иногда молодежь отходит от стандартного стиля, предпочитая клетчатые штаны, футболки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оверсайз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шарфы с тематическими узорами. Образ дополняется металлическими цепями, которые крепятся к одежде или надеваются на шею.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0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2" y="70901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АУЕшники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-бандиты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  <a:p>
            <a:endParaRPr lang="ru-RU" sz="1200" b="1" dirty="0"/>
          </a:p>
        </p:txBody>
      </p:sp>
      <p:pic>
        <p:nvPicPr>
          <p:cNvPr id="4" name="Рисунок 3" descr="Зачастую за представителями этой субкультуры приглядывают «старшие товарищи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408" y="1611885"/>
            <a:ext cx="3154680" cy="44910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95121" y="1359478"/>
            <a:ext cx="4123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(АУЕ — движение запрещено в России)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70832" y="1930754"/>
            <a:ext cx="7351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2400"/>
              </a:spcAft>
            </a:pP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 этой субкультуры легко спутать со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спортиками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поскольку зачастую они одеваются в одних местах. Внешний вид может отличаться дополнительными аксессуарами, например кепкой-хулиганкой (удивительно, но, похоже, они снова входят в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мопреследуются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закону за популяризацию и продвижение идеалов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преступду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Да, и они сильно уступают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спортикам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атлетизме.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2400"/>
              </a:spcAft>
            </a:pP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Официально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АУЕшники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сегодня </a:t>
            </a:r>
            <a:r>
              <a:rPr lang="ru-RU" sz="1400" b="1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ного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мира. В отношении них возбуждают уголовные дела по ст. 282 УК РФ («Организация экстремистского сообщества»). Несмотря на то что сегодня очевидно опасно причислять себя к подобному движению, некоторые молодые люди ходят по краю. Один из последних примеров — </a:t>
            </a:r>
            <a:r>
              <a:rPr lang="ru-RU" sz="1400" b="1" u="sng" dirty="0" err="1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ашановские</a:t>
            </a:r>
            <a:r>
              <a:rPr lang="ru-RU" sz="1400" b="1" u="sng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подростки</a:t>
            </a: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 словам потерпевших, они активно используют в разговоре блатные выражения, разъясняют своим жертвам понятия, ищут косяки, занимаются мелким вымогательством, кражами и т. д. По словам юристов, в их действиях есть все признаки АУЕ*-движения, и при желании силовики могут привлечь их к ответственности по экстремистской статье.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2400"/>
              </a:spcAft>
            </a:pPr>
            <a:r>
              <a:rPr lang="ru-RU" sz="1400" b="1" dirty="0">
                <a:solidFill>
                  <a:srgbClr val="374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обитания представителей этой субкультуры — спальные районы, жилые дворы, торговые центры.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8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как носители идей национализма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2039" y="1600200"/>
            <a:ext cx="5418137" cy="4495800"/>
          </a:xfrm>
        </p:spPr>
        <p:txBody>
          <a:bodyPr>
            <a:normAutofit/>
          </a:bodyPr>
          <a:lstStyle/>
          <a:p>
            <a:pPr marL="320040" indent="-320040" algn="just">
              <a:spcAft>
                <a:spcPts val="0"/>
              </a:spcAft>
              <a:buFont typeface="Wingdings"/>
              <a:buChar char="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Скинхедами или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скинами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называют участников относительно нового неформального молодежного движения, возникшего в Англии, Европе и Америке во второй половине 20 века. Слово «скинхед» произошло от слияния двух английских слов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(кожа)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(голова) и в буквальном переводе означает «кожаная голова».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2" descr="C:\Users\Таня\Pictures\skinxed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57338"/>
            <a:ext cx="3048000" cy="256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Таня\Pictures\untitle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1" y="4221481"/>
            <a:ext cx="30241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980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2460</Words>
  <Application>Microsoft Office PowerPoint</Application>
  <PresentationFormat>Произвольный</PresentationFormat>
  <Paragraphs>141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Молодежный экстремизм. Понятие и угрозы</vt:lpstr>
      <vt:lpstr>Понятие экстремизма</vt:lpstr>
      <vt:lpstr>Слайд 3</vt:lpstr>
      <vt:lpstr>С чего все начинается</vt:lpstr>
      <vt:lpstr>Слайд 5</vt:lpstr>
      <vt:lpstr>Спортики, офники, забивные </vt:lpstr>
      <vt:lpstr>Дрейнеры </vt:lpstr>
      <vt:lpstr>    АУЕшники, абу-бандиты      </vt:lpstr>
      <vt:lpstr>Скинхеды, как носители идей национализма</vt:lpstr>
      <vt:lpstr>Понятие молодежного экстремизма</vt:lpstr>
      <vt:lpstr>Слайд 11</vt:lpstr>
      <vt:lpstr>Экстремистская идеология</vt:lpstr>
      <vt:lpstr>Признаки любой экстремистской идеологии </vt:lpstr>
      <vt:lpstr>Экстремистские организации как один из видов неформальных молодёжных объединений. </vt:lpstr>
      <vt:lpstr>Пять особенностей экстремизма в молодежной среде: </vt:lpstr>
      <vt:lpstr>Дело Варвары Карауловой</vt:lpstr>
      <vt:lpstr>Основные принципы вербовки в экстремистские организации</vt:lpstr>
      <vt:lpstr>Слайд 18</vt:lpstr>
      <vt:lpstr>Online recruiting </vt:lpstr>
      <vt:lpstr>Признаки осуществляемой вербовки:</vt:lpstr>
      <vt:lpstr>Слайд 21</vt:lpstr>
      <vt:lpstr>Ступени развития молодежного экстремизма</vt:lpstr>
      <vt:lpstr>1 этап. Ощущение социальной обделенности</vt:lpstr>
      <vt:lpstr>2 этап. Объединение</vt:lpstr>
      <vt:lpstr>3 этап. Переход молодых людей к экстремистскому поведению</vt:lpstr>
      <vt:lpstr>Слайд 26</vt:lpstr>
      <vt:lpstr>Функции, которые берут на себя неформальные молодежные группы</vt:lpstr>
      <vt:lpstr>Очень кратко – что же делать?</vt:lpstr>
      <vt:lpstr>Основные направления профилактической работы по противодействию экстремизму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</dc:creator>
  <cp:lastModifiedBy>mihaylova_av</cp:lastModifiedBy>
  <cp:revision>67</cp:revision>
  <dcterms:created xsi:type="dcterms:W3CDTF">2024-02-13T10:36:31Z</dcterms:created>
  <dcterms:modified xsi:type="dcterms:W3CDTF">2024-12-20T08:55:21Z</dcterms:modified>
</cp:coreProperties>
</file>