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326" r:id="rId4"/>
    <p:sldId id="322" r:id="rId5"/>
    <p:sldId id="305" r:id="rId6"/>
    <p:sldId id="306" r:id="rId7"/>
    <p:sldId id="312" r:id="rId8"/>
    <p:sldId id="313" r:id="rId9"/>
    <p:sldId id="320" r:id="rId10"/>
    <p:sldId id="323" r:id="rId11"/>
    <p:sldId id="314" r:id="rId12"/>
    <p:sldId id="307" r:id="rId13"/>
    <p:sldId id="308" r:id="rId14"/>
    <p:sldId id="316" r:id="rId15"/>
    <p:sldId id="311" r:id="rId16"/>
    <p:sldId id="318" r:id="rId17"/>
    <p:sldId id="319" r:id="rId18"/>
    <p:sldId id="317" r:id="rId19"/>
    <p:sldId id="315" r:id="rId20"/>
    <p:sldId id="325" r:id="rId21"/>
    <p:sldId id="310" r:id="rId22"/>
    <p:sldId id="32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6E71"/>
    <a:srgbClr val="373C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025" autoAdjust="0"/>
  </p:normalViewPr>
  <p:slideViewPr>
    <p:cSldViewPr snapToGrid="0">
      <p:cViewPr varScale="1">
        <p:scale>
          <a:sx n="61" d="100"/>
          <a:sy n="61" d="100"/>
        </p:scale>
        <p:origin x="12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chemeClr val="accent1"/>
                </a:solidFill>
              </a:rPr>
              <a:t>Образовательные организации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Образовательные организации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FE-4C89-B346-4825D36508D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FE-4C89-B346-4825D36508D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6FE-4C89-B346-4825D36508D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6FE-4C89-B346-4825D36508D8}"/>
              </c:ext>
            </c:extLst>
          </c:dPt>
          <c:cat>
            <c:strRef>
              <c:f>Лист1!$A$2:$A$5</c:f>
              <c:strCache>
                <c:ptCount val="2"/>
                <c:pt idx="0">
                  <c:v>Школы с недостаточным уровнем результатов по ФГ</c:v>
                </c:pt>
                <c:pt idx="1">
                  <c:v>Школы с недостаточным уровнем результатов по ФГ, в т.ч. НОР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21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86-4822-A825-E193C52A10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2.5360505995289762E-2"/>
          <c:y val="0.79760372800173918"/>
          <c:w val="0.93872170217882878"/>
          <c:h val="0.197097961220554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1755A-AA6F-ABB2-347C-C47FA13578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DBFE74B-0B21-1C3C-E90F-A8C4AA9336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F4110A-BCBA-7679-3D24-B3B148F4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287B1-B8E6-CCAE-9E8F-B662B0FB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E9D19-A5E2-ACC6-6349-97ADA0CD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294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F8835-DC03-0F8F-B6BB-2C1BA2DF0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944400-8401-FD4C-E613-65D9EEB7C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C66416-4292-5A6D-83CD-EB5C0243D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63C00D-A19C-FA92-598E-D6AA723A3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BEFE0A-8CDF-6B83-22EC-8908A97C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62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0D93EEE-73F5-338E-D46E-D662D315D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10DF788-A1EB-9310-FED6-54CAAF0D71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13EF2-B82E-FFAD-935C-F03652F8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3FB150-C094-69F9-D892-E3F75B811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574D9D-2E52-1988-51DC-229292C26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759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20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76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87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45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112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602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188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601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4D379F-63D8-306F-94DC-2F75C662D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C1CF64-89A1-6873-26E4-878A2A4117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E514FB-4EA0-37D2-C5DC-B9E64129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83AF2D-967B-856D-E5BE-8E2FDEB8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41912F-9506-4566-475B-271D3ED43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76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9083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0907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14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5239-9CF5-B2F2-6B90-CBECC91DB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DF8431-4ADC-45F5-2C40-413E5EC649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D7E79C-A2FD-57A6-17F4-A4B027C6D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61D99E-9282-64B6-8738-B43A35C5C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A93168-839F-3DE3-9A1C-DB2BB5B46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83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D12AD2-D645-8372-62D5-FB3928447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BB8344-53CD-DE0F-A852-DC9BB7537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181AB0-E9D5-82F7-1B42-EA0AE0479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37E55F-1C27-C524-30A9-656EDC090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D7E61E-779C-5EFD-962B-89EB1C0FD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D938BFA-C8E0-0B72-09A7-CB6279D3E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561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1C10F6-81F2-DF92-D5A7-73DA0C4E9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34F01D-9BA3-5A8B-B174-88FDD1223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2952E4-F7CC-C324-7299-0235817AC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A4C24FC-BDCD-6D72-B74A-037D981324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D43CA7B-4BF7-3978-1428-D1B303D44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F78453E-3193-6A8C-D1A6-4CD9451E0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CA6C2A6-8327-697A-72CA-6A345392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DD501D9-DE23-BD33-A27F-3D44E8858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63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B8522-19CC-7193-A12D-7CEC2D8C6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62E66BA-2034-2B40-CB75-E678F3702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AECB2A-7201-1C98-23A4-46C3B55D3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72E00D-91C0-C098-E340-77763210C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419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56DBE3-33F8-D3CC-972F-344745CB5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DD50CC-4948-63FE-5CF0-FF59718EE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4CA4CB7-8133-FE99-95CB-84C3C57E9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39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E26829-C938-72C4-2FA5-7E7501AED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E96E9B-6BB5-2D0E-3F71-B84098006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4D3C101-EB50-C7C9-DBA1-7AD3D562B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57BBF9-757B-047C-A4E2-B87B50CF2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B77026-C824-C13B-591D-AC4328679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2C1A70-B5F1-F528-1C92-FF4F4FA7D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551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3C195A-F13C-F8B4-A042-B5C44EC4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1308473-5BF4-C869-A15E-7BB58788E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3A8050-89C3-8A8A-71DD-442AAD49D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8F2C32-5B22-9B56-AF21-BBB2BFD8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B65A36-6408-0D18-89CE-6663FA9AD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EE05F5-191F-FBF5-81ED-A5F5CF240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29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1D935B-2642-FD0B-6613-D92A87964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04E40A-96FD-F2EF-DD91-86502E60F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5F67EC-27E1-B919-03C6-190DE3CC5D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C5B59-73CF-453F-B9F0-ABC55FE5B288}" type="datetimeFigureOut">
              <a:rPr lang="ru-RU" smtClean="0"/>
              <a:t>28.01.2025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3528C1-2175-2E16-DE2C-0D7378C08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05562C-2B11-B483-3994-D4BF6759C5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B9CCE-B090-4C7D-9B2B-F480401E55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02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9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6ACA0-8A8F-D402-2D7A-F4910BED5A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Организация методического десанта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по функциональной грамотности в 2025 г. </a:t>
            </a:r>
            <a:br>
              <a:rPr lang="ru-RU" sz="3600" b="1" dirty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36A206-E72E-4C92-A71E-F5D688E13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7791" y="4397168"/>
            <a:ext cx="5009322" cy="1655762"/>
          </a:xfrm>
        </p:spPr>
        <p:txBody>
          <a:bodyPr/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Моторина Татьяна Григорьевна, тьютор ЦНППМ</a:t>
            </a:r>
          </a:p>
        </p:txBody>
      </p:sp>
    </p:spTree>
    <p:extLst>
      <p:ext uri="{BB962C8B-B14F-4D97-AF65-F5344CB8AC3E}">
        <p14:creationId xmlns:p14="http://schemas.microsoft.com/office/powerpoint/2010/main" val="3733413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95" y="1"/>
            <a:ext cx="6997700" cy="7421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Отбор членов </a:t>
            </a:r>
            <a:r>
              <a:rPr lang="ru-RU" sz="2400" b="1" dirty="0" err="1">
                <a:solidFill>
                  <a:srgbClr val="002060"/>
                </a:solidFill>
              </a:rPr>
              <a:t>методдесанта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854DE8-798E-4B6C-A1D2-CA4AFDC31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19CC33-F908-4B11-AE62-F1631C190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42124"/>
            <a:ext cx="9060105" cy="611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23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661" y="8554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Механизмы реализации методического десанта: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41DFE-8EC4-ECB2-ACF6-411B9D578A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7566" y="1825625"/>
            <a:ext cx="5579164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solidFill>
                <a:schemeClr val="tx2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chemeClr val="accent1"/>
                </a:solidFill>
              </a:rPr>
              <a:t>Наставничество</a:t>
            </a:r>
            <a:r>
              <a:rPr lang="ru-RU" sz="2400" dirty="0">
                <a:solidFill>
                  <a:schemeClr val="tx2"/>
                </a:solidFill>
              </a:rPr>
              <a:t> (в комплексе всех его технологий) членов методического десанта из числа методического актива, педагогических работников, имеющих высокие и устойчивые результаты по формированию ФГ обучающихся, а также собственные по итогам РИКУ;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solidFill>
                  <a:schemeClr val="accent1"/>
                </a:solidFill>
              </a:rPr>
              <a:t>Профессиональные пробы </a:t>
            </a:r>
            <a:r>
              <a:rPr lang="ru-RU" sz="2400" dirty="0">
                <a:solidFill>
                  <a:schemeClr val="tx2"/>
                </a:solidFill>
              </a:rPr>
              <a:t>педагогических работников сопровождаемых школ по формированию функциональной грамотности обучающихся.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1F34C717-2758-48D2-8149-4A1E1054C9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322" y="2274094"/>
            <a:ext cx="4820478" cy="3454399"/>
          </a:xfrm>
        </p:spPr>
      </p:pic>
    </p:spTree>
    <p:extLst>
      <p:ext uri="{BB962C8B-B14F-4D97-AF65-F5344CB8AC3E}">
        <p14:creationId xmlns:p14="http://schemas.microsoft.com/office/powerpoint/2010/main" val="770093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200" y="334495"/>
            <a:ext cx="6997700" cy="9246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Алгоритм организации и содержания деятельности методического десанта: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41DFE-8EC4-ECB2-ACF6-411B9D578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050" y="1259182"/>
            <a:ext cx="10375900" cy="4969340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Отбор образовательных организаций, имеющих недостаточный уровень формирования ФГ, и членов методического десанта. Закрепление членов методического десанта за образовательными организациями (далее – ОО).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Подготовка членов методического десанта к осуществлению деятельности: (интеллектуальная лаборатория региональных методистов по формированию функциональной грамотности для членов методического десанта, посещение и анализа уроков).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Установочные встречи членов методического десанта с руководителями ОО и ШМО (выявление причин состояния формирования функциональной грамотности в ОО и планирования работы).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Наблюдение, анализ и разбор уроков членами методического десанта.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Пассивная и активная стажировка учителей школы-стажера.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Повторное посещение, анализ и разбор уроков педагогов ОО членами методического десанта.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ru-RU" sz="3200" dirty="0">
                <a:solidFill>
                  <a:schemeClr val="tx2"/>
                </a:solidFill>
              </a:rPr>
              <a:t>Круглый стол (методическое мероприятие) с целью анализа эффективности работы методического десанта.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834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200" y="334495"/>
            <a:ext cx="6997700" cy="9246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Мероприятия, направленные на обучение членов методического десанта: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41DFE-8EC4-ECB2-ACF6-411B9D578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050" y="1873404"/>
            <a:ext cx="10375900" cy="4355117"/>
          </a:xfrm>
        </p:spPr>
        <p:txBody>
          <a:bodyPr>
            <a:normAutofit/>
          </a:bodyPr>
          <a:lstStyle/>
          <a:p>
            <a:pPr marL="285750" lvl="0" indent="-285750"/>
            <a:r>
              <a:rPr lang="ru-RU" dirty="0">
                <a:latin typeface="+mj-lt"/>
                <a:cs typeface="Times New Roman" panose="02020603050405020304" pitchFamily="18" charset="0"/>
              </a:rPr>
              <a:t>Интеллектуальная лаборатория</a:t>
            </a:r>
          </a:p>
          <a:p>
            <a:pPr marL="0" indent="0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Дата и время: 28.01.2025, с 11:00 – 17:00</a:t>
            </a:r>
          </a:p>
          <a:p>
            <a:pPr marL="0" indent="0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Адрес проведения: г. Москва, </a:t>
            </a:r>
            <a:r>
              <a:rPr lang="ru-RU" dirty="0" err="1">
                <a:latin typeface="+mj-lt"/>
                <a:cs typeface="Times New Roman" panose="02020603050405020304" pitchFamily="18" charset="0"/>
              </a:rPr>
              <a:t>Староватутинский</a:t>
            </a:r>
            <a:r>
              <a:rPr lang="ru-RU" dirty="0">
                <a:latin typeface="+mj-lt"/>
                <a:cs typeface="Times New Roman" panose="02020603050405020304" pitchFamily="18" charset="0"/>
              </a:rPr>
              <a:t> проезд д. 8</a:t>
            </a:r>
          </a:p>
          <a:p>
            <a:pPr marL="285750" lvl="0" indent="-285750"/>
            <a:r>
              <a:rPr lang="ru-RU" dirty="0">
                <a:latin typeface="+mj-lt"/>
                <a:cs typeface="Times New Roman" panose="02020603050405020304" pitchFamily="18" charset="0"/>
              </a:rPr>
              <a:t>Мастер-класс для членов методического десанта с просмотром и анализом открытых уроков в школе.</a:t>
            </a:r>
          </a:p>
          <a:p>
            <a:pPr marL="0" indent="0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Дата и время: 27.02.2025, с 11:00 – 15:30</a:t>
            </a:r>
          </a:p>
          <a:p>
            <a:pPr marL="0" indent="0">
              <a:buNone/>
            </a:pPr>
            <a:r>
              <a:rPr lang="ru-RU" dirty="0">
                <a:latin typeface="+mj-lt"/>
                <a:cs typeface="Times New Roman" panose="02020603050405020304" pitchFamily="18" charset="0"/>
              </a:rPr>
              <a:t>Адрес проведения: МБОУ «Гимназия № 4», г. Дзержинский, ул. Лермонтова д. 1а.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0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200" y="334495"/>
            <a:ext cx="6997700" cy="9246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Выездная сессия членов методического десанта осуществляется два раза: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41DFE-8EC4-ECB2-ACF6-411B9D578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050" y="1259182"/>
            <a:ext cx="10375900" cy="49693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200" b="1" dirty="0">
                <a:latin typeface="+mj-lt"/>
                <a:cs typeface="Times New Roman" panose="02020603050405020304" pitchFamily="18" charset="0"/>
              </a:rPr>
              <a:t>Первичная сессия включает:</a:t>
            </a:r>
          </a:p>
          <a:p>
            <a:pPr marL="0" indent="0">
              <a:buNone/>
            </a:pPr>
            <a:r>
              <a:rPr lang="ru-RU" sz="3200" dirty="0">
                <a:latin typeface="+mj-lt"/>
                <a:cs typeface="Times New Roman" panose="02020603050405020304" pitchFamily="18" charset="0"/>
              </a:rPr>
              <a:t>1.Регистрация стажеров.</a:t>
            </a:r>
          </a:p>
          <a:p>
            <a:pPr marL="0" indent="0">
              <a:buNone/>
            </a:pPr>
            <a:r>
              <a:rPr lang="ru-RU" sz="3200" dirty="0">
                <a:latin typeface="+mj-lt"/>
                <a:cs typeface="Times New Roman" panose="02020603050405020304" pitchFamily="18" charset="0"/>
              </a:rPr>
              <a:t>2.Вводная сессия: постановка членом методического десанта задач десанта, распределение по аудиториям, назначение модераторов, оглашение регламента.</a:t>
            </a:r>
          </a:p>
          <a:p>
            <a:pPr marL="0" indent="0">
              <a:buNone/>
            </a:pPr>
            <a:r>
              <a:rPr lang="ru-RU" sz="3200" dirty="0">
                <a:latin typeface="+mj-lt"/>
                <a:cs typeface="Times New Roman" panose="02020603050405020304" pitchFamily="18" charset="0"/>
              </a:rPr>
              <a:t>3.Просмотр членом методического десанта урока/уроков, анализ урока по предложенному чек-листу по критериям формирования функциональной грамотности.</a:t>
            </a:r>
          </a:p>
          <a:p>
            <a:pPr marL="0" indent="0">
              <a:buNone/>
            </a:pPr>
            <a:r>
              <a:rPr lang="ru-RU" sz="3200" dirty="0">
                <a:latin typeface="+mj-lt"/>
                <a:cs typeface="Times New Roman" panose="02020603050405020304" pitchFamily="18" charset="0"/>
              </a:rPr>
              <a:t>4.Самоанализ урока учителем по предложенной форме.</a:t>
            </a:r>
          </a:p>
          <a:p>
            <a:pPr marL="0" indent="0">
              <a:buNone/>
            </a:pPr>
            <a:r>
              <a:rPr lang="ru-RU" sz="3200" dirty="0">
                <a:latin typeface="+mj-lt"/>
                <a:cs typeface="Times New Roman" panose="02020603050405020304" pitchFamily="18" charset="0"/>
              </a:rPr>
              <a:t>5.Дискуссия «Эффективные подходы к формированию функциональной грамотности на уроке» по результатам анализа, включает обсуждение эффективности приёмов, с помощью которых проводилось формирование компонентов функциональной грамотности.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348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200" y="334495"/>
            <a:ext cx="6997700" cy="9246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Выездная сессия членов методического десанта осуществляется два раза: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41DFE-8EC4-ECB2-ACF6-411B9D578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050" y="1156996"/>
            <a:ext cx="10375900" cy="507152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3400" dirty="0">
                <a:latin typeface="+mj-lt"/>
                <a:cs typeface="Times New Roman" panose="02020603050405020304" pitchFamily="18" charset="0"/>
              </a:rPr>
              <a:t>6. </a:t>
            </a:r>
            <a:r>
              <a:rPr lang="ru-RU" sz="4500" dirty="0">
                <a:latin typeface="+mj-lt"/>
                <a:cs typeface="Times New Roman" panose="02020603050405020304" pitchFamily="18" charset="0"/>
              </a:rPr>
              <a:t>Проведение членом десанта круглого стола по результатам </a:t>
            </a:r>
            <a:r>
              <a:rPr lang="ru-RU" sz="4500" dirty="0" err="1">
                <a:latin typeface="+mj-lt"/>
                <a:cs typeface="Times New Roman" panose="02020603050405020304" pitchFamily="18" charset="0"/>
              </a:rPr>
              <a:t>самоаудита</a:t>
            </a:r>
            <a:r>
              <a:rPr lang="ru-RU" sz="4500" dirty="0">
                <a:latin typeface="+mj-lt"/>
                <a:cs typeface="Times New Roman" panose="02020603050405020304" pitchFamily="18" charset="0"/>
              </a:rPr>
              <a:t> образовательной организации по следующим вопросам:</a:t>
            </a:r>
          </a:p>
          <a:p>
            <a:pPr marL="285750" indent="-285750"/>
            <a:r>
              <a:rPr lang="ru-RU" sz="4500" dirty="0">
                <a:latin typeface="+mj-lt"/>
                <a:cs typeface="Times New Roman" panose="02020603050405020304" pitchFamily="18" charset="0"/>
              </a:rPr>
              <a:t>отражение в СОКО, ВШК мероприятий по оценке функциональной грамотности;</a:t>
            </a:r>
          </a:p>
          <a:p>
            <a:pPr marL="285750" indent="-285750"/>
            <a:r>
              <a:rPr lang="ru-RU" sz="4500" dirty="0">
                <a:latin typeface="+mj-lt"/>
                <a:cs typeface="Times New Roman" panose="02020603050405020304" pitchFamily="18" charset="0"/>
              </a:rPr>
              <a:t>включение в методическую работу ОО тем формирования функциональной грамотности; </a:t>
            </a:r>
          </a:p>
          <a:p>
            <a:pPr marL="285750" indent="-285750"/>
            <a:r>
              <a:rPr lang="ru-RU" sz="4500" dirty="0">
                <a:latin typeface="+mj-lt"/>
                <a:cs typeface="Times New Roman" panose="02020603050405020304" pitchFamily="18" charset="0"/>
              </a:rPr>
              <a:t>включение вопросов формирования функциональной грамотности в план работы ШМО;</a:t>
            </a:r>
          </a:p>
          <a:p>
            <a:pPr marL="285750" indent="-285750"/>
            <a:r>
              <a:rPr lang="ru-RU" sz="4500" dirty="0">
                <a:latin typeface="+mj-lt"/>
                <a:cs typeface="Times New Roman" panose="02020603050405020304" pitchFamily="18" charset="0"/>
              </a:rPr>
              <a:t>определение критериев отбора заданий по функциональной грамотности из банков ГИАС «Моя школа» и «Единое содержание общего образования»; выделение в рабочих предметных программах компонентов формирования функциональной грамотности (УУД как метапредметные результаты).</a:t>
            </a:r>
          </a:p>
          <a:p>
            <a:pPr marL="0" indent="0">
              <a:buNone/>
            </a:pPr>
            <a:r>
              <a:rPr lang="ru-RU" sz="4500" dirty="0">
                <a:latin typeface="+mj-lt"/>
                <a:cs typeface="Times New Roman" panose="02020603050405020304" pitchFamily="18" charset="0"/>
              </a:rPr>
              <a:t>7. Подведение итогов работы десанта членом десанта: констатация актуального уровня готовности образовательной организации к формированию функциональной грамотности обучающихся, содержательных и методических дефицитов готовности педагогов, определение перспективных направлений методической работы.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45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45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45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109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200" y="334495"/>
            <a:ext cx="6997700" cy="9246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выезд осуществляется через 3-4 месяца и включает: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41DFE-8EC4-ECB2-ACF6-411B9D578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050" y="1966906"/>
            <a:ext cx="10375900" cy="3419133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ru-RU" sz="3200" dirty="0"/>
              <a:t>Просмотр членом десанта урока/уроков, анализ урока по предложенному чек-листу по критериям формирования функциональной грамотности.</a:t>
            </a:r>
          </a:p>
          <a:p>
            <a:pPr marL="0" indent="0">
              <a:buNone/>
            </a:pPr>
            <a:r>
              <a:rPr lang="ru-RU" sz="3200" dirty="0"/>
              <a:t>2.   Оценка решения задач по совершенствованию формирования функциональной грамотности по чек-листу.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051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200" y="334495"/>
            <a:ext cx="6997700" cy="9246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деятельности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десанта: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41DFE-8EC4-ECB2-ACF6-411B9D578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050" y="1259182"/>
            <a:ext cx="10375900" cy="49693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Признаком эффективности деятельности методического десанта является степень соответствия достигнутого результата поставленной цели. </a:t>
            </a:r>
          </a:p>
          <a:p>
            <a:pPr marL="0" indent="0" algn="just">
              <a:buNone/>
            </a:pPr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деятельности методического десанта подтверждается следующими показателями:</a:t>
            </a:r>
          </a:p>
          <a:p>
            <a:pPr marL="285750" indent="-285750" algn="just"/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уровня обучающихся по результатам региональных метапредметных диагностических работ;</a:t>
            </a:r>
          </a:p>
          <a:p>
            <a:pPr marL="285750" indent="-285750" algn="just"/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по результатам просмотра уроков и оценки по чек-листу;</a:t>
            </a:r>
          </a:p>
          <a:p>
            <a:pPr marL="285750" indent="-285750" algn="just"/>
            <a:r>
              <a:rPr lang="ru-RU" sz="3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по результатам оценки решения задач по совершенствованию формирования функциональной грамотности по чек-листу.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434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200" y="334495"/>
            <a:ext cx="6997700" cy="9246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Документация члена методического десанта: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41DFE-8EC4-ECB2-ACF6-411B9D578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050" y="1765209"/>
            <a:ext cx="10375900" cy="496934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3D830FB-F97F-F653-8E73-177E62FC44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754380"/>
              </p:ext>
            </p:extLst>
          </p:nvPr>
        </p:nvGraphicFramePr>
        <p:xfrm>
          <a:off x="597159" y="1259182"/>
          <a:ext cx="11167378" cy="48168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1778">
                  <a:extLst>
                    <a:ext uri="{9D8B030D-6E8A-4147-A177-3AD203B41FA5}">
                      <a16:colId xmlns:a16="http://schemas.microsoft.com/office/drawing/2014/main" val="2518617876"/>
                    </a:ext>
                  </a:extLst>
                </a:gridCol>
                <a:gridCol w="2810107">
                  <a:extLst>
                    <a:ext uri="{9D8B030D-6E8A-4147-A177-3AD203B41FA5}">
                      <a16:colId xmlns:a16="http://schemas.microsoft.com/office/drawing/2014/main" val="4130851002"/>
                    </a:ext>
                  </a:extLst>
                </a:gridCol>
                <a:gridCol w="7705493">
                  <a:extLst>
                    <a:ext uri="{9D8B030D-6E8A-4147-A177-3AD203B41FA5}">
                      <a16:colId xmlns:a16="http://schemas.microsoft.com/office/drawing/2014/main" val="223549392"/>
                    </a:ext>
                  </a:extLst>
                </a:gridCol>
              </a:tblGrid>
              <a:tr h="3130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 dirty="0">
                          <a:effectLst/>
                        </a:rPr>
                        <a:t>№</a:t>
                      </a:r>
                      <a:endParaRPr lang="ru-R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effectLst/>
                        </a:rPr>
                        <a:t>Мероприятие</a:t>
                      </a:r>
                      <a:endParaRPr lang="ru-R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effectLst/>
                        </a:rPr>
                        <a:t>Документация</a:t>
                      </a:r>
                      <a:endParaRPr lang="ru-R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1960782"/>
                  </a:ext>
                </a:extLst>
              </a:tr>
              <a:tr h="1377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effectLst/>
                        </a:rPr>
                        <a:t>1</a:t>
                      </a:r>
                      <a:endParaRPr lang="ru-R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effectLst/>
                        </a:rPr>
                        <a:t>Первичный выезд</a:t>
                      </a:r>
                      <a:endParaRPr lang="ru-R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 dirty="0">
                          <a:effectLst/>
                        </a:rPr>
                        <a:t>План работы члена десанта, чек лист анализа урока,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 dirty="0">
                          <a:effectLst/>
                        </a:rPr>
                        <a:t>чек лист оценки решения задач по совершенствованию формирования функциональной грамотности</a:t>
                      </a:r>
                      <a:endParaRPr lang="ru-R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5499519"/>
                  </a:ext>
                </a:extLst>
              </a:tr>
              <a:tr h="12959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effectLst/>
                        </a:rPr>
                        <a:t>2</a:t>
                      </a:r>
                      <a:endParaRPr lang="ru-R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effectLst/>
                        </a:rPr>
                        <a:t>Стажировка</a:t>
                      </a:r>
                      <a:endParaRPr lang="ru-R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effectLst/>
                        </a:rPr>
                        <a:t>Дневник стажировки, технологические карты уроков стажера, запись урока, чек листы самоанализа уроков, чек листы анализа урока</a:t>
                      </a:r>
                      <a:endParaRPr lang="ru-R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5765275"/>
                  </a:ext>
                </a:extLst>
              </a:tr>
              <a:tr h="17693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effectLst/>
                        </a:rPr>
                        <a:t>3</a:t>
                      </a:r>
                      <a:endParaRPr lang="ru-R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>
                          <a:effectLst/>
                        </a:rPr>
                        <a:t>Вторичный выезд</a:t>
                      </a:r>
                      <a:endParaRPr lang="ru-RU" sz="24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 dirty="0">
                          <a:effectLst/>
                        </a:rPr>
                        <a:t>Чек лист анализа урока,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 dirty="0">
                          <a:effectLst/>
                        </a:rPr>
                        <a:t>чек лист оценки решения задач по совершенствованию формирования функциональной грамотности,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kern="100" dirty="0">
                          <a:effectLst/>
                        </a:rPr>
                        <a:t>отчет по работе десанта</a:t>
                      </a:r>
                      <a:endParaRPr lang="ru-RU" sz="2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1392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8048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03F87-D9F9-59D2-2902-D24805DF6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4E3291-0B59-CD81-8F60-B7D255D37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200" y="334495"/>
            <a:ext cx="6997700" cy="92468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Приложение к Положению: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28AF82-EE2E-6602-D8BF-D9068A9E8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050" y="1765209"/>
            <a:ext cx="10375900" cy="4969340"/>
          </a:xfrm>
        </p:spPr>
        <p:txBody>
          <a:bodyPr>
            <a:normAutofit/>
          </a:bodyPr>
          <a:lstStyle/>
          <a:p>
            <a:pPr marL="285750" indent="-285750"/>
            <a:r>
              <a:rPr lang="ru-RU" sz="2400" dirty="0"/>
              <a:t>Чек-лист анализа урока методистом</a:t>
            </a:r>
          </a:p>
          <a:p>
            <a:pPr marL="285750" indent="-285750"/>
            <a:r>
              <a:rPr lang="ru-RU" sz="2400" dirty="0"/>
              <a:t>Чек-лист самоанализа урока учителем</a:t>
            </a:r>
          </a:p>
          <a:p>
            <a:pPr marL="285750" indent="-285750"/>
            <a:r>
              <a:rPr lang="ru-RU" sz="2400" dirty="0"/>
              <a:t> Технологическая карта урока</a:t>
            </a:r>
          </a:p>
          <a:p>
            <a:pPr marL="285750" indent="-285750"/>
            <a:r>
              <a:rPr lang="ru-RU" sz="2400" dirty="0"/>
              <a:t>Чек-лист оценки решения задач по совершенствованию формирования функциональной грамотности</a:t>
            </a:r>
          </a:p>
          <a:p>
            <a:pPr marL="285750" indent="-285750"/>
            <a:r>
              <a:rPr lang="ru-RU" sz="2400" dirty="0"/>
              <a:t>План деятельности члена </a:t>
            </a:r>
            <a:r>
              <a:rPr lang="ru-RU" sz="2400" dirty="0" err="1"/>
              <a:t>метод.десанта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Кроме этого:</a:t>
            </a:r>
          </a:p>
          <a:p>
            <a:pPr marL="285750" indent="-285750"/>
            <a:r>
              <a:rPr lang="ru-RU" sz="2400" dirty="0"/>
              <a:t>Дневник стажировки</a:t>
            </a:r>
          </a:p>
          <a:p>
            <a:pPr marL="285750" indent="-285750"/>
            <a:r>
              <a:rPr lang="ru-RU" sz="2400" dirty="0"/>
              <a:t>Программа стажировки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116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0FC90C8-05B1-4459-A9E1-80F52B03D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400"/>
            <a:ext cx="10515600" cy="776288"/>
          </a:xfrm>
        </p:spPr>
        <p:txBody>
          <a:bodyPr/>
          <a:lstStyle/>
          <a:p>
            <a:pPr algn="ctr"/>
            <a:r>
              <a:rPr lang="ru-RU" b="1" dirty="0"/>
              <a:t>Регламент интеллектуальной лаборатории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4391FCBF-D00F-4C9F-BB2F-17C0B8F2983A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320708"/>
              </p:ext>
            </p:extLst>
          </p:nvPr>
        </p:nvGraphicFramePr>
        <p:xfrm>
          <a:off x="3919538" y="1825625"/>
          <a:ext cx="4351337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10601141" imgH="10601171" progId="Acrobat.Document.DC">
                  <p:embed/>
                </p:oleObj>
              </mc:Choice>
              <mc:Fallback>
                <p:oleObj name="Acrobat Document" r:id="rId3" imgW="10601141" imgH="1060117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19538" y="1825625"/>
                        <a:ext cx="4351337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09179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D5546-90BD-4EA9-AE66-D43B486D4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206" y="1211219"/>
            <a:ext cx="10515600" cy="1325563"/>
          </a:xfrm>
        </p:spPr>
        <p:txBody>
          <a:bodyPr/>
          <a:lstStyle/>
          <a:p>
            <a:r>
              <a:rPr lang="ru-RU" dirty="0"/>
              <a:t>Материалы для членов методического десанта</a:t>
            </a:r>
          </a:p>
        </p:txBody>
      </p:sp>
      <p:pic>
        <p:nvPicPr>
          <p:cNvPr id="1026" name="Picture 2" descr="http://qrcoder.ru/code/?https%3A%2F%2Fdrive.google.com%2Fdrive%2Ffolders%2F16iBa3W0Kc7jZn3q6PIPP7HzLweP5cjZV%3Fusp%3Dsharing&amp;4&amp;0">
            <a:extLst>
              <a:ext uri="{FF2B5EF4-FFF2-40B4-BE49-F238E27FC236}">
                <a16:creationId xmlns:a16="http://schemas.microsoft.com/office/drawing/2014/main" id="{C8F65139-121D-4F8A-9C0D-9FB436B07B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78" y="268787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45737E-6B2F-4C89-A860-24F52DA6CB13}"/>
              </a:ext>
            </a:extLst>
          </p:cNvPr>
          <p:cNvSpPr/>
          <p:nvPr/>
        </p:nvSpPr>
        <p:spPr>
          <a:xfrm>
            <a:off x="1260144" y="4704551"/>
            <a:ext cx="99037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https://drive.google.com/drive/folders/16iBa3W0Kc7jZn3q6PIPP7HzLweP5cjZV?usp=sharing</a:t>
            </a:r>
          </a:p>
        </p:txBody>
      </p:sp>
    </p:spTree>
    <p:extLst>
      <p:ext uri="{BB962C8B-B14F-4D97-AF65-F5344CB8AC3E}">
        <p14:creationId xmlns:p14="http://schemas.microsoft.com/office/powerpoint/2010/main" val="2721029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C9393D3-9BCA-4398-8FC4-660C7842E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5386"/>
            <a:ext cx="10515600" cy="3902075"/>
          </a:xfrm>
        </p:spPr>
        <p:txBody>
          <a:bodyPr>
            <a:norm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Моторина Татьяна Григорьевна, тьютор ЦНППМ КУРО</a:t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r>
              <a:rPr lang="ru-RU" dirty="0"/>
              <a:t>+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79136607199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motorina_tg@kuro-mo.ru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59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94CF5F3-0751-4B58-BDB3-EB10C4F14B3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34278" y="1825625"/>
            <a:ext cx="9181322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РАСПОРЯЖЕНИЕ МОМО от 01.10.2024 № Р 1348</a:t>
            </a:r>
          </a:p>
          <a:p>
            <a:pPr marL="0" indent="0">
              <a:buNone/>
            </a:pPr>
            <a:r>
              <a:rPr lang="ru-RU" dirty="0"/>
              <a:t>Об утверждении Плана мероприятий, направленных на формирование и оценку функциональной грамотности обучающихся общеобразовательных организаций, расположенных на территории Московской области, на 2024/2025 учебный год </a:t>
            </a:r>
          </a:p>
        </p:txBody>
      </p:sp>
    </p:spTree>
    <p:extLst>
      <p:ext uri="{BB962C8B-B14F-4D97-AF65-F5344CB8AC3E}">
        <p14:creationId xmlns:p14="http://schemas.microsoft.com/office/powerpoint/2010/main" val="2962434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452" y="1010356"/>
            <a:ext cx="6997700" cy="9246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Положение об организации регионального  методического десанта по функциональной грамотности (приказ КУРО 1310-04 от 28.11.2024)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7D30847-E7CF-4C3C-9EE8-D8FB1AA4C5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5342" y="1935043"/>
            <a:ext cx="4408227" cy="391260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7095D4D-3D51-4A73-B602-7D1B3426D232}"/>
              </a:ext>
            </a:extLst>
          </p:cNvPr>
          <p:cNvSpPr/>
          <p:nvPr/>
        </p:nvSpPr>
        <p:spPr>
          <a:xfrm>
            <a:off x="5682018" y="241570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Цель методического десанта:</a:t>
            </a:r>
          </a:p>
          <a:p>
            <a:r>
              <a:rPr lang="ru-RU" dirty="0">
                <a:solidFill>
                  <a:schemeClr val="tx2"/>
                </a:solidFill>
              </a:rPr>
              <a:t>повышение профессионального мастерства педагогов и снижение уровня их профессиональных дефицитов в области формирования функциональной грамотности, оказание адресного методического сопровождения школьным коллективам</a:t>
            </a:r>
          </a:p>
        </p:txBody>
      </p:sp>
    </p:spTree>
    <p:extLst>
      <p:ext uri="{BB962C8B-B14F-4D97-AF65-F5344CB8AC3E}">
        <p14:creationId xmlns:p14="http://schemas.microsoft.com/office/powerpoint/2010/main" val="2530641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418" y="89258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accent1">
                    <a:lumMod val="75000"/>
                  </a:schemeClr>
                </a:solidFill>
              </a:rPr>
              <a:t>Сопровождение школ в 2024-2025 учебном году:</a:t>
            </a:r>
            <a:br>
              <a:rPr lang="ru-RU" sz="31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25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 школ, из них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 школы с низкими образовательными результатами (ШНОР), 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из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14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 городских округов Московской области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841DFE-8EC4-ECB2-ACF6-411B9D578A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solidFill>
                <a:schemeClr val="tx2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36D11ECC-FB8D-4BDC-B508-BE51A759F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6816" y="2258839"/>
            <a:ext cx="4943062" cy="3685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1"/>
                </a:solidFill>
              </a:rPr>
              <a:t>Критерии отбора образовательных организаций для сопровождения:</a:t>
            </a:r>
          </a:p>
          <a:p>
            <a:r>
              <a:rPr lang="ru-RU" sz="2000" dirty="0">
                <a:solidFill>
                  <a:schemeClr val="accent1"/>
                </a:solidFill>
              </a:rPr>
              <a:t>Недостаточный уровень образовательных результатов по ФГ по итогам выполнения РДР 8,9 </a:t>
            </a:r>
            <a:r>
              <a:rPr lang="ru-RU" sz="2000" dirty="0" err="1">
                <a:solidFill>
                  <a:schemeClr val="accent1"/>
                </a:solidFill>
              </a:rPr>
              <a:t>кл</a:t>
            </a:r>
            <a:r>
              <a:rPr lang="ru-RU" sz="2000" dirty="0">
                <a:solidFill>
                  <a:schemeClr val="accent1"/>
                </a:solidFill>
              </a:rPr>
              <a:t>. в 2023-2024 </a:t>
            </a:r>
            <a:r>
              <a:rPr lang="ru-RU" sz="2000" dirty="0" err="1">
                <a:solidFill>
                  <a:schemeClr val="accent1"/>
                </a:solidFill>
              </a:rPr>
              <a:t>уч.году</a:t>
            </a:r>
            <a:endParaRPr lang="ru-RU" sz="2000" dirty="0">
              <a:solidFill>
                <a:schemeClr val="accent1"/>
              </a:solidFill>
            </a:endParaRPr>
          </a:p>
          <a:p>
            <a:r>
              <a:rPr lang="ru-RU" sz="2000" dirty="0">
                <a:solidFill>
                  <a:schemeClr val="accent1"/>
                </a:solidFill>
              </a:rPr>
              <a:t>Низкий уровень результатов обучающихся по итогам выполнения ВПР в 2023-2024 уч. году</a:t>
            </a:r>
          </a:p>
          <a:p>
            <a:r>
              <a:rPr lang="ru-RU" sz="2000" dirty="0">
                <a:solidFill>
                  <a:schemeClr val="accent1"/>
                </a:solidFill>
              </a:rPr>
              <a:t>Отнесение школ к категории ШНОР в соответствии с рейтингом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5393B5CF-D1A8-41BE-8330-C89C64EA6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2450541"/>
              </p:ext>
            </p:extLst>
          </p:nvPr>
        </p:nvGraphicFramePr>
        <p:xfrm>
          <a:off x="639418" y="2218151"/>
          <a:ext cx="4856646" cy="330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95075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95" y="1"/>
            <a:ext cx="6997700" cy="7421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Отбор образовательных организаций (РДР, 8 </a:t>
            </a:r>
            <a:r>
              <a:rPr lang="ru-RU" sz="2400" b="1" dirty="0" err="1">
                <a:solidFill>
                  <a:srgbClr val="002060"/>
                </a:solidFill>
              </a:rPr>
              <a:t>кл</a:t>
            </a:r>
            <a:r>
              <a:rPr lang="ru-RU" sz="2400" b="1" dirty="0">
                <a:solidFill>
                  <a:srgbClr val="002060"/>
                </a:solidFill>
              </a:rPr>
              <a:t>)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4CAF45C4-6C7C-4E53-92AF-6FCA90053C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939821"/>
              </p:ext>
            </p:extLst>
          </p:nvPr>
        </p:nvGraphicFramePr>
        <p:xfrm>
          <a:off x="277580" y="811520"/>
          <a:ext cx="11636839" cy="52034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9725">
                  <a:extLst>
                    <a:ext uri="{9D8B030D-6E8A-4147-A177-3AD203B41FA5}">
                      <a16:colId xmlns:a16="http://schemas.microsoft.com/office/drawing/2014/main" val="3946474544"/>
                    </a:ext>
                  </a:extLst>
                </a:gridCol>
                <a:gridCol w="1997401">
                  <a:extLst>
                    <a:ext uri="{9D8B030D-6E8A-4147-A177-3AD203B41FA5}">
                      <a16:colId xmlns:a16="http://schemas.microsoft.com/office/drawing/2014/main" val="3927635382"/>
                    </a:ext>
                  </a:extLst>
                </a:gridCol>
                <a:gridCol w="7640935">
                  <a:extLst>
                    <a:ext uri="{9D8B030D-6E8A-4147-A177-3AD203B41FA5}">
                      <a16:colId xmlns:a16="http://schemas.microsoft.com/office/drawing/2014/main" val="2830507056"/>
                    </a:ext>
                  </a:extLst>
                </a:gridCol>
                <a:gridCol w="848795">
                  <a:extLst>
                    <a:ext uri="{9D8B030D-6E8A-4147-A177-3AD203B41FA5}">
                      <a16:colId xmlns:a16="http://schemas.microsoft.com/office/drawing/2014/main" val="409316516"/>
                    </a:ext>
                  </a:extLst>
                </a:gridCol>
                <a:gridCol w="689983">
                  <a:extLst>
                    <a:ext uri="{9D8B030D-6E8A-4147-A177-3AD203B41FA5}">
                      <a16:colId xmlns:a16="http://schemas.microsoft.com/office/drawing/2014/main" val="1395409394"/>
                    </a:ext>
                  </a:extLst>
                </a:gridCol>
              </a:tblGrid>
              <a:tr h="4162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Муниципалитет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Общеобразовательная организация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Z-балл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extLst>
                  <a:ext uri="{0D108BD9-81ED-4DB2-BD59-A6C34878D82A}">
                    <a16:rowId xmlns:a16="http://schemas.microsoft.com/office/drawing/2014/main" val="3153150448"/>
                  </a:ext>
                </a:extLst>
              </a:tr>
              <a:tr h="20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extLst>
                  <a:ext uri="{0D108BD9-81ED-4DB2-BD59-A6C34878D82A}">
                    <a16:rowId xmlns:a16="http://schemas.microsoft.com/office/drawing/2014/main" val="1672223074"/>
                  </a:ext>
                </a:extLst>
              </a:tr>
              <a:tr h="2331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Богородский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«Центр образования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Купавинский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30.9%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-1.65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840616507"/>
                  </a:ext>
                </a:extLst>
              </a:tr>
              <a:tr h="216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Волоколамский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«Волоколамская школа-интернат основного общего образования»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32.9%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-1.53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4189123526"/>
                  </a:ext>
                </a:extLst>
              </a:tr>
              <a:tr h="2265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Шаховская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общеобразовательная школа»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34.7%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-1.43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43728737"/>
                  </a:ext>
                </a:extLst>
              </a:tr>
              <a:tr h="2445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Наро-Фоминский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Васильчиновская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общеобразовательная школа»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38.4%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579533589"/>
                  </a:ext>
                </a:extLst>
              </a:tr>
              <a:tr h="2364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Домодедово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Белостолбовская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общеобразовательная школа»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38.6%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-1.20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386099133"/>
                  </a:ext>
                </a:extLst>
              </a:tr>
              <a:tr h="2145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Луховицы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Матырская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основная общеобразовательная школа»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38.9%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-1.18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953958533"/>
                  </a:ext>
                </a:extLst>
              </a:tr>
              <a:tr h="2393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Талдомский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Павловическая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общеобразовательная школа»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39.0%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-1.17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3797864910"/>
                  </a:ext>
                </a:extLst>
              </a:tr>
              <a:tr h="2393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Химки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«Средняя общеобразовательная школа «Наследие» г. Химки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40.0%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1574157079"/>
                  </a:ext>
                </a:extLst>
              </a:tr>
              <a:tr h="2393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Коломенский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Бояркинская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имени М. Е. Катукова»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40.4%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-1.09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271806391"/>
                  </a:ext>
                </a:extLst>
              </a:tr>
              <a:tr h="2145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Чехов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«Троицкая СОШ имени С. Н. Воронина»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40.7%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1184947049"/>
                  </a:ext>
                </a:extLst>
              </a:tr>
              <a:tr h="4162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Дубна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«Средняя общеобразовательная школа №7 с углубленным изучением отдельных предметов г. Дубны Московской области»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40.8%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266349957"/>
                  </a:ext>
                </a:extLst>
              </a:tr>
              <a:tr h="2957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Мытищи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Марфинская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средняя общеобразовательная школа»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41.0%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3337335993"/>
                  </a:ext>
                </a:extLst>
              </a:tr>
              <a:tr h="2859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Химки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«СОШ №8 имени В. И. Матвеева»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41.6%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1016371478"/>
                  </a:ext>
                </a:extLst>
              </a:tr>
              <a:tr h="2729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Луховицы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Дединовская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школа-интернат среднего общего образования»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41.6%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077037150"/>
                  </a:ext>
                </a:extLst>
              </a:tr>
              <a:tr h="2310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Зарайск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«Средняя школа №6»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41.8%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3038749585"/>
                  </a:ext>
                </a:extLst>
              </a:tr>
              <a:tr h="7172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Солнечногорск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«Обуховская средняя общеобразовательная школа»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41.9%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-1.00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extLst>
                  <a:ext uri="{0D108BD9-81ED-4DB2-BD59-A6C34878D82A}">
                    <a16:rowId xmlns:a16="http://schemas.microsoft.com/office/drawing/2014/main" val="24793135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429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AFCF18-79E6-FB0A-C273-7D55F560D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95" y="1"/>
            <a:ext cx="6997700" cy="74212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Отбор образовательных организаций (РЭШ 8,9 </a:t>
            </a:r>
            <a:r>
              <a:rPr lang="ru-RU" sz="2400" b="1" dirty="0" err="1">
                <a:solidFill>
                  <a:srgbClr val="002060"/>
                </a:solidFill>
              </a:rPr>
              <a:t>кл</a:t>
            </a:r>
            <a:r>
              <a:rPr lang="ru-RU" sz="2400" b="1" dirty="0">
                <a:solidFill>
                  <a:srgbClr val="002060"/>
                </a:solidFill>
              </a:rPr>
              <a:t>)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4CAF45C4-6C7C-4E53-92AF-6FCA90053C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2312846"/>
              </p:ext>
            </p:extLst>
          </p:nvPr>
        </p:nvGraphicFramePr>
        <p:xfrm>
          <a:off x="277580" y="1349406"/>
          <a:ext cx="11636840" cy="32686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857">
                  <a:extLst>
                    <a:ext uri="{9D8B030D-6E8A-4147-A177-3AD203B41FA5}">
                      <a16:colId xmlns:a16="http://schemas.microsoft.com/office/drawing/2014/main" val="3946474544"/>
                    </a:ext>
                  </a:extLst>
                </a:gridCol>
                <a:gridCol w="1464815">
                  <a:extLst>
                    <a:ext uri="{9D8B030D-6E8A-4147-A177-3AD203B41FA5}">
                      <a16:colId xmlns:a16="http://schemas.microsoft.com/office/drawing/2014/main" val="3927635382"/>
                    </a:ext>
                  </a:extLst>
                </a:gridCol>
                <a:gridCol w="5113538">
                  <a:extLst>
                    <a:ext uri="{9D8B030D-6E8A-4147-A177-3AD203B41FA5}">
                      <a16:colId xmlns:a16="http://schemas.microsoft.com/office/drawing/2014/main" val="2830507056"/>
                    </a:ext>
                  </a:extLst>
                </a:gridCol>
                <a:gridCol w="1686758">
                  <a:extLst>
                    <a:ext uri="{9D8B030D-6E8A-4147-A177-3AD203B41FA5}">
                      <a16:colId xmlns:a16="http://schemas.microsoft.com/office/drawing/2014/main" val="409316516"/>
                    </a:ext>
                  </a:extLst>
                </a:gridCol>
                <a:gridCol w="1287262">
                  <a:extLst>
                    <a:ext uri="{9D8B030D-6E8A-4147-A177-3AD203B41FA5}">
                      <a16:colId xmlns:a16="http://schemas.microsoft.com/office/drawing/2014/main" val="1395409394"/>
                    </a:ext>
                  </a:extLst>
                </a:gridCol>
                <a:gridCol w="1740610">
                  <a:extLst>
                    <a:ext uri="{9D8B030D-6E8A-4147-A177-3AD203B41FA5}">
                      <a16:colId xmlns:a16="http://schemas.microsoft.com/office/drawing/2014/main" val="2008984881"/>
                    </a:ext>
                  </a:extLst>
                </a:gridCol>
              </a:tblGrid>
              <a:tr h="3577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Муниципалитет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Общеобразовательная организация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ЧГ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МГ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ЕНГ</a:t>
                      </a:r>
                    </a:p>
                  </a:txBody>
                  <a:tcPr marL="3245" marR="3245" marT="3245" marB="3245"/>
                </a:tc>
                <a:extLst>
                  <a:ext uri="{0D108BD9-81ED-4DB2-BD59-A6C34878D82A}">
                    <a16:rowId xmlns:a16="http://schemas.microsoft.com/office/drawing/2014/main" val="31531504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Домодедово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МАОУ «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Востряковский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лицей №1»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69,6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78,90</a:t>
                      </a: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4189123526"/>
                  </a:ext>
                </a:extLst>
              </a:tr>
              <a:tr h="22651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МАОУ «</a:t>
                      </a:r>
                      <a:r>
                        <a:rPr lang="ru-RU" sz="1400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Краснопутьская</a:t>
                      </a:r>
                      <a:r>
                        <a:rPr lang="ru-RU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СОШ»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43,30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39,60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65,50</a:t>
                      </a: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43728737"/>
                  </a:ext>
                </a:extLst>
              </a:tr>
              <a:tr h="24454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Балашиха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«Средняя общеобразовательная школа №33»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51,10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33,4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47,20</a:t>
                      </a: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579533589"/>
                  </a:ext>
                </a:extLst>
              </a:tr>
              <a:tr h="23646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Средняя общеобразовательная школа № 15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386099133"/>
                  </a:ext>
                </a:extLst>
              </a:tr>
              <a:tr h="214559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Луховицы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«Луховицкий лицей»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76,6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65,3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79,6</a:t>
                      </a: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953958533"/>
                  </a:ext>
                </a:extLst>
              </a:tr>
              <a:tr h="23931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Истра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МОУ «Рождественская средняя общеобразовательная школа»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3797864910"/>
                  </a:ext>
                </a:extLst>
              </a:tr>
              <a:tr h="23931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МОУ «Лицей» г. Дедовск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74,20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61,2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</a:t>
                      </a: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1574157079"/>
                  </a:ext>
                </a:extLst>
              </a:tr>
              <a:tr h="23931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Наро-Фоминск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Веселёвская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средняя общеобразовательная школа»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55,6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57,90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271806391"/>
                  </a:ext>
                </a:extLst>
              </a:tr>
              <a:tr h="33464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Наро-Фоминск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МАОУ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Селятинская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средняя общеобразовательная школа №1»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266349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Истра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МОУ «Первомайская средняя общеобразовательная школа»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</a:t>
                      </a:r>
                    </a:p>
                  </a:txBody>
                  <a:tcPr marL="3245" marR="3245" marT="3245" marB="324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3337335993"/>
                  </a:ext>
                </a:extLst>
              </a:tr>
              <a:tr h="20113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Луховицы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«Газопроводная средняя общеобразовательная школа»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43,8</a:t>
                      </a:r>
                    </a:p>
                  </a:txBody>
                  <a:tcPr marL="3245" marR="3245" marT="3245" marB="3245"/>
                </a:tc>
                <a:extLst>
                  <a:ext uri="{0D108BD9-81ED-4DB2-BD59-A6C34878D82A}">
                    <a16:rowId xmlns:a16="http://schemas.microsoft.com/office/drawing/2014/main" val="1016371478"/>
                  </a:ext>
                </a:extLst>
              </a:tr>
              <a:tr h="27296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Балашиха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 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Салтыковская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гимназия»</a:t>
                      </a: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45" marR="3245" marT="3245" marB="324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3245" marR="3245" marT="3245" marB="3245" anchor="b"/>
                </a:tc>
                <a:extLst>
                  <a:ext uri="{0D108BD9-81ED-4DB2-BD59-A6C34878D82A}">
                    <a16:rowId xmlns:a16="http://schemas.microsoft.com/office/drawing/2014/main" val="2077037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1215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88E13E-C53F-44F9-AF61-E50854A75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87" y="1007166"/>
            <a:ext cx="12043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016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470F3-763E-1371-3EA2-4F6F5AB83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FF4E28-671E-D3E3-5254-5C9E1470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110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+mn-lt"/>
              </a:rPr>
              <a:t>Критерии отбора членов методического десанта: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F80C26-0C2E-D9D9-6363-53A60A055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6668"/>
            <a:ext cx="10515600" cy="3070883"/>
          </a:xfrm>
        </p:spPr>
        <p:txBody>
          <a:bodyPr/>
          <a:lstStyle/>
          <a:p>
            <a:r>
              <a:rPr lang="ru-RU" dirty="0"/>
              <a:t>1. Обучающиеся имеют высокие показатели РДР по функциональной грамотности</a:t>
            </a:r>
          </a:p>
          <a:p>
            <a:r>
              <a:rPr lang="ru-RU" dirty="0"/>
              <a:t>2. Учитель имеет высокий уровень выполнения заданий по ФГ в рамках РИКУ</a:t>
            </a:r>
          </a:p>
          <a:p>
            <a:r>
              <a:rPr lang="ru-RU" dirty="0"/>
              <a:t>3. Членство в методическом активе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785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F4CEEA70-1775-48C5-85E2-B1F08355D7A8}" vid="{708C1448-CAB8-494B-91DB-8E511FB2BA6C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2490</TotalTime>
  <Words>1343</Words>
  <Application>Microsoft Office PowerPoint</Application>
  <PresentationFormat>Широкоэкранный</PresentationFormat>
  <Paragraphs>263</Paragraphs>
  <Slides>21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Тема1</vt:lpstr>
      <vt:lpstr>1_Тема Office</vt:lpstr>
      <vt:lpstr>Adobe Acrobat Document</vt:lpstr>
      <vt:lpstr>Организация методического десанта  по функциональной грамотности в 2025 г.  </vt:lpstr>
      <vt:lpstr>Регламент интеллектуальной лаборатории</vt:lpstr>
      <vt:lpstr>Презентация PowerPoint</vt:lpstr>
      <vt:lpstr>Положение об организации регионального  методического десанта по функциональной грамотности (приказ КУРО 1310-04 от 28.11.2024)</vt:lpstr>
      <vt:lpstr>Сопровождение школ в 2024-2025 учебном году: 25 школ, из них 4 школы с низкими образовательными результатами (ШНОР),  из 14 городских округов Московской области </vt:lpstr>
      <vt:lpstr>Отбор образовательных организаций (РДР, 8 кл)</vt:lpstr>
      <vt:lpstr>Отбор образовательных организаций (РЭШ 8,9 кл)</vt:lpstr>
      <vt:lpstr>Презентация PowerPoint</vt:lpstr>
      <vt:lpstr>Критерии отбора членов методического десанта:</vt:lpstr>
      <vt:lpstr>Отбор членов методдесанта</vt:lpstr>
      <vt:lpstr>Механизмы реализации методического десанта:</vt:lpstr>
      <vt:lpstr>Алгоритм организации и содержания деятельности методического десанта:</vt:lpstr>
      <vt:lpstr>Мероприятия, направленные на обучение членов методического десанта:</vt:lpstr>
      <vt:lpstr>Выездная сессия членов методического десанта осуществляется два раза: </vt:lpstr>
      <vt:lpstr>Выездная сессия членов методического десанта осуществляется два раза: </vt:lpstr>
      <vt:lpstr>Повторный выезд осуществляется через 3-4 месяца и включает:</vt:lpstr>
      <vt:lpstr>Эффективность деятельности методического десанта:</vt:lpstr>
      <vt:lpstr>Документация члена методического десанта:</vt:lpstr>
      <vt:lpstr>Приложение к Положению:</vt:lpstr>
      <vt:lpstr>Материалы для членов методического десанта</vt:lpstr>
      <vt:lpstr>Моторина Татьяна Григорьевна, тьютор ЦНППМ КУРО  +79136607199 motorina_tg@kuro-mo.ru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зонального и регионального этапов конференции проектных и  учебно-исследовательских работ «Что, как и почему?»</dc:title>
  <dc:creator>User</dc:creator>
  <cp:lastModifiedBy>Моторина Татьяна Григорьевна</cp:lastModifiedBy>
  <cp:revision>169</cp:revision>
  <dcterms:created xsi:type="dcterms:W3CDTF">2024-01-14T08:39:34Z</dcterms:created>
  <dcterms:modified xsi:type="dcterms:W3CDTF">2025-01-28T06:24:02Z</dcterms:modified>
</cp:coreProperties>
</file>