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70" r:id="rId4"/>
    <p:sldId id="271" r:id="rId5"/>
    <p:sldId id="257" r:id="rId6"/>
    <p:sldId id="258" r:id="rId7"/>
    <p:sldId id="260" r:id="rId8"/>
    <p:sldId id="261" r:id="rId9"/>
    <p:sldId id="259" r:id="rId10"/>
    <p:sldId id="264" r:id="rId11"/>
    <p:sldId id="265" r:id="rId12"/>
    <p:sldId id="267" r:id="rId13"/>
    <p:sldId id="262" r:id="rId14"/>
    <p:sldId id="273" r:id="rId15"/>
    <p:sldId id="269" r:id="rId16"/>
    <p:sldId id="268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-64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23C3C-CCFC-47A1-8273-CDA7D036C676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321F5-D4B4-46FE-9AC4-D1AC187080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3504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18d438718_0_5:notes"/>
          <p:cNvSpPr txBox="1">
            <a:spLocks noGrp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g2c18d43871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316358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7127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465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3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840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009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638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724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1915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00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418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6973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x">
  <p:cSld name="Титульный слайд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158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40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2055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1352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6501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202" cy="587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7939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4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alibri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61401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>
  <p:cSld name="Заголовок и вертикальный текст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54950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>
  <p:cSld name="Вертикальный заголовок и текст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8724900" y="0"/>
            <a:ext cx="2628900" cy="6542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92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70F83-FBFE-48C4-86D6-0F52FF764CB0}" type="datetimeFigureOut">
              <a:rPr lang="ru-RU" smtClean="0"/>
              <a:pPr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23653-9196-4EF5-8B05-56A3E4F32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664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93412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998" y="247850"/>
            <a:ext cx="10821338" cy="62062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0901" y="689675"/>
            <a:ext cx="6338808" cy="1216214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«ЧАС ПСИХОЛОГА»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51729" y="2690847"/>
            <a:ext cx="4757980" cy="1655762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ea typeface="Arial" panose="020B0604020202020204" pitchFamily="34" charset="0"/>
              </a:rPr>
              <a:t>Психолого-педагогическая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ea typeface="Arial" panose="020B0604020202020204" pitchFamily="34" charset="0"/>
              </a:rPr>
              <a:t>служба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ea typeface="Arial" panose="020B0604020202020204" pitchFamily="34" charset="0"/>
              </a:rPr>
              <a:t>в образовательной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ea typeface="Arial" panose="020B0604020202020204" pitchFamily="34" charset="0"/>
              </a:rPr>
              <a:t>организации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ea typeface="Arial" panose="020B0604020202020204" pitchFamily="34" charset="0"/>
              </a:rPr>
              <a:t>Структура службы, организационно-методические механизмы,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ea typeface="Arial" panose="020B0604020202020204" pitchFamily="34" charset="0"/>
              </a:rPr>
              <a:t>целевые группы обучающихся,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ea typeface="Arial" panose="020B0604020202020204" pitchFamily="34" charset="0"/>
              </a:rPr>
              <a:t>профессиональный стандарт педагога-психолога, отчетно-учетная документация педагога-психолога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9098" t="6462" r="7378" b="6061"/>
          <a:stretch/>
        </p:blipFill>
        <p:spPr>
          <a:xfrm>
            <a:off x="4463512" y="2239102"/>
            <a:ext cx="2456481" cy="25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314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0360" y="249266"/>
            <a:ext cx="364548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«ЧАС ПСИХОЛОГА»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917" y="1377192"/>
            <a:ext cx="3645485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Объединение специалистов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психолого-педагогических служб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образовательных организаций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Московской области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917" y="2240875"/>
            <a:ext cx="364548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ПРАКТИЧЕСКИЕ РЕЗУЛЬТАТЫ: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банк методических материалов, аудит, самоаудит, обмен мнениями, регулярная обратная связь, супервизии и экспертное мнение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35843" y="3644020"/>
            <a:ext cx="4672739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Уважаемые коллеги! Просим Вас ответить на несколько вопросов в рамках предстоящих методических встреч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60380" y="1063874"/>
            <a:ext cx="215134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ЦЕЛЬ ПРОЕКТА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48033" y="1994654"/>
            <a:ext cx="5287648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Методическая помощь специалистам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психолого-педагогических служб образовательных организаций Московской области.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Внедрение и координация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единых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подходов и механизмов по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организации психолого-педагогического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сопровождения всех участников образовательных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отношений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1946" y="1611916"/>
            <a:ext cx="2229779" cy="15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553788"/>
              </p:ext>
            </p:extLst>
          </p:nvPr>
        </p:nvGraphicFramePr>
        <p:xfrm>
          <a:off x="231757" y="3289224"/>
          <a:ext cx="6316276" cy="33350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4379">
                  <a:extLst>
                    <a:ext uri="{9D8B030D-6E8A-4147-A177-3AD203B41FA5}">
                      <a16:colId xmlns:a16="http://schemas.microsoft.com/office/drawing/2014/main" xmlns="" val="1319154395"/>
                    </a:ext>
                  </a:extLst>
                </a:gridCol>
                <a:gridCol w="5501897">
                  <a:extLst>
                    <a:ext uri="{9D8B030D-6E8A-4147-A177-3AD203B41FA5}">
                      <a16:colId xmlns:a16="http://schemas.microsoft.com/office/drawing/2014/main" xmlns="" val="2810214678"/>
                    </a:ext>
                  </a:extLst>
                </a:gridCol>
              </a:tblGrid>
              <a:tr h="25988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Примерный план методических встреч</a:t>
                      </a:r>
                      <a:endParaRPr lang="ru-RU" sz="11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8756572"/>
                  </a:ext>
                </a:extLst>
              </a:tr>
              <a:tr h="61051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Февраль 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ППС в ОО. Структура, организационно-методические</a:t>
                      </a:r>
                      <a:r>
                        <a:rPr lang="ru-RU" sz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механизмы</a:t>
                      </a: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, целевые группы обучающихся, профессиональный стандарт деятельности педагога-психолога,</a:t>
                      </a:r>
                      <a:r>
                        <a:rPr lang="ru-RU" sz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отчетно-учетная документация педагога-психолога 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9242122"/>
                  </a:ext>
                </a:extLst>
              </a:tr>
              <a:tr h="610510">
                <a:tc>
                  <a:txBody>
                    <a:bodyPr/>
                    <a:lstStyle/>
                    <a:p>
                      <a:endParaRPr lang="ru-RU" sz="12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Март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ППк</a:t>
                      </a:r>
                      <a:r>
                        <a:rPr lang="ru-RU" sz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образовательной организации (документация, протоколы). Перечень рекомендованных диагностических методик педагога-психолога. Разбор педагогических кейсов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3353052"/>
                  </a:ext>
                </a:extLst>
              </a:tr>
              <a:tr h="43607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Апрель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Неделя</a:t>
                      </a:r>
                      <a:r>
                        <a:rPr lang="ru-RU" sz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психологии в ОО. Психолого-педагогическое сопровождение ОГЭ, цели, задачи, программы. Разбор педагогических кейсов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3609002"/>
                  </a:ext>
                </a:extLst>
              </a:tr>
              <a:tr h="43607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Май</a:t>
                      </a:r>
                    </a:p>
                    <a:p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Аналитический отчет деятельности педагога-психолога за</a:t>
                      </a:r>
                      <a:r>
                        <a:rPr lang="ru-RU" sz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учебный год. Самоаудит деятельности ППС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7579337"/>
                  </a:ext>
                </a:extLst>
              </a:tr>
              <a:tr h="8806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Июнь</a:t>
                      </a:r>
                    </a:p>
                    <a:p>
                      <a:endParaRPr lang="ru-RU" sz="12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Психолого-педагогическое сопровождение ЕГЭ.</a:t>
                      </a:r>
                      <a:r>
                        <a:rPr lang="ru-RU" sz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Профилактика деструктивного поведения обучающихся во время летних каникул (консультативная, просветительская и профилактическая деятельность педагога-психолога, социального педагога, классного руководителя)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47345190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4822" y="4194819"/>
            <a:ext cx="1905000" cy="1905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69677" y="272005"/>
            <a:ext cx="1107923" cy="1105187"/>
          </a:xfrm>
          <a:prstGeom prst="rect">
            <a:avLst/>
          </a:prstGeom>
        </p:spPr>
      </p:pic>
      <p:pic>
        <p:nvPicPr>
          <p:cNvPr id="12" name="Рисунок 11" descr="C:\Users\karamysheva_oa\Downloads\8bb3cfab1ca3ab4c2d90d5c70a6d9d48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2305" y="790966"/>
            <a:ext cx="1159103" cy="117245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7506347" y="298064"/>
            <a:ext cx="3481951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В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торая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среда каждого месяца в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15:30</a:t>
            </a:r>
          </a:p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Постоянная ссылка на мероприятие: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739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331"/>
            <a:ext cx="12193057" cy="68585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9832" y="925741"/>
            <a:ext cx="342075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РЕГЛАМЕНТ ВСТРЕЧИ 12.02.2025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4380" y="925741"/>
            <a:ext cx="8134887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4472C4">
                    <a:lumMod val="50000"/>
                  </a:srgbClr>
                </a:solidFill>
                <a:ea typeface="Arial" panose="020B0604020202020204" pitchFamily="34" charset="0"/>
              </a:rPr>
              <a:t>1. Психолого-педагогическая </a:t>
            </a:r>
            <a:r>
              <a:rPr lang="ru-RU" sz="2200" dirty="0">
                <a:solidFill>
                  <a:srgbClr val="4472C4">
                    <a:lumMod val="50000"/>
                  </a:srgbClr>
                </a:solidFill>
                <a:ea typeface="Arial" panose="020B0604020202020204" pitchFamily="34" charset="0"/>
              </a:rPr>
              <a:t>служба в образовательной </a:t>
            </a:r>
            <a:r>
              <a:rPr lang="ru-RU" sz="2200" dirty="0" smtClean="0">
                <a:solidFill>
                  <a:srgbClr val="4472C4">
                    <a:lumMod val="50000"/>
                  </a:srgbClr>
                </a:solidFill>
                <a:ea typeface="Arial" panose="020B0604020202020204" pitchFamily="34" charset="0"/>
              </a:rPr>
              <a:t>организации. Структура, ключевые направления деятельности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82992" y="5174062"/>
            <a:ext cx="7427071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Уважаемые коллеги! Задать вопросы по теме встречи Вы можете в чате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31" y="1805720"/>
            <a:ext cx="4731956" cy="31460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04379" y="1805720"/>
            <a:ext cx="8134887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4472C4">
                    <a:lumMod val="50000"/>
                  </a:srgbClr>
                </a:solidFill>
                <a:ea typeface="Arial" panose="020B0604020202020204" pitchFamily="34" charset="0"/>
              </a:rPr>
              <a:t>2</a:t>
            </a:r>
            <a:r>
              <a:rPr lang="ru-RU" sz="2200" dirty="0" smtClean="0">
                <a:solidFill>
                  <a:srgbClr val="4472C4">
                    <a:lumMod val="50000"/>
                  </a:srgbClr>
                </a:solidFill>
                <a:ea typeface="Arial" panose="020B0604020202020204" pitchFamily="34" charset="0"/>
              </a:rPr>
              <a:t>. Целевые группы обучающихся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43405" y="2381311"/>
            <a:ext cx="7300499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4472C4">
                    <a:lumMod val="50000"/>
                  </a:srgbClr>
                </a:solidFill>
                <a:ea typeface="Arial" panose="020B0604020202020204" pitchFamily="34" charset="0"/>
              </a:rPr>
              <a:t>3. Организационно-методические механизмы и инструменты психолого-педагогической службы школы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43405" y="3318383"/>
            <a:ext cx="7295861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4472C4">
                    <a:lumMod val="50000"/>
                  </a:srgbClr>
                </a:solidFill>
              </a:rPr>
              <a:t>4. </a:t>
            </a:r>
            <a:r>
              <a:rPr lang="ru-RU" sz="2200" dirty="0">
                <a:solidFill>
                  <a:srgbClr val="4472C4">
                    <a:lumMod val="50000"/>
                  </a:srgbClr>
                </a:solidFill>
              </a:rPr>
              <a:t>П</a:t>
            </a:r>
            <a:r>
              <a:rPr lang="ru-RU" sz="2200" dirty="0" smtClean="0">
                <a:solidFill>
                  <a:srgbClr val="4472C4">
                    <a:lumMod val="50000"/>
                  </a:srgbClr>
                </a:solidFill>
              </a:rPr>
              <a:t>рофессиональный </a:t>
            </a:r>
            <a:r>
              <a:rPr lang="ru-RU" sz="2200" dirty="0">
                <a:solidFill>
                  <a:srgbClr val="4472C4">
                    <a:lumMod val="50000"/>
                  </a:srgbClr>
                </a:solidFill>
              </a:rPr>
              <a:t>стандарт </a:t>
            </a:r>
            <a:r>
              <a:rPr lang="ru-RU" sz="2200" dirty="0" smtClean="0">
                <a:solidFill>
                  <a:srgbClr val="4472C4">
                    <a:lumMod val="50000"/>
                  </a:srgbClr>
                </a:solidFill>
              </a:rPr>
              <a:t>педагога-психолога, отчетно-учетная документация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43404" y="4166368"/>
            <a:ext cx="7295861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4472C4">
                    <a:lumMod val="50000"/>
                  </a:srgbClr>
                </a:solidFill>
              </a:rPr>
              <a:t>5. Школьная служба медиации - путь к бесконфликтной среде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451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573" y="-594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6974" y="4119804"/>
            <a:ext cx="11739966" cy="23422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70721" y="4182876"/>
            <a:ext cx="10432472" cy="22444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870721" y="4262879"/>
            <a:ext cx="10432471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ОБРАЗОВАТЕЛЬНАЯ ОРГАНИЗАЦИЯ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721" y="4683942"/>
            <a:ext cx="10432471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ПСИХОЛОГО-ПЕДАГОГИЧЕСКАЯ СЛУЖБА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9642" y="5145691"/>
            <a:ext cx="338328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ПСИХОЛОГО-ПЕДАГОГИЧЕСКИЙ КОНСИЛИУМ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0128" y="5145690"/>
            <a:ext cx="3428999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ШКОЛЬНАЯ СЛУЖБА МЕДИАЦИИ</a:t>
            </a:r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86333" y="5125315"/>
            <a:ext cx="2643448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СОВЕТ ПРОФИЛАКТИКИ</a:t>
            </a:r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2050" y="5725956"/>
            <a:ext cx="9972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Заместитель директора по воспитательной работе, педагоги-психологи, учителя-логопеды, учителя-дефектологи, социальные педагоги,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тьюторы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, классные руководители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6973" y="3681107"/>
            <a:ext cx="1173996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ПСИХОЛОГО-ПЕДАГОГИЧЕСКАЯ СЛУЖБА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В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СИСТЕМЕ ОБРАЗОВАНИЯ МОСКОВСКОЙ ОБЛАСТИ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31353"/>
            <a:ext cx="1016741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НОРМАТИВНЫЕ ОСНОВАНИЯ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56840" y="954728"/>
            <a:ext cx="10500101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Статья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42 Психолого-педагогическая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, медицинская и социальная помощь обучающимся,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испытывающим трудности в освоении основных общеобразовательных программ, развитии и социальной адаптации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Статья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79 Организация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получения образования обучающимися с ограниченными возможностями здоровья</a:t>
            </a:r>
            <a:endParaRPr lang="ru-RU" sz="1200" i="0" dirty="0">
              <a:solidFill>
                <a:schemeClr val="accent5">
                  <a:lumMod val="50000"/>
                </a:schemeClr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95" y="968578"/>
            <a:ext cx="13716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ФЗ 273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18289" y="1705803"/>
            <a:ext cx="509894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Профессиональный стандарт педагога-психолога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76431" y="1709220"/>
            <a:ext cx="6780508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Трудовые функции и действия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-18289" y="2155138"/>
            <a:ext cx="5109482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Концепция развития психологической службы в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системе образования РФ на период до 2025 года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76431" y="2163631"/>
            <a:ext cx="678050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Стандарт оказания помощи</a:t>
            </a:r>
          </a:p>
          <a:p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870720" y="5041311"/>
            <a:ext cx="10432472" cy="7754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17386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772"/>
            <a:ext cx="12236863" cy="68832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6976" y="958772"/>
            <a:ext cx="1173996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КЛЮЧЕВЫЕ НАПРАВЛЕНИЯ ДЕЯТЕЛЬНОСТИ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ПСИХОЛОГО-ПЕДАГОГИЧЕСКОЙ СЛУЖБЫ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СИСТЕМЕ ОБРАЗОВАНИЯ МОСКОВСКОЙ ОБЛАСТИ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6976" y="1701771"/>
            <a:ext cx="1173996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ЦЕЛЬ: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ПСИХОЛОГО-ПЕДАГОГИЧЕСКОЕ СОПРОВОЖДЕНИЕ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ВСЕХ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УЧАСТНИКОВ ОБРАЗОВАТЕЛЬНЫХ ОТНОШЕНИЙ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31450" y="3549755"/>
            <a:ext cx="241796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СОВЕТ ПРОФИЛАКТИКИ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066" y="3541866"/>
            <a:ext cx="238490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Позитивная социализация каждого ребенка</a:t>
            </a:r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0574" y="5184198"/>
            <a:ext cx="238490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Раннее выявление и помощь обучающимся «группы риска»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31449" y="4385880"/>
            <a:ext cx="2417965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ПСИХОЛОГО-ПЕДАГОГИЧЕСКИЙ КОНСИЛИУМ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31449" y="5738196"/>
            <a:ext cx="2417965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ШКОЛЬНАЯ СЛУЖБА МЕДИАЦИИ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98575" y="3888664"/>
            <a:ext cx="1704109" cy="525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8501485" y="3549755"/>
            <a:ext cx="345545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Помощь обучающимся, испытывающим трудности в освоении основных образовательных программ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72879" y="3549755"/>
            <a:ext cx="1280160" cy="28931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воспитатели</a:t>
            </a:r>
          </a:p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к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лассные руководители</a:t>
            </a: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педагоги-психологи</a:t>
            </a: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учителя-логопеды</a:t>
            </a:r>
          </a:p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у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чителя-дефектологи</a:t>
            </a:r>
          </a:p>
          <a:p>
            <a:r>
              <a:rPr lang="ru-RU" sz="1400" dirty="0" err="1" smtClean="0">
                <a:solidFill>
                  <a:schemeClr val="accent5">
                    <a:lumMod val="50000"/>
                  </a:schemeClr>
                </a:solidFill>
              </a:rPr>
              <a:t>тьюторы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ассистенты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483058" y="5518925"/>
            <a:ext cx="3466142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Создание специальных условий для получения образования обучающимися с ОВЗ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8476504" y="3370885"/>
            <a:ext cx="6554" cy="307137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2583238" y="3379253"/>
            <a:ext cx="860" cy="3005274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2604402" y="4196085"/>
            <a:ext cx="358134" cy="45719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2584098" y="5791971"/>
            <a:ext cx="358134" cy="4571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00106" y="3534760"/>
            <a:ext cx="1280160" cy="28931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воспитатели</a:t>
            </a:r>
          </a:p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к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лассные руководители</a:t>
            </a:r>
          </a:p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с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оциальные педагоги</a:t>
            </a: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педагоги-психологи</a:t>
            </a: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230895" y="2348102"/>
            <a:ext cx="11713739" cy="1091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9815" y="3880331"/>
            <a:ext cx="286537" cy="36579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01430" y="4891761"/>
            <a:ext cx="286537" cy="36579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2589" y="5925705"/>
            <a:ext cx="286537" cy="36579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4466" y="4917893"/>
            <a:ext cx="286537" cy="36579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1503" y="4356191"/>
            <a:ext cx="286537" cy="36579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46161" y="5833100"/>
            <a:ext cx="286537" cy="36579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740305" y="2512856"/>
            <a:ext cx="358134" cy="457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6976" y="2455923"/>
            <a:ext cx="5235135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1. Создание комфортной и безопасной образовательной среды, профилактика социальных рисков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8318315" y="2517499"/>
            <a:ext cx="358134" cy="457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3103" y="2447555"/>
            <a:ext cx="6230318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2. Психолого-педагогическая помощь обучающимся с особыми образовательными потребностями</a:t>
            </a:r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11943421" y="2442414"/>
            <a:ext cx="19457" cy="399984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10574" y="2455923"/>
            <a:ext cx="19084" cy="3928604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55690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722"/>
            <a:ext cx="12193057" cy="68585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26963" y="1234193"/>
            <a:ext cx="84234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В помощь педагогу-психологу 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2595580"/>
            <a:ext cx="1041028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1. Положение о психолого-педагогической службе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1" y="3078687"/>
            <a:ext cx="1041028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2. Положение о психолого-педагогическом консилиуме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98575" y="3888664"/>
            <a:ext cx="1704109" cy="525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40080" y="3552201"/>
            <a:ext cx="1041028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Положение о школьной службе медиации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4025715"/>
            <a:ext cx="1041028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4. Положение о Совете профилактики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4499229"/>
            <a:ext cx="1041028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Положение о создании специальных условий получения образования обучающихся с ОВЗ и/или инвалидностью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6963" y="1912465"/>
            <a:ext cx="84234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Локальные акты ОО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" y="1017586"/>
            <a:ext cx="2061276" cy="147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5130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5546" y="423679"/>
            <a:ext cx="9477837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ЦЕЛЕВЫЕ ГРУППЫ ОБУЧАЮЩИХСЯ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, КОТОРЫМ В ОО ОКАЗЫВАЕТСЯ ПСИХОЛОГО-ПЕДАГОГИЧЕСКАЯ ПОМОЩЬ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7491" y="1178434"/>
            <a:ext cx="10636265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accent5">
                    <a:lumMod val="50000"/>
                  </a:schemeClr>
                </a:solidFill>
              </a:rPr>
              <a:t>Распоряжение </a:t>
            </a:r>
            <a:r>
              <a:rPr lang="ru-RU" sz="1400" i="1" dirty="0" err="1" smtClean="0">
                <a:solidFill>
                  <a:schemeClr val="accent5">
                    <a:lumMod val="50000"/>
                  </a:schemeClr>
                </a:solidFill>
              </a:rPr>
              <a:t>Минпросвещения</a:t>
            </a:r>
            <a:r>
              <a:rPr lang="ru-RU" sz="1400" i="1" dirty="0" smtClean="0">
                <a:solidFill>
                  <a:schemeClr val="accent5">
                    <a:lumMod val="50000"/>
                  </a:schemeClr>
                </a:solidFill>
              </a:rPr>
              <a:t> России от 28.12.2020 N Р-193 "Об утверждении методических рекомендаций</a:t>
            </a:r>
            <a:r>
              <a:rPr lang="ru-RU" sz="14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i="1" dirty="0" smtClean="0">
                <a:solidFill>
                  <a:schemeClr val="accent5">
                    <a:lumMod val="50000"/>
                  </a:schemeClr>
                </a:solidFill>
              </a:rPr>
              <a:t>по системе функционирования психологических служб в общеобразовательных организациях» (вместе с "Системой функционирования психологических служб в общеобразовательных организациях. Методические рекомендации")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7491" y="1991958"/>
            <a:ext cx="10640290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1.Нормотипичные дети и подростки с нормативным кризисом развития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5546" y="2383429"/>
            <a:ext cx="10636265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2. Обучающиеся с особыми образовательными потребностями: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о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бучающиеся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с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ОВЗ и/или инвалидностью, получившие статус в установленном порядке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о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бучающиеся по индивидуальному учебному плану на основе медицинского заключения (дети, обучающиеся на дому)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о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бучающиеся, испытывающие трудности в освоении основных образовательных программ, развития и социальной адаптации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в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ысокомотивированные и одаренные дети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98575" y="3888664"/>
            <a:ext cx="1704109" cy="525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727489" y="4653509"/>
            <a:ext cx="10636265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5. Дети «группы риска»/ дети с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</a:rPr>
              <a:t>девиантным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 поведением: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имевшие опыт употребления психоактивных веществ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состоящие на учете в </a:t>
            </a:r>
            <a:r>
              <a:rPr lang="ru-RU" sz="1400" dirty="0" err="1" smtClean="0">
                <a:solidFill>
                  <a:schemeClr val="accent5">
                    <a:lumMod val="50000"/>
                  </a:schemeClr>
                </a:solidFill>
              </a:rPr>
              <a:t>КДНиЗП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допускающие систематические пропуски занятий без уважительной причины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причисляющие себя к различным объединениям антиобщественной направленности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с признаками суицидального поведения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с академической задолженностью более чем по 3 предметам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проявляющие комплекс выраженных факторов негативных проявлений ( конфликты, склонность к риску, агрессивность и </a:t>
            </a:r>
            <a:r>
              <a:rPr lang="ru-RU" sz="1400" dirty="0" err="1" smtClean="0">
                <a:solidFill>
                  <a:schemeClr val="accent5">
                    <a:lumMod val="50000"/>
                  </a:schemeClr>
                </a:solidFill>
              </a:rPr>
              <a:t>тд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.)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7490" y="3642824"/>
            <a:ext cx="1063626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. Дети и/или семьи, находящиеся в трудной жизненной ситуации, признанные в нормативно установленном порядке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5546" y="4040445"/>
            <a:ext cx="1063626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4. Дети и/или семьи, находящиеся в социально опасном положении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(безнадзорные, беспризорные, склонные к бродяжничеству), признанные в нормативно установленном порядке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47714" y="1136619"/>
            <a:ext cx="1369587" cy="136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427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570" y="-594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976" y="958772"/>
            <a:ext cx="1173996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ОРГАНИЗАЦИОННО-МЕТОДИЧЕСКИЕ МЕХАНИЗМЫ И ИНСТРУМЕНТЫ 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ПСИХОЛОГО-ПЕДАГОГИЧЕСКОЙ СЛУЖБЫ ШКОЛЫ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0516" y="1745437"/>
            <a:ext cx="2377699" cy="46166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НАПРАВЛЕНИЕ 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Создание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комфортной и безопасной образовательной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среды, профилактика социальных рисков</a:t>
            </a: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5991" y="1726398"/>
            <a:ext cx="9270951" cy="4924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ЗАДАЧА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Позитивная социализация каждого ребенка в соответствии с его возрастными потребностями и индивидуальными возможностями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85986" y="3116318"/>
            <a:ext cx="450225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Система воспитательной работы школы</a:t>
            </a: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(рабочая программа воспитания)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39520" y="3116318"/>
            <a:ext cx="450225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1. Календарный план воспитательной работы</a:t>
            </a:r>
          </a:p>
          <a:p>
            <a:pPr marL="342900" indent="-342900">
              <a:buAutoNum type="arabicPeriod"/>
            </a:pPr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89783" y="2339515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ВНУТРИШКОЛЬНЫЕ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85986" y="3677936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2. Система </a:t>
            </a:r>
            <a:r>
              <a:rPr lang="ru-RU" sz="1400" dirty="0">
                <a:solidFill>
                  <a:srgbClr val="4472C4">
                    <a:lumMod val="50000"/>
                  </a:srgbClr>
                </a:solidFill>
              </a:rPr>
              <a:t>дополнительного образования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85987" y="4026219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3.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Школьная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служба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медиации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78068" y="4833251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472C4">
                    <a:lumMod val="50000"/>
                  </a:srgbClr>
                </a:solidFill>
              </a:rPr>
              <a:t>4</a:t>
            </a:r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. 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Психолого-педагогическая служба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95230" y="2743615"/>
            <a:ext cx="124355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МЕХАНИЗМ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8871" y="2743614"/>
            <a:ext cx="124355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ИНСТРУМЕНТ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39519" y="3677936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2. Портфолио обучающегося </a:t>
            </a:r>
            <a:endParaRPr lang="ru-RU" sz="1400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39518" y="4036932"/>
            <a:ext cx="450225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3. План работы, восстановительные технологии, программы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39518" y="4611371"/>
            <a:ext cx="450225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472C4">
                    <a:lumMod val="50000"/>
                  </a:srgbClr>
                </a:solidFill>
              </a:rPr>
              <a:t>4</a:t>
            </a:r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. План работы, психолого-педагогические технологии, рабочие программы 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05615" y="5584225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ВНУТРИВЕДОМСТВЕННЫЕ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85986" y="6034359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Областные, муниципальные образовательные и профилактические проекты.</a:t>
            </a:r>
          </a:p>
        </p:txBody>
      </p:sp>
      <p:cxnSp>
        <p:nvCxnSpPr>
          <p:cNvPr id="25" name="Прямая соединительная линия 24"/>
          <p:cNvCxnSpPr>
            <a:endCxn id="9" idx="1"/>
          </p:cNvCxnSpPr>
          <p:nvPr/>
        </p:nvCxnSpPr>
        <p:spPr>
          <a:xfrm>
            <a:off x="2596131" y="2493403"/>
            <a:ext cx="93652" cy="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606860" y="5750769"/>
            <a:ext cx="74692" cy="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7188243" y="3401255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188242" y="3831824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195631" y="4183350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7188241" y="4849240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589302" y="1745437"/>
            <a:ext cx="6636" cy="4578044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705615" y="2339515"/>
            <a:ext cx="5602" cy="2790115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2685432" y="5584225"/>
            <a:ext cx="4351" cy="75022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97067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976" y="958772"/>
            <a:ext cx="1173996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ОРГАНИЗАЦИОННО-МЕТОДИЧЕСКИЕ МЕХАНИЗМЫ И ИНСТРУМЕНТЫ </a:t>
            </a: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ПСИХОЛОГО-ПЕДАГОГИЧЕСКОЙ СЛУЖБЫ ШКОЛЫ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432" y="1706833"/>
            <a:ext cx="2377699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НАПРАВЛЕНИЕ 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Создание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комфортной и безопасной образовательной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среды, профилактика социальных рисков</a:t>
            </a: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5991" y="1726398"/>
            <a:ext cx="9270951" cy="4924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ЗАДАЧА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Раннее выявление и оказание помощи обучающимся «группы риска»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85986" y="3116318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1. Совет профилактики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39519" y="3116318"/>
            <a:ext cx="451741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Индивидуальный план профилактической работы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89783" y="2339515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ВНУТРИШКОЛЬНЫЕ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85986" y="3520418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2. Психолого-педагогическая служба </a:t>
            </a:r>
            <a:endParaRPr lang="ru-RU" sz="1400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95230" y="2743615"/>
            <a:ext cx="124355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МЕХАНИЗМ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8871" y="2743614"/>
            <a:ext cx="124355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ИНСТРУМЕНТ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38993" y="3519440"/>
            <a:ext cx="451794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План работы, психолого-педагогические технологии, рабочие программы 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85986" y="4119603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ВНУТРИВЕДОМСТВЕННЫЕ</a:t>
            </a:r>
          </a:p>
        </p:txBody>
      </p:sp>
      <p:cxnSp>
        <p:nvCxnSpPr>
          <p:cNvPr id="25" name="Прямая соединительная линия 24"/>
          <p:cNvCxnSpPr>
            <a:endCxn id="9" idx="1"/>
          </p:cNvCxnSpPr>
          <p:nvPr/>
        </p:nvCxnSpPr>
        <p:spPr>
          <a:xfrm>
            <a:off x="2596131" y="2493403"/>
            <a:ext cx="93652" cy="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603844" y="4265742"/>
            <a:ext cx="82142" cy="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7195631" y="3277332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7195631" y="3697844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579934" y="1706833"/>
            <a:ext cx="8249" cy="4616648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93374" y="4503763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1. ППМС -центр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31076" y="4503392"/>
            <a:ext cx="451741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Сопровождение сложных случаев, кризисных ситуаций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01146" y="4998348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1400" dirty="0" err="1" smtClean="0">
                <a:solidFill>
                  <a:schemeClr val="accent5">
                    <a:lumMod val="50000"/>
                  </a:schemeClr>
                </a:solidFill>
              </a:rPr>
              <a:t>КДНиЗП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31075" y="5001758"/>
            <a:ext cx="4517417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Раннее выявление детей, находящихся в социально опасном положении и/или трудной жизненной ситуации и оказание им помощи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Регламент межведомственного взаимодействия в сфере выявления семейного неблагополучия и организации работы с семьями, находящимися в социально опасном положении или трудной жизненной ситуации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01146" y="5359218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3. Органы опеки и попечительства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01146" y="5723204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4. Подразделение по делам несовершеннолетних ОВД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7203403" y="4657280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203402" y="5513106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211128" y="5160892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7211128" y="5875345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701146" y="2339515"/>
            <a:ext cx="0" cy="148868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2700593" y="4119603"/>
            <a:ext cx="4350" cy="1911378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804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570" y="0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976" y="958772"/>
            <a:ext cx="1173996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ОРГАНИЗАЦИОННО-МЕТОДИЧЕСКИЕ МЕХАНИЗМЫ И ИНСТРУМЕНТЫ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ПСИХОЛОГО-ПЕДАГОГИЧЕСКОЙ СЛУЖБЫ ШКОЛЫ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432" y="1706833"/>
            <a:ext cx="2377699" cy="44935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НАПРАВЛЕНИЕ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Психолого-педагогическая помощь/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поддержка обучающихся с особыми образовательными потребностями</a:t>
            </a: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3373" y="1695618"/>
            <a:ext cx="9270951" cy="6771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ЗАДАЧА </a:t>
            </a:r>
          </a:p>
          <a:p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Психолого-педагогическая помощь обучающимся, испытывающим трудности в освоении основных образовательных программ, развитии и социальной адаптации.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85986" y="3116318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1. Психолого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педагогический консилиум школы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39519" y="3116318"/>
            <a:ext cx="4517417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План работы, индивидуальный образовательный маршрут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3373" y="2383556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ВНУТРИШКОЛЬНЫЕ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85986" y="3520418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2. Психолого-педагогическая служба </a:t>
            </a:r>
            <a:endParaRPr lang="ru-RU" sz="1400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95230" y="2743615"/>
            <a:ext cx="124355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МЕХАНИЗМ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8871" y="2743614"/>
            <a:ext cx="124355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ИНСТРУМЕНТ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38993" y="3519440"/>
            <a:ext cx="4517944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4472C4">
                    <a:lumMod val="50000"/>
                  </a:srgbClr>
                </a:solidFill>
              </a:rPr>
              <a:t>План работы, рабочие программы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93373" y="3996214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ВНУТРИВЕДОМСТВЕННЫЕ</a:t>
            </a:r>
          </a:p>
        </p:txBody>
      </p:sp>
      <p:cxnSp>
        <p:nvCxnSpPr>
          <p:cNvPr id="25" name="Прямая соединительная линия 24"/>
          <p:cNvCxnSpPr>
            <a:endCxn id="9" idx="1"/>
          </p:cNvCxnSpPr>
          <p:nvPr/>
        </p:nvCxnSpPr>
        <p:spPr>
          <a:xfrm>
            <a:off x="2599721" y="2537444"/>
            <a:ext cx="93652" cy="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603844" y="4157631"/>
            <a:ext cx="82142" cy="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7195631" y="3277332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7195631" y="3697844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571491" y="1706833"/>
            <a:ext cx="23910" cy="4493538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93373" y="4389059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1. ТПМПК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46907" y="4378731"/>
            <a:ext cx="451741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Рекомендации по психолого-педагогической помощи обучающимся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17567" y="4916276"/>
            <a:ext cx="447364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. ППМС-центр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46907" y="4906888"/>
            <a:ext cx="451741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Сопровождение сложных случаев, кризисных ситуаций</a:t>
            </a:r>
          </a:p>
          <a:p>
            <a:endParaRPr lang="ru-RU" sz="12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79047" y="5891941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1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. Бюро МСЭ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7203402" y="4528764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218453" y="5075253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7188243" y="6075638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39519" y="5858077"/>
            <a:ext cx="451741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Индивидуальная программа реабилитации и </a:t>
            </a:r>
            <a:r>
              <a:rPr lang="ru-RU" sz="1200" dirty="0" err="1" smtClean="0">
                <a:solidFill>
                  <a:schemeClr val="accent5">
                    <a:lumMod val="50000"/>
                  </a:schemeClr>
                </a:solidFill>
              </a:rPr>
              <a:t>абилитации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 (ИПРА) ребенка-инвалида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2685256" y="2334686"/>
            <a:ext cx="8117" cy="1493509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701145" y="3996214"/>
            <a:ext cx="0" cy="1227839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693373" y="5473115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МЕЖВЕДОМСТВЕННЫЕ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H="1">
            <a:off x="2701145" y="5476628"/>
            <a:ext cx="3029" cy="71676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38" idx="1"/>
          </p:cNvCxnSpPr>
          <p:nvPr/>
        </p:nvCxnSpPr>
        <p:spPr>
          <a:xfrm flipH="1">
            <a:off x="2603845" y="5627004"/>
            <a:ext cx="89528" cy="6138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45877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570" y="-69743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976" y="958772"/>
            <a:ext cx="1173996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ОРГАНИЗАЦИОННО-МЕТОДИЧЕСКИЕ МЕХАНИЗМЫ И ИНСТРУМЕНТЫ 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ПСИХОЛОГО-ПЕДАГОГИЧЕСКОЙ СЛУЖБЫ ШКОЛЫ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432" y="1706833"/>
            <a:ext cx="2377699" cy="44935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НАПРАВЛЕНИЕ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Психолого-педагогическая помощь/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поддержка обучающихся с особыми образовательными потребностями</a:t>
            </a: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5991" y="1726398"/>
            <a:ext cx="9270951" cy="4924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ЗАДАЧА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Создание специальных условий для получения образования обучающимся с ОВЗ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85986" y="3116318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1. Психолого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педагогический консилиум школы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39519" y="3116318"/>
            <a:ext cx="451741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АООП, индивидуальный образовательный маршрут, специальная индивидуальная программа развития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89783" y="2339515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ВНУТРИШКОЛЬНЫЕ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85458" y="3644002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2. Психолого-педагогическая служба </a:t>
            </a:r>
            <a:endParaRPr lang="ru-RU" sz="1400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95230" y="2743615"/>
            <a:ext cx="124355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МЕХАНИЗМ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8871" y="2743614"/>
            <a:ext cx="1243555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ИНСТРУМЕНТ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38992" y="3660260"/>
            <a:ext cx="4517944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472C4">
                    <a:lumMod val="50000"/>
                  </a:srgbClr>
                </a:solidFill>
              </a:rPr>
              <a:t>Р</a:t>
            </a:r>
            <a:r>
              <a:rPr lang="ru-RU" sz="1200" dirty="0" smtClean="0">
                <a:solidFill>
                  <a:srgbClr val="4472C4">
                    <a:lumMod val="50000"/>
                  </a:srgbClr>
                </a:solidFill>
              </a:rPr>
              <a:t>абочие коррекционные программы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85986" y="4119603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ВНУТРИВЕДОМСТВЕННЫЕ</a:t>
            </a:r>
          </a:p>
        </p:txBody>
      </p:sp>
      <p:cxnSp>
        <p:nvCxnSpPr>
          <p:cNvPr id="25" name="Прямая соединительная линия 24"/>
          <p:cNvCxnSpPr>
            <a:endCxn id="9" idx="1"/>
          </p:cNvCxnSpPr>
          <p:nvPr/>
        </p:nvCxnSpPr>
        <p:spPr>
          <a:xfrm>
            <a:off x="2596131" y="2493403"/>
            <a:ext cx="93652" cy="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603844" y="4265742"/>
            <a:ext cx="82142" cy="1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7195631" y="3277332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7195629" y="3794431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579934" y="1706833"/>
            <a:ext cx="23910" cy="4493538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93374" y="4503763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1. ТПМПК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31074" y="4503763"/>
            <a:ext cx="4517417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Заключение о создании специальных условий обучения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16306" y="4906678"/>
            <a:ext cx="4479324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. ППМС-центр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47101" y="4908725"/>
            <a:ext cx="4517417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Сопровождение сложных случаев, кризисных ситуаций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01145" y="5751006"/>
            <a:ext cx="45022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3. Бюро МСЭ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7203403" y="4657280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203403" y="5069082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7219101" y="5945003"/>
            <a:ext cx="235445" cy="6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62259" y="5753200"/>
            <a:ext cx="451741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Индивидуальная программа реабилитации и </a:t>
            </a:r>
            <a:r>
              <a:rPr lang="ru-RU" sz="1200" dirty="0" err="1" smtClean="0">
                <a:solidFill>
                  <a:schemeClr val="accent5">
                    <a:lumMod val="50000"/>
                  </a:schemeClr>
                </a:solidFill>
              </a:rPr>
              <a:t>абилитации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 (ИПРА) ребенка-инвалида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2701145" y="2339515"/>
            <a:ext cx="0" cy="1612264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701145" y="4119603"/>
            <a:ext cx="15161" cy="1094852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708725" y="5344641"/>
            <a:ext cx="927095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МЕЖВЕДОМСТВЕННЫЕ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2725692" y="5344641"/>
            <a:ext cx="0" cy="714142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2585658" y="5504949"/>
            <a:ext cx="130648" cy="252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10616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570" y="-69743"/>
            <a:ext cx="12193057" cy="68585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921" y="1185620"/>
            <a:ext cx="10058400" cy="47812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55098" y="1650829"/>
            <a:ext cx="9842047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ПРОФЕССИОНАЛЬНЫЙ СТАНДАРТ ПЕДАГОГА-ПСИХОЛОГА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098" y="2340944"/>
            <a:ext cx="9842047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50000"/>
                  </a:schemeClr>
                </a:solidFill>
              </a:rPr>
              <a:t> Приказ Минтруда России от 24.07.2015 N 514н </a:t>
            </a:r>
            <a:r>
              <a:rPr lang="ru-RU" sz="1400" b="1" i="1" dirty="0" smtClean="0">
                <a:solidFill>
                  <a:schemeClr val="accent5">
                    <a:lumMod val="50000"/>
                  </a:schemeClr>
                </a:solidFill>
              </a:rPr>
              <a:t>«Об </a:t>
            </a:r>
            <a:r>
              <a:rPr lang="ru-RU" sz="1400" b="1" i="1" dirty="0">
                <a:solidFill>
                  <a:schemeClr val="accent5">
                    <a:lumMod val="50000"/>
                  </a:schemeClr>
                </a:solidFill>
              </a:rPr>
              <a:t>утверждении профессионального стандарта </a:t>
            </a:r>
            <a:r>
              <a:rPr lang="ru-RU" sz="1400" b="1" i="1" dirty="0" smtClean="0">
                <a:solidFill>
                  <a:schemeClr val="accent5">
                    <a:lumMod val="50000"/>
                  </a:schemeClr>
                </a:solidFill>
              </a:rPr>
              <a:t>«Педагог-психолог </a:t>
            </a:r>
            <a:r>
              <a:rPr lang="ru-RU" sz="1400" b="1" i="1" dirty="0">
                <a:solidFill>
                  <a:schemeClr val="accent5">
                    <a:lumMod val="50000"/>
                  </a:schemeClr>
                </a:solidFill>
              </a:rPr>
              <a:t>(психолог в сфере образования</a:t>
            </a:r>
            <a:r>
              <a:rPr lang="ru-RU" sz="1400" b="1" i="1" dirty="0" smtClean="0">
                <a:solidFill>
                  <a:schemeClr val="accent5">
                    <a:lumMod val="50000"/>
                  </a:schemeClr>
                </a:solidFill>
              </a:rPr>
              <a:t>)» </a:t>
            </a:r>
            <a:r>
              <a:rPr lang="ru-RU" sz="1400" b="1" i="1" dirty="0">
                <a:solidFill>
                  <a:schemeClr val="accent5">
                    <a:lumMod val="50000"/>
                  </a:schemeClr>
                </a:solidFill>
              </a:rPr>
              <a:t>(Зарегистрировано в Минюсте России 18.08.2015 N 38575)</a:t>
            </a:r>
            <a:endParaRPr lang="ru-RU" sz="1400" b="1" i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098" y="3136399"/>
            <a:ext cx="3774460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Обобщенная трудовая функция «A»: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</a:rPr>
              <a:t>«Психолого-педагогическое </a:t>
            </a: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сопровождение образовательного процесса в образовательных организациях общего, профессионального и дополнительного образования, сопровождение основных и дополнительных образовательных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</a:rPr>
              <a:t>программ»</a:t>
            </a:r>
          </a:p>
          <a:p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98575" y="3888664"/>
            <a:ext cx="1704109" cy="525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3970" y="1536853"/>
            <a:ext cx="1459809" cy="14598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50852" y="3129160"/>
            <a:ext cx="5946294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Обобщенная трудовая функция «В»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</a:rPr>
              <a:t>«Оказание психолого-педагогической помощи лицам </a:t>
            </a: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с ограниченными  возможностями здоровья, испытывающим  трудности в освоении основных  общеобразовательных программ, развитии  и социальной адаптации, в том числе  несовершеннолетним обучающимся,  признанным в случаях и в порядке, которые  предусмотрены уголовно-процессуальным  законодательством, подозреваемыми,  обвиняемыми или подсудимыми по  уголовному делу либо являющимся  потерпевшими или свидетелями  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</a:rPr>
              <a:t>преступления»</a:t>
            </a:r>
            <a:endParaRPr lang="ru-RU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H="1">
            <a:off x="255099" y="4535405"/>
            <a:ext cx="3774459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 flipV="1">
            <a:off x="4150852" y="4535405"/>
            <a:ext cx="5946293" cy="11534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1735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53946" y="307983"/>
            <a:ext cx="543697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Школьная служба медиации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759" y="5824152"/>
            <a:ext cx="11739966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Роль психолога заключается в психологическом сопровождении образовательного процесса и помощи в урегулировании конфликтных ситуаций 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7115" y="4243392"/>
            <a:ext cx="7428414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Методические рекомендации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по развитию сети служб медиации (примирения) в образовательных организациях и в организациях для детей-сирот и детей, оставшихся без попечения родителей (Письмо Министерства просвещения РФ от 28 апреля 2020 г. № ДГ-375/07                        «О направлении методических рекомендаций»)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09662" y="3422860"/>
            <a:ext cx="747753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Приказ Министерства образования Московской области от 18.09.2019 № </a:t>
            </a:r>
            <a:r>
              <a:rPr lang="ru-RU" sz="1600" smtClean="0">
                <a:solidFill>
                  <a:schemeClr val="accent5">
                    <a:lumMod val="50000"/>
                  </a:schemeClr>
                </a:solidFill>
              </a:rPr>
              <a:t>2511              «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О создании служб медиации в образовательных организациях»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rcRect l="83112" t="1017" r="-70" b="83969"/>
          <a:stretch>
            <a:fillRect/>
          </a:stretch>
        </p:blipFill>
        <p:spPr>
          <a:xfrm>
            <a:off x="10124303" y="0"/>
            <a:ext cx="2067697" cy="10297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08873" y="1297652"/>
            <a:ext cx="7486565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Указ Президента РФ от 17.05.2023 N 358</a:t>
            </a:r>
          </a:p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«О Стратегии комплексной безопасности детей в Российской Федерации на период до 2030 года»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96135" y="2325038"/>
            <a:ext cx="7482828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Распоряжение Правительства РФ от 22.03.2017 N 520-р (ред. от 18.03.2021)</a:t>
            </a:r>
          </a:p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«Об утверждении Концепции развития системы профилактики безнадзорности и правонарушений несовершеннолетних на период до 2025 года»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8325" y="1763201"/>
            <a:ext cx="3874012" cy="32932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Цели службы медиации: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создание благоприятной, гуманной и безопасной среды для развития и социализации личности, умеющей принимать решения и нести ответственность за свои поступки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помощь в разрешении конфликтных ситуаций , в т.ч. связанных с правонарушениями на основе принципов понимающей  восстановительной медиации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воспитание культуры конструктивного поведения в конфликте   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167493" y="1749685"/>
            <a:ext cx="17329" cy="332482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AutoShape 4" descr="blob:https://web.telegram.org/64997d4d-a080-4abb-81df-e3755aa9d73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46680" t="45525" r="46651" b="42701"/>
          <a:stretch>
            <a:fillRect/>
          </a:stretch>
        </p:blipFill>
        <p:spPr bwMode="auto">
          <a:xfrm>
            <a:off x="461318" y="172994"/>
            <a:ext cx="1392195" cy="1382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0759" y="657426"/>
            <a:ext cx="757247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ПЕДАГОГУ-ПСИХОЛОГУ НА ЗАМЕТКУ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ОТЧЕТНО-УЧЕТНАЯ ДОКУМЕНТАЦИЯ ПЕДАГОГА-ПСИХОЛОГА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6561" y="2708541"/>
            <a:ext cx="9270951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Циклограмма учета рабочего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времени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– документ, представляющий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собой недельный режим работы педагога-психолога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с указанием видов деятельности (согласно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Приказу Министерства образования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и науки РФ от 11 мая 2016 г. № 536 «Об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утверждении особенностей режима рабочего времени и времени отдыха педагогических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и иных работников организаций,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осуществляющих образовательную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деятельность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»)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282" y="3786439"/>
            <a:ext cx="927095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1400" b="1" dirty="0">
                <a:solidFill>
                  <a:srgbClr val="4472C4">
                    <a:lumMod val="50000"/>
                  </a:srgbClr>
                </a:solidFill>
              </a:rPr>
              <a:t>Журнал учета видов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</a:rPr>
              <a:t>работ</a:t>
            </a:r>
            <a:r>
              <a:rPr lang="ru-RU" sz="1400" b="1" dirty="0">
                <a:solidFill>
                  <a:srgbClr val="4472C4">
                    <a:lumMod val="50000"/>
                  </a:srgbClr>
                </a:solidFill>
              </a:rPr>
              <a:t> – </a:t>
            </a:r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документ</a:t>
            </a:r>
            <a:r>
              <a:rPr lang="ru-RU" sz="1400" dirty="0">
                <a:solidFill>
                  <a:srgbClr val="4472C4">
                    <a:lumMod val="50000"/>
                  </a:srgbClr>
                </a:solidFill>
              </a:rPr>
              <a:t>, </a:t>
            </a:r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позволяющий последовательно </a:t>
            </a:r>
            <a:r>
              <a:rPr lang="ru-RU" sz="1400" dirty="0">
                <a:solidFill>
                  <a:srgbClr val="4472C4">
                    <a:lumMod val="50000"/>
                  </a:srgbClr>
                </a:solidFill>
              </a:rPr>
              <a:t>фиксировать все виды проведенных работ в </a:t>
            </a:r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течение дня</a:t>
            </a:r>
            <a:r>
              <a:rPr lang="ru-RU" sz="1400" dirty="0">
                <a:solidFill>
                  <a:srgbClr val="4472C4">
                    <a:lumMod val="50000"/>
                  </a:srgbClr>
                </a:solidFill>
              </a:rPr>
              <a:t>, недели, месяца, года. Может быть представлен в </a:t>
            </a:r>
            <a:r>
              <a:rPr lang="ru-RU" sz="1400" dirty="0" smtClean="0">
                <a:solidFill>
                  <a:srgbClr val="4472C4">
                    <a:lumMod val="50000"/>
                  </a:srgbClr>
                </a:solidFill>
              </a:rPr>
              <a:t>формате электронной таблицы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243936" y="1898542"/>
            <a:ext cx="262461" cy="3707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232377" y="1444242"/>
            <a:ext cx="11558" cy="5003669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93451" y="4418279"/>
            <a:ext cx="9270951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Аналитический годовой отчет со статистической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справкой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– документ, отражающий качественный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и количественный анализ работы по направлениям деятельности педагога-психолога в соответствии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с годовым планом работы и журналом учета видов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работ 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234357" y="3074895"/>
            <a:ext cx="262461" cy="3707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Рисунок 4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819" y="4126192"/>
            <a:ext cx="286537" cy="36579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897" y="4879077"/>
            <a:ext cx="286537" cy="36579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13215" y="1360453"/>
            <a:ext cx="1160420" cy="116042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9786925" y="2462320"/>
            <a:ext cx="27819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/>
              <a:t>Годовой план работы психолога (форма)</a:t>
            </a:r>
            <a:endParaRPr lang="ru-RU" sz="1000" i="1" dirty="0"/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13215" y="2808384"/>
            <a:ext cx="1177732" cy="1177732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876954" y="3898261"/>
            <a:ext cx="2348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/>
              <a:t>Циклограмма психолога (форма)</a:t>
            </a:r>
            <a:endParaRPr lang="ru-RU" sz="10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502282" y="5271141"/>
            <a:ext cx="9270951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Текущая документация </a:t>
            </a:r>
            <a:r>
              <a:rPr lang="ru-RU" sz="1400" b="1" dirty="0">
                <a:solidFill>
                  <a:srgbClr val="4472C4">
                    <a:lumMod val="50000"/>
                  </a:srgbClr>
                </a:solidFill>
              </a:rPr>
              <a:t> –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индивидуальная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папка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обучающегося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находящегося на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психолого-педагогическом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сопровождении, включает в себя:</a:t>
            </a:r>
          </a:p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копию заключения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ТПМПК /коллегиальное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заключение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ППк, справка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МСЭ (копия), ИПРА (копия при наличии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); результаты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индивидуальных диагностических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обследований; копию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согласия на психолого-педагогическое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сопровождение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488" y="5819337"/>
            <a:ext cx="286537" cy="365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5587" y="324726"/>
            <a:ext cx="1597069" cy="11434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6396" y="1444242"/>
            <a:ext cx="9270951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Годовой план работы –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документ, определяющий стратегию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профессиональной деятельности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педагога психолога на учебный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год. Годовой план работы утверждается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руководителем образовательной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организации или уполномоченным лицом.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Форма годового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плана включает в себя перечень мероприятий, реализуемых</a:t>
            </a:r>
          </a:p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педагогом-психологом по основным видам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деятельности</a:t>
            </a: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8561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6957" y="1635070"/>
            <a:ext cx="4560649" cy="454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974" y="2720817"/>
            <a:ext cx="7551551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2. </a:t>
            </a:r>
            <a:r>
              <a:rPr lang="ru-RU" sz="2000" dirty="0">
                <a:solidFill>
                  <a:srgbClr val="4472C4">
                    <a:lumMod val="50000"/>
                  </a:srgbClr>
                </a:solidFill>
              </a:rPr>
              <a:t>Проверить </a:t>
            </a:r>
            <a:r>
              <a:rPr lang="ru-RU" sz="2000" dirty="0" smtClean="0">
                <a:solidFill>
                  <a:srgbClr val="4472C4">
                    <a:lumMod val="50000"/>
                  </a:srgbClr>
                </a:solidFill>
              </a:rPr>
              <a:t>наличие/актуализировать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отчетно-учетную документацию педагога-психолога ОО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6975" y="1736705"/>
            <a:ext cx="9035514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1. Проверить наличие/актуализировать положения образовательной организации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1959" y="4795533"/>
            <a:ext cx="73965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ru-RU" kern="0" dirty="0" smtClean="0">
                <a:solidFill>
                  <a:schemeClr val="accent5">
                    <a:lumMod val="50000"/>
                  </a:schemeClr>
                </a:solidFill>
                <a:cs typeface="Calibri" panose="020F0502020204030204" pitchFamily="34" charset="0"/>
                <a:sym typeface="Arial"/>
              </a:rPr>
              <a:t>КОНТАКТЫ</a:t>
            </a:r>
          </a:p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ru-RU" kern="0" dirty="0" smtClean="0">
                <a:solidFill>
                  <a:schemeClr val="accent5">
                    <a:lumMod val="50000"/>
                  </a:schemeClr>
                </a:solidFill>
                <a:cs typeface="Calibri" panose="020F0502020204030204" pitchFamily="34" charset="0"/>
                <a:sym typeface="Arial"/>
              </a:rPr>
              <a:t>Ольга Алексеевна Карамышева  </a:t>
            </a:r>
          </a:p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ru-RU" kern="0" dirty="0" smtClean="0">
                <a:solidFill>
                  <a:schemeClr val="accent5">
                    <a:lumMod val="50000"/>
                  </a:schemeClr>
                </a:solidFill>
                <a:cs typeface="Calibri" panose="020F0502020204030204" pitchFamily="34" charset="0"/>
                <a:sym typeface="Arial"/>
              </a:rPr>
              <a:t>ведущий специалист отдела социализации и воспитания</a:t>
            </a:r>
          </a:p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en-US" kern="0" dirty="0" smtClean="0">
                <a:solidFill>
                  <a:schemeClr val="accent5">
                    <a:lumMod val="50000"/>
                  </a:schemeClr>
                </a:solidFill>
                <a:cs typeface="Calibri" panose="020F0502020204030204" pitchFamily="34" charset="0"/>
                <a:sym typeface="Arial"/>
              </a:rPr>
              <a:t>karamysheva_oa@mo-kuro.ru</a:t>
            </a:r>
            <a:endParaRPr lang="ru-RU" kern="0" dirty="0" smtClean="0">
              <a:solidFill>
                <a:schemeClr val="accent5">
                  <a:lumMod val="50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ru-RU" kern="0" dirty="0">
                <a:solidFill>
                  <a:schemeClr val="accent5">
                    <a:lumMod val="50000"/>
                  </a:schemeClr>
                </a:solidFill>
                <a:cs typeface="Calibri" panose="020F0502020204030204" pitchFamily="34" charset="0"/>
                <a:sym typeface="Arial"/>
              </a:rPr>
              <a:t>Тел</a:t>
            </a:r>
            <a:r>
              <a:rPr lang="en-US" kern="0" dirty="0">
                <a:solidFill>
                  <a:schemeClr val="accent5">
                    <a:lumMod val="50000"/>
                  </a:schemeClr>
                </a:solidFill>
                <a:cs typeface="Calibri" panose="020F0502020204030204" pitchFamily="34" charset="0"/>
                <a:sym typeface="Arial"/>
              </a:rPr>
              <a:t>.</a:t>
            </a:r>
            <a:r>
              <a:rPr lang="ru-RU" kern="0" dirty="0" smtClean="0">
                <a:solidFill>
                  <a:schemeClr val="accent5">
                    <a:lumMod val="50000"/>
                  </a:schemeClr>
                </a:solidFill>
                <a:cs typeface="Calibri" panose="020F0502020204030204" pitchFamily="34" charset="0"/>
                <a:sym typeface="Arial"/>
              </a:rPr>
              <a:t>: + 7 (499) 940-10-35, доб. 316</a:t>
            </a:r>
            <a:endParaRPr lang="ru-RU" kern="0" dirty="0">
              <a:solidFill>
                <a:schemeClr val="accent5">
                  <a:lumMod val="50000"/>
                </a:schemeClr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0173" y="643342"/>
            <a:ext cx="1695569" cy="955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3010" y="958772"/>
            <a:ext cx="822185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smtClean="0">
                <a:solidFill>
                  <a:schemeClr val="accent2">
                    <a:lumMod val="75000"/>
                  </a:schemeClr>
                </a:solidFill>
              </a:rPr>
              <a:t>РЕКОМЕНДУЕМ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4033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7162800" y="228600"/>
            <a:ext cx="4953000" cy="1533461"/>
            <a:chOff x="6018447" y="357708"/>
            <a:chExt cx="5942715" cy="1407329"/>
          </a:xfrm>
        </p:grpSpPr>
        <p:sp>
          <p:nvSpPr>
            <p:cNvPr id="60" name="Google Shape;60;p14"/>
            <p:cNvSpPr/>
            <p:nvPr/>
          </p:nvSpPr>
          <p:spPr>
            <a:xfrm>
              <a:off x="6109873" y="357708"/>
              <a:ext cx="5283298" cy="461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Calibri"/>
                  <a:cs typeface="Calibri"/>
                  <a:sym typeface="Calibri"/>
                </a:rPr>
                <a:t>КОНТАКТЫ</a:t>
              </a:r>
              <a:endPara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018447" y="719932"/>
              <a:ext cx="5942715" cy="1045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Акимова Лидия Викторовна –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Начальник центра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Тел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ru-RU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: + 7 (499) 940-10-35, доб. 316</a:t>
              </a: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75818" y="4034519"/>
            <a:ext cx="2463182" cy="2463182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3276600" y="2670933"/>
            <a:ext cx="4881465" cy="1031302"/>
            <a:chOff x="6601167" y="1650289"/>
            <a:chExt cx="4978386" cy="1031302"/>
          </a:xfrm>
        </p:grpSpPr>
        <p:sp>
          <p:nvSpPr>
            <p:cNvPr id="4" name="TextBox 3"/>
            <p:cNvSpPr txBox="1"/>
            <p:nvPr/>
          </p:nvSpPr>
          <p:spPr>
            <a:xfrm>
              <a:off x="6688270" y="1650289"/>
              <a:ext cx="23757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Calibri" panose="020F0502020204030204" pitchFamily="34" charset="0"/>
                  <a:sym typeface="Arial"/>
                </a:rPr>
                <a:t>ЧАТ</a:t>
              </a:r>
              <a:r>
                <a:rPr kumimoji="0" lang="ru-RU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Calibri" panose="020F0502020204030204" pitchFamily="34" charset="0"/>
                  <a:sym typeface="Arial"/>
                </a:rPr>
                <a:t> в </a:t>
              </a: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Calibri" panose="020F0502020204030204" pitchFamily="34" charset="0"/>
                  <a:sym typeface="Arial"/>
                </a:rPr>
                <a:t>СФЕРУМЕ</a:t>
              </a: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:</a:t>
              </a:r>
              <a:endPara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601167" y="2158371"/>
              <a:ext cx="49783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«Воспитание и профилактика»</a:t>
              </a:r>
              <a:endPara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115585" y="116971"/>
            <a:ext cx="5850647" cy="1582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Calibri" panose="020F0502020204030204" pitchFamily="34" charset="0"/>
                <a:sym typeface="Arial"/>
              </a:rPr>
              <a:t>ЦЕНТР 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Calibri" panose="020F0502020204030204" pitchFamily="34" charset="0"/>
                <a:sym typeface="Arial"/>
              </a:rPr>
              <a:t>СОЦИАЛЬНО-ПЕДАГОГИЧЕСКОГО 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Calibri" panose="020F0502020204030204" pitchFamily="34" charset="0"/>
                <a:sym typeface="Arial"/>
              </a:rPr>
              <a:t>СОПРОВОЖДЕНИЯ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15970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1677</Words>
  <Application>Microsoft Office PowerPoint</Application>
  <PresentationFormat>Произвольный</PresentationFormat>
  <Paragraphs>251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2_Default</vt:lpstr>
      <vt:lpstr>«ЧАС ПСИХОЛОГА»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Карамышева Ольга Алексеевна</dc:creator>
  <cp:lastModifiedBy>mihaylova_av</cp:lastModifiedBy>
  <cp:revision>109</cp:revision>
  <dcterms:created xsi:type="dcterms:W3CDTF">2025-01-27T09:11:48Z</dcterms:created>
  <dcterms:modified xsi:type="dcterms:W3CDTF">2025-02-14T07:38:02Z</dcterms:modified>
</cp:coreProperties>
</file>