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autoCompressPictures="0">
  <p:sldMasterIdLst>
    <p:sldMasterId id="2147483648" r:id="rId1"/>
  </p:sldMasterIdLst>
  <p:notesMasterIdLst>
    <p:notesMasterId r:id="rId9"/>
  </p:notesMasterIdLst>
  <p:sldIdLst>
    <p:sldId id="380" r:id="rId2"/>
    <p:sldId id="544" r:id="rId3"/>
    <p:sldId id="498" r:id="rId4"/>
    <p:sldId id="381" r:id="rId5"/>
    <p:sldId id="501" r:id="rId6"/>
    <p:sldId id="520" r:id="rId7"/>
    <p:sldId id="521" r:id="rId8"/>
  </p:sldIdLst>
  <p:sldSz cx="12192000" cy="6858000"/>
  <p:notesSz cx="9939338" cy="680878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72B5A"/>
    <a:srgbClr val="262A59"/>
    <a:srgbClr val="1F1F43"/>
    <a:srgbClr val="5375D6"/>
    <a:srgbClr val="202248"/>
    <a:srgbClr val="1E1E42"/>
    <a:srgbClr val="0B7EF8"/>
    <a:srgbClr val="02A9FC"/>
    <a:srgbClr val="777777"/>
    <a:srgbClr val="9999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50" autoAdjust="0"/>
    <p:restoredTop sz="96398" autoAdjust="0"/>
  </p:normalViewPr>
  <p:slideViewPr>
    <p:cSldViewPr snapToGrid="0">
      <p:cViewPr varScale="1">
        <p:scale>
          <a:sx n="73" d="100"/>
          <a:sy n="73" d="100"/>
        </p:scale>
        <p:origin x="-816" y="-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62" d="100"/>
          <a:sy n="162" d="100"/>
        </p:scale>
        <p:origin x="2128" y="19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4306887" cy="341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Montserrat" panose="00000500000000000000" pitchFamily="2" charset="-52"/>
                <a:ea typeface="Montserrat" panose="00000500000000000000" pitchFamily="2" charset="-52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 lang="ru-RU"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629275" y="0"/>
            <a:ext cx="4308475" cy="341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925762" y="850900"/>
            <a:ext cx="4087812" cy="2298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93775" y="3276600"/>
            <a:ext cx="7951787" cy="268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 dirty="0"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467475"/>
            <a:ext cx="4306887" cy="341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Montserrat" panose="00000500000000000000" pitchFamily="2" charset="-52"/>
                <a:ea typeface="Montserrat" panose="00000500000000000000" pitchFamily="2" charset="-52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 lang="ru-RU"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629275" y="6467475"/>
            <a:ext cx="4308475" cy="341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algn="r">
              <a:buSzPts val="1200"/>
              <a:buFont typeface="Montserrat SemiBold"/>
              <a:buNone/>
            </a:pPr>
            <a:fld id="{00000000-1234-1234-1234-123412341234}" type="slidenum">
              <a:rPr lang="en-US" sz="1200" smtClean="0">
                <a:latin typeface="Montserrat SemiBold"/>
                <a:ea typeface="Montserrat SemiBold"/>
                <a:cs typeface="Montserrat SemiBold"/>
                <a:sym typeface="Montserrat SemiBold"/>
              </a:rPr>
              <a:pPr algn="r">
                <a:buSzPts val="1200"/>
                <a:buFont typeface="Montserrat SemiBold"/>
                <a:buNone/>
              </a:pPr>
              <a:t>‹#›</a:t>
            </a:fld>
            <a:endParaRPr lang="en-US" dirty="0">
              <a:latin typeface="Montserrat" panose="00000500000000000000" pitchFamily="2" charset="-52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Montserrat" panose="00000500000000000000" pitchFamily="2" charset="-52"/>
        <a:ea typeface="Montserrat" panose="00000500000000000000" pitchFamily="2" charset="-52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>
            <a:extLst>
              <a:ext uri="{FF2B5EF4-FFF2-40B4-BE49-F238E27FC236}">
                <a16:creationId xmlns:a16="http://schemas.microsoft.com/office/drawing/2014/main" xmlns="" id="{190F8314-855F-4438-8EC1-5ECED5AF10A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925763" y="850900"/>
            <a:ext cx="4087812" cy="22987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Заметки 2">
            <a:extLst>
              <a:ext uri="{FF2B5EF4-FFF2-40B4-BE49-F238E27FC236}">
                <a16:creationId xmlns:a16="http://schemas.microsoft.com/office/drawing/2014/main" xmlns="" id="{0CDCD9F5-3128-45F2-BED1-E0ECF429A48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>
              <a:latin typeface="Montserrat SemiBold" panose="020B0604020202020204" charset="-52"/>
            </a:endParaRPr>
          </a:p>
        </p:txBody>
      </p:sp>
      <p:sp>
        <p:nvSpPr>
          <p:cNvPr id="35844" name="Номер слайда 3">
            <a:extLst>
              <a:ext uri="{FF2B5EF4-FFF2-40B4-BE49-F238E27FC236}">
                <a16:creationId xmlns:a16="http://schemas.microsoft.com/office/drawing/2014/main" xmlns="" id="{4F4D4CB6-FD0D-4AFA-9D12-15BF03FEE7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Montserrat SemiBold" panose="020B0604020202020204" charset="-5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Montserrat SemiBold" panose="020B0604020202020204" charset="-5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Montserrat SemiBold" panose="020B0604020202020204" charset="-5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Montserrat SemiBold" panose="020B0604020202020204" charset="-5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Montserrat SemiBold" panose="020B0604020202020204" charset="-5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Montserrat SemiBold" panose="020B0604020202020204" charset="-5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Montserrat SemiBold" panose="020B0604020202020204" charset="-5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Montserrat SemiBold" panose="020B0604020202020204" charset="-5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Montserrat SemiBold" panose="020B0604020202020204" charset="-52"/>
              </a:defRPr>
            </a:lvl9pPr>
          </a:lstStyle>
          <a:p>
            <a:pPr>
              <a:spcBef>
                <a:spcPct val="0"/>
              </a:spcBef>
            </a:pPr>
            <a:fld id="{F8C8B4EE-096A-404C-8C7E-ECFC6F6FDD21}" type="slidenum">
              <a:rPr lang="ru-RU" altLang="ru-RU" smtClean="0"/>
              <a:pPr>
                <a:spcBef>
                  <a:spcPct val="0"/>
                </a:spcBef>
              </a:pPr>
              <a:t>6</a:t>
            </a:fld>
            <a:endParaRPr lang="ru-RU" altLang="ru-RU" dirty="0"/>
          </a:p>
        </p:txBody>
      </p:sp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5BD0A0DB-1354-F8EB-930A-A46B20854976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583633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>
            <a:extLst>
              <a:ext uri="{FF2B5EF4-FFF2-40B4-BE49-F238E27FC236}">
                <a16:creationId xmlns:a16="http://schemas.microsoft.com/office/drawing/2014/main" xmlns="" id="{190F8314-855F-4438-8EC1-5ECED5AF10A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925763" y="850900"/>
            <a:ext cx="4087812" cy="22987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Заметки 2">
            <a:extLst>
              <a:ext uri="{FF2B5EF4-FFF2-40B4-BE49-F238E27FC236}">
                <a16:creationId xmlns:a16="http://schemas.microsoft.com/office/drawing/2014/main" xmlns="" id="{0CDCD9F5-3128-45F2-BED1-E0ECF429A48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>
              <a:latin typeface="Montserrat SemiBold" panose="020B0604020202020204" charset="-52"/>
            </a:endParaRPr>
          </a:p>
        </p:txBody>
      </p:sp>
      <p:sp>
        <p:nvSpPr>
          <p:cNvPr id="35844" name="Номер слайда 3">
            <a:extLst>
              <a:ext uri="{FF2B5EF4-FFF2-40B4-BE49-F238E27FC236}">
                <a16:creationId xmlns:a16="http://schemas.microsoft.com/office/drawing/2014/main" xmlns="" id="{4F4D4CB6-FD0D-4AFA-9D12-15BF03FEE7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Montserrat SemiBold" panose="020B0604020202020204" charset="-5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Montserrat SemiBold" panose="020B0604020202020204" charset="-5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Montserrat SemiBold" panose="020B0604020202020204" charset="-5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Montserrat SemiBold" panose="020B0604020202020204" charset="-5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Montserrat SemiBold" panose="020B0604020202020204" charset="-5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Montserrat SemiBold" panose="020B0604020202020204" charset="-5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Montserrat SemiBold" panose="020B0604020202020204" charset="-5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Montserrat SemiBold" panose="020B0604020202020204" charset="-5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Montserrat SemiBold" panose="020B0604020202020204" charset="-52"/>
              </a:defRPr>
            </a:lvl9pPr>
          </a:lstStyle>
          <a:p>
            <a:pPr>
              <a:spcBef>
                <a:spcPct val="0"/>
              </a:spcBef>
            </a:pPr>
            <a:fld id="{F8C8B4EE-096A-404C-8C7E-ECFC6F6FDD21}" type="slidenum">
              <a:rPr lang="ru-RU" altLang="ru-RU" smtClean="0"/>
              <a:pPr>
                <a:spcBef>
                  <a:spcPct val="0"/>
                </a:spcBef>
              </a:pPr>
              <a:t>7</a:t>
            </a:fld>
            <a:endParaRPr lang="ru-RU" altLang="ru-RU" dirty="0"/>
          </a:p>
        </p:txBody>
      </p:sp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5BD0A0DB-1354-F8EB-930A-A46B20854976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58363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">
  <p:cSld name="Custom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снимок экрана, Цвет электрик&#10;&#10;Контент, сгенерированный ИИ, может содержать ошибки.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94841" y="3681081"/>
            <a:ext cx="7343356" cy="1325563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grpSp>
        <p:nvGrpSpPr>
          <p:cNvPr id="9" name="Google Shape;15;p1"/>
          <p:cNvGrpSpPr/>
          <p:nvPr userDrawn="1"/>
        </p:nvGrpSpPr>
        <p:grpSpPr>
          <a:xfrm>
            <a:off x="9728512" y="388503"/>
            <a:ext cx="2209800" cy="371475"/>
            <a:chOff x="9829038" y="547130"/>
            <a:chExt cx="2210562" cy="371857"/>
          </a:xfrm>
        </p:grpSpPr>
        <p:sp>
          <p:nvSpPr>
            <p:cNvPr id="10" name="Google Shape;16;p1"/>
            <p:cNvSpPr txBox="1"/>
            <p:nvPr/>
          </p:nvSpPr>
          <p:spPr>
            <a:xfrm>
              <a:off x="10210169" y="650424"/>
              <a:ext cx="1829431" cy="2179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11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"/>
                <a:buFont typeface="Montserrat SemiBold"/>
                <a:buNone/>
              </a:pPr>
              <a:r>
                <a:rPr lang="en-US" sz="600" b="0" i="0" u="none" dirty="0">
                  <a:solidFill>
                    <a:schemeClr val="lt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МИНИСТЕРСТВО ОБРАЗОВАНИЯ МОСКОВСКОЙ ОБЛАСТИ</a:t>
              </a:r>
              <a:endParaRPr dirty="0">
                <a:latin typeface="Montserrat" panose="00000500000000000000" pitchFamily="2" charset="-52"/>
              </a:endParaRPr>
            </a:p>
          </p:txBody>
        </p:sp>
        <p:pic>
          <p:nvPicPr>
            <p:cNvPr id="11" name="Google Shape;17;p1"/>
            <p:cNvPicPr preferRelativeResize="0"/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9829038" y="547130"/>
              <a:ext cx="305562" cy="37185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снимок экрана, Цвет электрик&#10;&#10;Контент, сгенерированный ИИ, может содержать ошибки."/>
          <p:cNvPicPr>
            <a:picLocks noChangeAspect="1"/>
          </p:cNvPicPr>
          <p:nvPr userDrawn="1"/>
        </p:nvPicPr>
        <p:blipFill>
          <a:blip r:embed="rId2"/>
          <a:srcRect t="88455"/>
          <a:stretch>
            <a:fillRect/>
          </a:stretch>
        </p:blipFill>
        <p:spPr>
          <a:xfrm>
            <a:off x="0" y="6066262"/>
            <a:ext cx="12192000" cy="791737"/>
          </a:xfrm>
          <a:prstGeom prst="rect">
            <a:avLst/>
          </a:prstGeom>
        </p:spPr>
      </p:pic>
      <p:grpSp>
        <p:nvGrpSpPr>
          <p:cNvPr id="2" name="Google Shape;20;p3"/>
          <p:cNvGrpSpPr/>
          <p:nvPr userDrawn="1"/>
        </p:nvGrpSpPr>
        <p:grpSpPr>
          <a:xfrm>
            <a:off x="9768633" y="384516"/>
            <a:ext cx="2066925" cy="362892"/>
            <a:chOff x="9829038" y="525040"/>
            <a:chExt cx="2067385" cy="362712"/>
          </a:xfrm>
        </p:grpSpPr>
        <p:pic>
          <p:nvPicPr>
            <p:cNvPr id="3" name="Google Shape;21;p3"/>
            <p:cNvPicPr preferRelativeResize="0"/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9829038" y="525040"/>
              <a:ext cx="275161" cy="3627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" name="Google Shape;22;p3"/>
            <p:cNvSpPr txBox="1"/>
            <p:nvPr/>
          </p:nvSpPr>
          <p:spPr>
            <a:xfrm>
              <a:off x="10103737" y="596442"/>
              <a:ext cx="1792686" cy="2768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00"/>
                <a:buFont typeface="Montserrat SemiBold"/>
                <a:buNone/>
              </a:pP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МИНИСТЕРСТВО ОБРАЗОВАНИЯ </a:t>
              </a:r>
              <a:b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</a:b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МОСКОВСКОЙ ОБЛАСТИ</a:t>
              </a:r>
              <a:endParaRPr dirty="0">
                <a:latin typeface="Montserrat" panose="00000500000000000000" pitchFamily="2" charset="-52"/>
              </a:endParaRPr>
            </a:p>
          </p:txBody>
        </p:sp>
      </p:grpSp>
      <p:sp>
        <p:nvSpPr>
          <p:cNvPr id="5" name="Google Shape;23;p3"/>
          <p:cNvSpPr txBox="1"/>
          <p:nvPr userDrawn="1"/>
        </p:nvSpPr>
        <p:spPr>
          <a:xfrm>
            <a:off x="11072903" y="6239067"/>
            <a:ext cx="417512" cy="177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250" rIns="0" bIns="0" anchor="t" anchorCtr="0">
            <a:spAutoFit/>
          </a:bodyPr>
          <a:lstStyle/>
          <a:p>
            <a:pPr marL="23495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100"/>
              <a:buFont typeface="Montserrat"/>
              <a:buNone/>
            </a:pPr>
            <a:fld id="{00000000-1234-1234-1234-123412341234}" type="slidenum">
              <a:rPr lang="en-US" sz="1100" b="0" i="0" u="none">
                <a:solidFill>
                  <a:schemeClr val="bg1"/>
                </a:solidFill>
                <a:latin typeface="+mn-lt"/>
                <a:ea typeface="Roboto" panose="02000000000000000000" pitchFamily="2" charset="0"/>
                <a:cs typeface="Montserrat"/>
                <a:sym typeface="Montserrat"/>
              </a:rPr>
              <a:pPr marL="23495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99999"/>
                </a:buClr>
                <a:buSzPts val="1100"/>
                <a:buFont typeface="Montserrat"/>
                <a:buNone/>
              </a:pPr>
              <a:t>‹#›</a:t>
            </a:fld>
            <a:endParaRPr sz="1100" dirty="0">
              <a:solidFill>
                <a:schemeClr val="bg1"/>
              </a:solidFill>
              <a:latin typeface="+mn-lt"/>
              <a:ea typeface="Roboto" panose="02000000000000000000" pitchFamily="2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" preserve="1">
  <p:cSld name="1_Custom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70699"/>
          </a:xfrm>
          <a:prstGeom prst="rect">
            <a:avLst/>
          </a:prstGeom>
        </p:spPr>
      </p:pic>
      <p:grpSp>
        <p:nvGrpSpPr>
          <p:cNvPr id="3" name="Google Shape;15;p1"/>
          <p:cNvGrpSpPr/>
          <p:nvPr userDrawn="1"/>
        </p:nvGrpSpPr>
        <p:grpSpPr>
          <a:xfrm>
            <a:off x="9728512" y="388503"/>
            <a:ext cx="2209800" cy="371475"/>
            <a:chOff x="9829038" y="547130"/>
            <a:chExt cx="2210562" cy="371857"/>
          </a:xfrm>
        </p:grpSpPr>
        <p:sp>
          <p:nvSpPr>
            <p:cNvPr id="4" name="Google Shape;16;p1"/>
            <p:cNvSpPr txBox="1"/>
            <p:nvPr/>
          </p:nvSpPr>
          <p:spPr>
            <a:xfrm>
              <a:off x="10210169" y="650424"/>
              <a:ext cx="1829431" cy="2179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11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"/>
                <a:buFont typeface="Montserrat SemiBold"/>
                <a:buNone/>
              </a:pPr>
              <a:r>
                <a:rPr lang="en-US" sz="600" b="0" i="0" u="none" dirty="0">
                  <a:solidFill>
                    <a:schemeClr val="lt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МИНИСТЕРСТВО ОБРАЗОВАНИЯ МОСКОВСКОЙ ОБЛАСТИ</a:t>
              </a:r>
              <a:endParaRPr dirty="0">
                <a:latin typeface="Montserrat" panose="00000500000000000000" pitchFamily="2" charset="-52"/>
              </a:endParaRPr>
            </a:p>
          </p:txBody>
        </p:sp>
        <p:pic>
          <p:nvPicPr>
            <p:cNvPr id="5" name="Google Shape;17;p1"/>
            <p:cNvPicPr preferRelativeResize="0"/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9829038" y="547130"/>
              <a:ext cx="305562" cy="37185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" name="Google Shape;23;p3"/>
          <p:cNvSpPr txBox="1"/>
          <p:nvPr userDrawn="1"/>
        </p:nvSpPr>
        <p:spPr>
          <a:xfrm>
            <a:off x="11072903" y="6239067"/>
            <a:ext cx="417512" cy="177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250" rIns="0" bIns="0" anchor="t" anchorCtr="0">
            <a:spAutoFit/>
          </a:bodyPr>
          <a:lstStyle/>
          <a:p>
            <a:pPr marL="23495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100"/>
              <a:buFont typeface="Montserrat"/>
              <a:buNone/>
            </a:pPr>
            <a:fld id="{00000000-1234-1234-1234-123412341234}" type="slidenum">
              <a:rPr lang="en-US" sz="1100" b="0" i="0" u="none">
                <a:solidFill>
                  <a:schemeClr val="bg1"/>
                </a:solidFill>
                <a:latin typeface="+mn-lt"/>
                <a:ea typeface="Roboto" panose="02000000000000000000" pitchFamily="2" charset="0"/>
                <a:cs typeface="Montserrat"/>
                <a:sym typeface="Montserrat"/>
              </a:rPr>
              <a:pPr marL="23495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99999"/>
                </a:buClr>
                <a:buSzPts val="1100"/>
                <a:buFont typeface="Montserrat"/>
                <a:buNone/>
              </a:pPr>
              <a:t>‹#›</a:t>
            </a:fld>
            <a:endParaRPr sz="1100" dirty="0">
              <a:solidFill>
                <a:schemeClr val="bg1"/>
              </a:solidFill>
              <a:latin typeface="+mn-lt"/>
              <a:ea typeface="Roboto" panose="02000000000000000000" pitchFamily="2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 preserve="1">
  <p:cSld name="1_Пустой слайд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 preserve="1">
  <p:cSld name="1_Пустой слайд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2/17/2025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295275" y="719137"/>
            <a:ext cx="159300" cy="165101"/>
          </a:xfrm>
          <a:prstGeom prst="rect">
            <a:avLst/>
          </a:prstGeom>
        </p:spPr>
        <p:txBody>
          <a:bodyPr lIns="0" tIns="0" rIns="0" bIns="0" anchor="t"/>
          <a:lstStyle>
            <a:lvl1pPr indent="17145" algn="l">
              <a:defRPr sz="1000">
                <a:solidFill>
                  <a:srgbClr val="999999"/>
                </a:solidFill>
                <a:latin typeface="+mj-lt"/>
                <a:ea typeface="+mj-ea"/>
                <a:cs typeface="+mj-cs"/>
                <a:sym typeface="Montserrat Regular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26" Type="http://schemas.openxmlformats.org/officeDocument/2006/relationships/image" Target="../media/image32.png"/><Relationship Id="rId39" Type="http://schemas.openxmlformats.org/officeDocument/2006/relationships/image" Target="../media/image45.png"/><Relationship Id="rId21" Type="http://schemas.openxmlformats.org/officeDocument/2006/relationships/image" Target="../media/image27.png"/><Relationship Id="rId34" Type="http://schemas.openxmlformats.org/officeDocument/2006/relationships/image" Target="../media/image40.png"/><Relationship Id="rId42" Type="http://schemas.openxmlformats.org/officeDocument/2006/relationships/image" Target="../media/image48.png"/><Relationship Id="rId47" Type="http://schemas.openxmlformats.org/officeDocument/2006/relationships/image" Target="../media/image53.png"/><Relationship Id="rId50" Type="http://schemas.openxmlformats.org/officeDocument/2006/relationships/image" Target="../media/image56.png"/><Relationship Id="rId55" Type="http://schemas.openxmlformats.org/officeDocument/2006/relationships/image" Target="../media/image61.png"/><Relationship Id="rId63" Type="http://schemas.openxmlformats.org/officeDocument/2006/relationships/image" Target="../media/image69.png"/><Relationship Id="rId68" Type="http://schemas.openxmlformats.org/officeDocument/2006/relationships/image" Target="../media/image74.png"/><Relationship Id="rId76" Type="http://schemas.openxmlformats.org/officeDocument/2006/relationships/image" Target="../media/image82.png"/><Relationship Id="rId84" Type="http://schemas.openxmlformats.org/officeDocument/2006/relationships/image" Target="../media/image90.png"/><Relationship Id="rId89" Type="http://schemas.openxmlformats.org/officeDocument/2006/relationships/image" Target="../media/image95.png"/><Relationship Id="rId7" Type="http://schemas.openxmlformats.org/officeDocument/2006/relationships/image" Target="../media/image13.png"/><Relationship Id="rId71" Type="http://schemas.openxmlformats.org/officeDocument/2006/relationships/image" Target="../media/image77.png"/><Relationship Id="rId92" Type="http://schemas.openxmlformats.org/officeDocument/2006/relationships/image" Target="../media/image98.pn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29" Type="http://schemas.openxmlformats.org/officeDocument/2006/relationships/image" Target="../media/image35.png"/><Relationship Id="rId11" Type="http://schemas.openxmlformats.org/officeDocument/2006/relationships/image" Target="../media/image17.png"/><Relationship Id="rId24" Type="http://schemas.openxmlformats.org/officeDocument/2006/relationships/image" Target="../media/image30.png"/><Relationship Id="rId32" Type="http://schemas.openxmlformats.org/officeDocument/2006/relationships/image" Target="../media/image38.png"/><Relationship Id="rId37" Type="http://schemas.openxmlformats.org/officeDocument/2006/relationships/image" Target="../media/image43.png"/><Relationship Id="rId40" Type="http://schemas.openxmlformats.org/officeDocument/2006/relationships/image" Target="../media/image46.png"/><Relationship Id="rId45" Type="http://schemas.openxmlformats.org/officeDocument/2006/relationships/image" Target="../media/image51.png"/><Relationship Id="rId53" Type="http://schemas.openxmlformats.org/officeDocument/2006/relationships/image" Target="../media/image59.png"/><Relationship Id="rId58" Type="http://schemas.openxmlformats.org/officeDocument/2006/relationships/image" Target="../media/image64.png"/><Relationship Id="rId66" Type="http://schemas.openxmlformats.org/officeDocument/2006/relationships/image" Target="../media/image72.png"/><Relationship Id="rId74" Type="http://schemas.openxmlformats.org/officeDocument/2006/relationships/image" Target="../media/image80.png"/><Relationship Id="rId79" Type="http://schemas.openxmlformats.org/officeDocument/2006/relationships/image" Target="../media/image85.png"/><Relationship Id="rId87" Type="http://schemas.openxmlformats.org/officeDocument/2006/relationships/image" Target="../media/image93.png"/><Relationship Id="rId5" Type="http://schemas.openxmlformats.org/officeDocument/2006/relationships/image" Target="../media/image11.png"/><Relationship Id="rId61" Type="http://schemas.openxmlformats.org/officeDocument/2006/relationships/image" Target="../media/image67.png"/><Relationship Id="rId82" Type="http://schemas.openxmlformats.org/officeDocument/2006/relationships/image" Target="../media/image88.png"/><Relationship Id="rId90" Type="http://schemas.openxmlformats.org/officeDocument/2006/relationships/image" Target="../media/image96.png"/><Relationship Id="rId19" Type="http://schemas.openxmlformats.org/officeDocument/2006/relationships/image" Target="../media/image25.png"/><Relationship Id="rId14" Type="http://schemas.openxmlformats.org/officeDocument/2006/relationships/image" Target="../media/image20.png"/><Relationship Id="rId22" Type="http://schemas.openxmlformats.org/officeDocument/2006/relationships/image" Target="../media/image28.png"/><Relationship Id="rId27" Type="http://schemas.openxmlformats.org/officeDocument/2006/relationships/image" Target="../media/image33.png"/><Relationship Id="rId30" Type="http://schemas.openxmlformats.org/officeDocument/2006/relationships/image" Target="../media/image36.png"/><Relationship Id="rId35" Type="http://schemas.openxmlformats.org/officeDocument/2006/relationships/image" Target="../media/image41.png"/><Relationship Id="rId43" Type="http://schemas.openxmlformats.org/officeDocument/2006/relationships/image" Target="../media/image49.png"/><Relationship Id="rId48" Type="http://schemas.openxmlformats.org/officeDocument/2006/relationships/image" Target="../media/image54.png"/><Relationship Id="rId56" Type="http://schemas.openxmlformats.org/officeDocument/2006/relationships/image" Target="../media/image62.png"/><Relationship Id="rId64" Type="http://schemas.openxmlformats.org/officeDocument/2006/relationships/image" Target="../media/image70.png"/><Relationship Id="rId69" Type="http://schemas.openxmlformats.org/officeDocument/2006/relationships/image" Target="../media/image75.png"/><Relationship Id="rId77" Type="http://schemas.openxmlformats.org/officeDocument/2006/relationships/image" Target="../media/image83.png"/><Relationship Id="rId8" Type="http://schemas.openxmlformats.org/officeDocument/2006/relationships/image" Target="../media/image14.png"/><Relationship Id="rId51" Type="http://schemas.openxmlformats.org/officeDocument/2006/relationships/image" Target="../media/image57.png"/><Relationship Id="rId72" Type="http://schemas.openxmlformats.org/officeDocument/2006/relationships/image" Target="../media/image78.png"/><Relationship Id="rId80" Type="http://schemas.openxmlformats.org/officeDocument/2006/relationships/image" Target="../media/image86.png"/><Relationship Id="rId85" Type="http://schemas.openxmlformats.org/officeDocument/2006/relationships/image" Target="../media/image91.png"/><Relationship Id="rId3" Type="http://schemas.openxmlformats.org/officeDocument/2006/relationships/image" Target="../media/image9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5" Type="http://schemas.openxmlformats.org/officeDocument/2006/relationships/image" Target="../media/image31.png"/><Relationship Id="rId33" Type="http://schemas.openxmlformats.org/officeDocument/2006/relationships/image" Target="../media/image39.png"/><Relationship Id="rId38" Type="http://schemas.openxmlformats.org/officeDocument/2006/relationships/image" Target="../media/image44.png"/><Relationship Id="rId46" Type="http://schemas.openxmlformats.org/officeDocument/2006/relationships/image" Target="../media/image52.png"/><Relationship Id="rId59" Type="http://schemas.openxmlformats.org/officeDocument/2006/relationships/image" Target="../media/image65.png"/><Relationship Id="rId67" Type="http://schemas.openxmlformats.org/officeDocument/2006/relationships/image" Target="../media/image73.png"/><Relationship Id="rId20" Type="http://schemas.openxmlformats.org/officeDocument/2006/relationships/image" Target="../media/image26.png"/><Relationship Id="rId41" Type="http://schemas.openxmlformats.org/officeDocument/2006/relationships/image" Target="../media/image47.png"/><Relationship Id="rId54" Type="http://schemas.openxmlformats.org/officeDocument/2006/relationships/image" Target="../media/image60.png"/><Relationship Id="rId62" Type="http://schemas.openxmlformats.org/officeDocument/2006/relationships/image" Target="../media/image68.png"/><Relationship Id="rId70" Type="http://schemas.openxmlformats.org/officeDocument/2006/relationships/image" Target="../media/image76.png"/><Relationship Id="rId75" Type="http://schemas.openxmlformats.org/officeDocument/2006/relationships/image" Target="../media/image81.png"/><Relationship Id="rId83" Type="http://schemas.openxmlformats.org/officeDocument/2006/relationships/image" Target="../media/image89.png"/><Relationship Id="rId88" Type="http://schemas.openxmlformats.org/officeDocument/2006/relationships/image" Target="../media/image94.png"/><Relationship Id="rId91" Type="http://schemas.openxmlformats.org/officeDocument/2006/relationships/image" Target="../media/image9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5" Type="http://schemas.openxmlformats.org/officeDocument/2006/relationships/image" Target="../media/image21.png"/><Relationship Id="rId23" Type="http://schemas.openxmlformats.org/officeDocument/2006/relationships/image" Target="../media/image29.png"/><Relationship Id="rId28" Type="http://schemas.openxmlformats.org/officeDocument/2006/relationships/image" Target="../media/image34.png"/><Relationship Id="rId36" Type="http://schemas.openxmlformats.org/officeDocument/2006/relationships/image" Target="../media/image42.png"/><Relationship Id="rId49" Type="http://schemas.openxmlformats.org/officeDocument/2006/relationships/image" Target="../media/image55.png"/><Relationship Id="rId57" Type="http://schemas.openxmlformats.org/officeDocument/2006/relationships/image" Target="../media/image63.png"/><Relationship Id="rId10" Type="http://schemas.openxmlformats.org/officeDocument/2006/relationships/image" Target="../media/image16.png"/><Relationship Id="rId31" Type="http://schemas.openxmlformats.org/officeDocument/2006/relationships/image" Target="../media/image37.png"/><Relationship Id="rId44" Type="http://schemas.openxmlformats.org/officeDocument/2006/relationships/image" Target="../media/image50.png"/><Relationship Id="rId52" Type="http://schemas.openxmlformats.org/officeDocument/2006/relationships/image" Target="../media/image58.png"/><Relationship Id="rId60" Type="http://schemas.openxmlformats.org/officeDocument/2006/relationships/image" Target="../media/image66.png"/><Relationship Id="rId65" Type="http://schemas.openxmlformats.org/officeDocument/2006/relationships/image" Target="../media/image71.png"/><Relationship Id="rId73" Type="http://schemas.openxmlformats.org/officeDocument/2006/relationships/image" Target="../media/image79.png"/><Relationship Id="rId78" Type="http://schemas.openxmlformats.org/officeDocument/2006/relationships/image" Target="../media/image84.png"/><Relationship Id="rId81" Type="http://schemas.openxmlformats.org/officeDocument/2006/relationships/image" Target="../media/image87.png"/><Relationship Id="rId86" Type="http://schemas.openxmlformats.org/officeDocument/2006/relationships/image" Target="../media/image92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100.jpeg"/><Relationship Id="rId7" Type="http://schemas.openxmlformats.org/officeDocument/2006/relationships/image" Target="../media/image104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3.png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Relationship Id="rId9" Type="http://schemas.openxmlformats.org/officeDocument/2006/relationships/image" Target="../media/image10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03700" y="939974"/>
            <a:ext cx="3562710" cy="4011284"/>
          </a:xfrm>
          <a:prstGeom prst="round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Onest Medium" charset="0"/>
              <a:cs typeface="Onest Medium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05999" y="1145605"/>
            <a:ext cx="6233874" cy="3599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Onest Medium" charset="0"/>
                <a:ea typeface="Times New Roman" panose="02020603050405020304" pitchFamily="18" charset="0"/>
                <a:cs typeface="Onest Medium" charset="0"/>
              </a:rPr>
              <a:t>Сулима Лариса Олеговна</a:t>
            </a:r>
          </a:p>
          <a:p>
            <a:endParaRPr lang="en-US" sz="3200" b="1" dirty="0">
              <a:solidFill>
                <a:schemeClr val="bg1"/>
              </a:solidFill>
              <a:latin typeface="Onest Medium" charset="0"/>
              <a:ea typeface="Times New Roman" panose="02020603050405020304" pitchFamily="18" charset="0"/>
              <a:cs typeface="Onest Medium" charset="0"/>
            </a:endParaRPr>
          </a:p>
          <a:p>
            <a:r>
              <a:rPr lang="ru-RU" sz="2000" b="1" dirty="0" err="1">
                <a:solidFill>
                  <a:schemeClr val="bg1"/>
                </a:solidFill>
                <a:latin typeface="Onest Medium" charset="0"/>
                <a:ea typeface="Times New Roman" panose="02020603050405020304" pitchFamily="18" charset="0"/>
                <a:cs typeface="Onest Medium" charset="0"/>
              </a:rPr>
              <a:t>к.ист.н.,доцент</a:t>
            </a:r>
            <a:r>
              <a:rPr lang="ru-RU" sz="2000" b="1" dirty="0">
                <a:solidFill>
                  <a:schemeClr val="bg1"/>
                </a:solidFill>
                <a:latin typeface="Onest Medium" charset="0"/>
                <a:ea typeface="Times New Roman" panose="02020603050405020304" pitchFamily="18" charset="0"/>
                <a:cs typeface="Onest Medium" charset="0"/>
              </a:rPr>
              <a:t>, Заслуженный работник высшей школы РТ, Почетный работник сферы молодежной политики РФ, Почетный работник воспитания и просвещения РФ</a:t>
            </a:r>
            <a:endParaRPr lang="en-US" sz="2000" dirty="0">
              <a:solidFill>
                <a:schemeClr val="bg1"/>
              </a:solidFill>
              <a:latin typeface="Onest Medium" charset="0"/>
              <a:ea typeface="Times New Roman" panose="02020603050405020304" pitchFamily="18" charset="0"/>
              <a:cs typeface="Onest Medium" charset="0"/>
            </a:endParaRPr>
          </a:p>
          <a:p>
            <a:r>
              <a:rPr lang="ru-RU" sz="2800" b="1" dirty="0">
                <a:solidFill>
                  <a:schemeClr val="bg1"/>
                </a:solidFill>
                <a:latin typeface="Onest Medium" charset="0"/>
                <a:ea typeface="Times New Roman" panose="02020603050405020304" pitchFamily="18" charset="0"/>
                <a:cs typeface="Onest Medium" charset="0"/>
              </a:rPr>
              <a:t>заместитель Министра образования Московской области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t="736" r="4498" b="-1"/>
          <a:stretch>
            <a:fillRect/>
          </a:stretch>
        </p:blipFill>
        <p:spPr>
          <a:xfrm>
            <a:off x="9311640" y="3429000"/>
            <a:ext cx="2734310" cy="309943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0310" y="2179320"/>
            <a:ext cx="9770745" cy="1325880"/>
          </a:xfrm>
        </p:spPr>
        <p:txBody>
          <a:bodyPr/>
          <a:lstStyle/>
          <a:p>
            <a:pPr algn="ctr"/>
            <a:r>
              <a:rPr lang="en-US" altLang="en-US">
                <a:latin typeface="Onest Medium" charset="0"/>
                <a:cs typeface="Onest Medium" charset="0"/>
              </a:rPr>
              <a:t>Воспитательная</a:t>
            </a:r>
            <a:r>
              <a:rPr lang="en-US" altLang="ru-RU">
                <a:latin typeface="Onest Medium" charset="0"/>
                <a:cs typeface="Onest Medium" charset="0"/>
              </a:rPr>
              <a:t> </a:t>
            </a:r>
            <a:r>
              <a:rPr lang="en-US" altLang="en-US">
                <a:latin typeface="Onest Medium" charset="0"/>
                <a:cs typeface="Onest Medium" charset="0"/>
              </a:rPr>
              <a:t>работа</a:t>
            </a:r>
            <a:r>
              <a:rPr lang="en-US" altLang="ru-RU">
                <a:latin typeface="Onest Medium" charset="0"/>
                <a:cs typeface="Onest Medium" charset="0"/>
              </a:rPr>
              <a:t> </a:t>
            </a:r>
            <a:r>
              <a:rPr lang="en-US" altLang="en-US">
                <a:latin typeface="Onest Medium" charset="0"/>
                <a:cs typeface="Onest Medium" charset="0"/>
              </a:rPr>
              <a:t>в</a:t>
            </a:r>
            <a:r>
              <a:rPr lang="en-US" altLang="ru-RU">
                <a:latin typeface="Onest Medium" charset="0"/>
                <a:cs typeface="Onest Medium" charset="0"/>
              </a:rPr>
              <a:t> </a:t>
            </a:r>
            <a:r>
              <a:rPr lang="en-US" altLang="en-US">
                <a:latin typeface="Onest Medium" charset="0"/>
                <a:cs typeface="Onest Medium" charset="0"/>
              </a:rPr>
              <a:t>школах</a:t>
            </a:r>
            <a:r>
              <a:rPr lang="en-US" altLang="ru-RU">
                <a:latin typeface="Onest Medium" charset="0"/>
                <a:cs typeface="Onest Medium" charset="0"/>
              </a:rPr>
              <a:t> </a:t>
            </a:r>
            <a:r>
              <a:rPr lang="en-US" altLang="en-US">
                <a:latin typeface="Onest Medium" charset="0"/>
                <a:cs typeface="Onest Medium" charset="0"/>
              </a:rPr>
              <a:t>Подмосковья</a:t>
            </a:r>
            <a:r>
              <a:rPr lang="en-US" altLang="ru-RU">
                <a:latin typeface="Onest Medium" charset="0"/>
                <a:cs typeface="Onest Medium" charset="0"/>
              </a:rPr>
              <a:t>: </a:t>
            </a:r>
            <a:br>
              <a:rPr lang="en-US" altLang="ru-RU">
                <a:latin typeface="Onest Medium" charset="0"/>
                <a:cs typeface="Onest Medium" charset="0"/>
              </a:rPr>
            </a:br>
            <a:r>
              <a:rPr lang="en-US" altLang="en-US">
                <a:latin typeface="Onest Medium" charset="0"/>
                <a:cs typeface="Onest Medium" charset="0"/>
              </a:rPr>
              <a:t>вызовы</a:t>
            </a:r>
            <a:r>
              <a:rPr lang="en-US" altLang="ru-RU">
                <a:latin typeface="Onest Medium" charset="0"/>
                <a:cs typeface="Onest Medium" charset="0"/>
              </a:rPr>
              <a:t> </a:t>
            </a:r>
            <a:r>
              <a:rPr lang="en-US" altLang="en-US">
                <a:latin typeface="Onest Medium" charset="0"/>
                <a:cs typeface="Onest Medium" charset="0"/>
              </a:rPr>
              <a:t>и</a:t>
            </a:r>
            <a:r>
              <a:rPr lang="en-US" altLang="ru-RU">
                <a:latin typeface="Onest Medium" charset="0"/>
                <a:cs typeface="Onest Medium" charset="0"/>
              </a:rPr>
              <a:t> </a:t>
            </a:r>
            <a:r>
              <a:rPr lang="en-US" altLang="en-US">
                <a:latin typeface="Onest Medium" charset="0"/>
                <a:cs typeface="Onest Medium" charset="0"/>
              </a:rPr>
              <a:t>стратегические</a:t>
            </a:r>
            <a:r>
              <a:rPr lang="en-US" altLang="ru-RU">
                <a:latin typeface="Onest Medium" charset="0"/>
                <a:cs typeface="Onest Medium" charset="0"/>
              </a:rPr>
              <a:t> </a:t>
            </a:r>
            <a:r>
              <a:rPr lang="en-US" altLang="en-US">
                <a:latin typeface="Onest Medium" charset="0"/>
                <a:cs typeface="Onest Medium" charset="0"/>
              </a:rPr>
              <a:t>ориентиры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PRSZ8441.jpg" descr="PRSZ8441.jpg"/>
          <p:cNvPicPr>
            <a:picLocks noChangeAspect="1"/>
          </p:cNvPicPr>
          <p:nvPr/>
        </p:nvPicPr>
        <p:blipFill>
          <a:blip r:embed="rId2"/>
          <a:srcRect l="14181"/>
          <a:stretch>
            <a:fillRect/>
          </a:stretch>
        </p:blipFill>
        <p:spPr>
          <a:xfrm>
            <a:off x="5808345" y="-66675"/>
            <a:ext cx="8915400" cy="69246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9" name="object 19"/>
          <p:cNvSpPr txBox="1">
            <a:spLocks noGrp="1"/>
          </p:cNvSpPr>
          <p:nvPr>
            <p:ph type="sldNum" sz="quarter" idx="2"/>
          </p:nvPr>
        </p:nvSpPr>
        <p:spPr>
          <a:xfrm>
            <a:off x="437831" y="712840"/>
            <a:ext cx="127001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latin typeface="Onest Medium" charset="0"/>
                <a:cs typeface="Onest Medium" charset="0"/>
              </a:rPr>
              <a:pPr/>
              <a:t>3</a:t>
            </a:fld>
            <a:endParaRPr>
              <a:latin typeface="Onest Medium" charset="0"/>
              <a:cs typeface="Onest Medium" charset="0"/>
            </a:endParaRPr>
          </a:p>
        </p:txBody>
      </p:sp>
      <p:sp>
        <p:nvSpPr>
          <p:cNvPr id="90" name="Google Shape;45;p10"/>
          <p:cNvSpPr txBox="1"/>
          <p:nvPr/>
        </p:nvSpPr>
        <p:spPr>
          <a:xfrm>
            <a:off x="564727" y="484444"/>
            <a:ext cx="8692955" cy="30480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>
            <a:lvl1pPr>
              <a:defRPr sz="2000" spc="70">
                <a:solidFill>
                  <a:srgbClr val="A6A6A6"/>
                </a:solidFill>
              </a:defRPr>
            </a:lvl1pPr>
          </a:lstStyle>
          <a:p>
            <a:r>
              <a:rPr dirty="0">
                <a:solidFill>
                  <a:schemeClr val="tx1"/>
                </a:solidFill>
                <a:latin typeface="Onest Medium" charset="0"/>
                <a:cs typeface="Onest Medium" charset="0"/>
              </a:rPr>
              <a:t>МИССИЯ ОБРАЗОВАНИЯ 20</a:t>
            </a:r>
            <a:r>
              <a:rPr lang="ru-RU" dirty="0">
                <a:solidFill>
                  <a:schemeClr val="tx1"/>
                </a:solidFill>
                <a:latin typeface="Onest Medium" charset="0"/>
                <a:cs typeface="Onest Medium" charset="0"/>
              </a:rPr>
              <a:t>40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3720" y="1710055"/>
            <a:ext cx="5254625" cy="2618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noAutofit/>
          </a:bodyPr>
          <a:lstStyle/>
          <a:p>
            <a:r>
              <a:rPr lang="ru-RU" sz="3200" b="1" dirty="0">
                <a:solidFill>
                  <a:schemeClr val="tx1"/>
                </a:solidFill>
                <a:latin typeface="Onest Medium" charset="0"/>
                <a:cs typeface="Onest Medium" charset="0"/>
              </a:rPr>
              <a:t>«Успех и счастье каждого для процветания страны!</a:t>
            </a:r>
          </a:p>
          <a:p>
            <a:endParaRPr lang="ru-RU" sz="3200" b="1" dirty="0">
              <a:solidFill>
                <a:schemeClr val="tx1"/>
              </a:solidFill>
              <a:latin typeface="Onest Medium" charset="0"/>
              <a:cs typeface="Onest Medium" charset="0"/>
            </a:endParaRPr>
          </a:p>
          <a:p>
            <a:r>
              <a:rPr lang="ru-RU" sz="3200" b="1" dirty="0">
                <a:solidFill>
                  <a:schemeClr val="tx1"/>
                </a:solidFill>
                <a:latin typeface="Onest Medium" charset="0"/>
                <a:cs typeface="Onest Medium" charset="0"/>
              </a:rPr>
              <a:t>Процветание страны </a:t>
            </a:r>
            <a:br>
              <a:rPr lang="ru-RU" sz="3200" b="1" dirty="0">
                <a:solidFill>
                  <a:schemeClr val="tx1"/>
                </a:solidFill>
                <a:latin typeface="Onest Medium" charset="0"/>
                <a:cs typeface="Onest Medium" charset="0"/>
              </a:rPr>
            </a:br>
            <a:r>
              <a:rPr lang="ru-RU" sz="3200" b="1" dirty="0">
                <a:solidFill>
                  <a:schemeClr val="tx1"/>
                </a:solidFill>
                <a:latin typeface="Onest Medium" charset="0"/>
                <a:cs typeface="Onest Medium" charset="0"/>
              </a:rPr>
              <a:t>для успеха </a:t>
            </a:r>
            <a:br>
              <a:rPr lang="ru-RU" sz="3200" b="1" dirty="0">
                <a:solidFill>
                  <a:schemeClr val="tx1"/>
                </a:solidFill>
                <a:latin typeface="Onest Medium" charset="0"/>
                <a:cs typeface="Onest Medium" charset="0"/>
              </a:rPr>
            </a:br>
            <a:r>
              <a:rPr lang="ru-RU" sz="3200" b="1" dirty="0">
                <a:solidFill>
                  <a:schemeClr val="tx1"/>
                </a:solidFill>
                <a:latin typeface="Onest Medium" charset="0"/>
                <a:cs typeface="Onest Medium" charset="0"/>
              </a:rPr>
              <a:t>и счастья каждого!»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Изображение 109" descr="freepik__the-style-is-candid-image-photography-with-natural__426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2545"/>
            <a:ext cx="3429000" cy="6899910"/>
          </a:xfrm>
          <a:prstGeom prst="rect">
            <a:avLst/>
          </a:prstGeom>
        </p:spPr>
      </p:pic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090527" y="6690359"/>
            <a:ext cx="101473" cy="16764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3565651" y="348615"/>
            <a:ext cx="8309736" cy="5911976"/>
            <a:chOff x="3157346" y="227330"/>
            <a:chExt cx="8309736" cy="5911976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57346" y="227330"/>
              <a:ext cx="6420484" cy="57594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47795" y="819658"/>
              <a:ext cx="7571740" cy="30022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47998" y="1379550"/>
              <a:ext cx="2041905" cy="35387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904230" y="1423669"/>
              <a:ext cx="103632" cy="30022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084061" y="1428242"/>
              <a:ext cx="838733" cy="29565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957694" y="1428242"/>
              <a:ext cx="691642" cy="29565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678547" y="1428242"/>
              <a:ext cx="1363726" cy="29565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079356" y="1428242"/>
              <a:ext cx="182879" cy="29565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298813" y="1428242"/>
              <a:ext cx="641857" cy="29565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976992" y="1428242"/>
              <a:ext cx="686231" cy="29565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704322" y="1428242"/>
              <a:ext cx="716533" cy="29565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047998" y="1688541"/>
              <a:ext cx="182879" cy="29596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179061" y="1688541"/>
              <a:ext cx="733259" cy="29596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861813" y="1688541"/>
              <a:ext cx="810958" cy="29596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622290" y="1688541"/>
              <a:ext cx="262889" cy="29596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837174" y="1688541"/>
              <a:ext cx="503300" cy="29596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277991" y="1688541"/>
              <a:ext cx="665340" cy="29596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899782" y="1688541"/>
              <a:ext cx="1430527" cy="29596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277478" y="1688541"/>
              <a:ext cx="262890" cy="29596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492616" y="1688541"/>
              <a:ext cx="640079" cy="29596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9077832" y="1688541"/>
              <a:ext cx="675640" cy="29596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9656952" y="1688541"/>
              <a:ext cx="97535" cy="29596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047998" y="2154046"/>
              <a:ext cx="2676525" cy="353567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625463" y="2154046"/>
              <a:ext cx="1081024" cy="353567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613014" y="2202815"/>
              <a:ext cx="1665985" cy="295655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9236328" y="2202815"/>
              <a:ext cx="1388491" cy="295655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0518013" y="2202815"/>
              <a:ext cx="97535" cy="295655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0626216" y="2202815"/>
              <a:ext cx="779906" cy="295655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4047998" y="2463418"/>
              <a:ext cx="652526" cy="295655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645405" y="2463418"/>
              <a:ext cx="544982" cy="295655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099557" y="2463418"/>
              <a:ext cx="140208" cy="295655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5169661" y="2463418"/>
              <a:ext cx="931329" cy="295655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6049010" y="2463418"/>
              <a:ext cx="1432306" cy="295655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7385939" y="2463418"/>
              <a:ext cx="97535" cy="295655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4047998" y="2929712"/>
              <a:ext cx="2598420" cy="353872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6669659" y="2929712"/>
              <a:ext cx="859154" cy="35387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565770" y="2929712"/>
              <a:ext cx="1938527" cy="353872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9333864" y="2973959"/>
              <a:ext cx="103631" cy="300227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9577704" y="2978531"/>
              <a:ext cx="634746" cy="295656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0312273" y="2978531"/>
              <a:ext cx="365759" cy="295656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0777474" y="2978531"/>
              <a:ext cx="631190" cy="295656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4047998" y="3238830"/>
              <a:ext cx="1287779" cy="295960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5273293" y="3238830"/>
              <a:ext cx="249936" cy="295960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5437886" y="3238830"/>
              <a:ext cx="836676" cy="295960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6223126" y="3238830"/>
              <a:ext cx="1456563" cy="29596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7619111" y="3238830"/>
              <a:ext cx="198120" cy="29596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7756270" y="3238830"/>
              <a:ext cx="643635" cy="29596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307959" y="3238830"/>
              <a:ext cx="97535" cy="29596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4047998" y="3704208"/>
              <a:ext cx="3800729" cy="353568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7712075" y="3752976"/>
              <a:ext cx="249935" cy="295656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7881239" y="3752976"/>
              <a:ext cx="539115" cy="295656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8356727" y="3752976"/>
              <a:ext cx="495973" cy="295656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8814180" y="3752976"/>
              <a:ext cx="537209" cy="295656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9286620" y="3752976"/>
              <a:ext cx="1250619" cy="295656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10492104" y="3752976"/>
              <a:ext cx="592899" cy="295656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11028934" y="3752976"/>
              <a:ext cx="386079" cy="295656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4047998" y="4013581"/>
              <a:ext cx="816101" cy="295656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4813045" y="4013581"/>
              <a:ext cx="204215" cy="295656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4954778" y="4013581"/>
              <a:ext cx="838390" cy="295656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5739637" y="4013581"/>
              <a:ext cx="845591" cy="295656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6491350" y="4013581"/>
              <a:ext cx="723138" cy="295656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7164959" y="4013581"/>
              <a:ext cx="249935" cy="295656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7329551" y="4013581"/>
              <a:ext cx="592531" cy="295656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7862951" y="4013581"/>
              <a:ext cx="594728" cy="295656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8358251" y="4013581"/>
              <a:ext cx="97535" cy="295656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4047998" y="4479620"/>
              <a:ext cx="1767839" cy="353872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5744210" y="4479620"/>
              <a:ext cx="2508249" cy="353872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8164702" y="4479620"/>
              <a:ext cx="2369566" cy="353872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10457052" y="4479620"/>
              <a:ext cx="1010030" cy="353872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11265153" y="4523816"/>
              <a:ext cx="106679" cy="300532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4047998" y="4789677"/>
              <a:ext cx="1259713" cy="295656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247386" y="4789677"/>
              <a:ext cx="182879" cy="295656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5379974" y="4789677"/>
              <a:ext cx="1258392" cy="295656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6578218" y="4789677"/>
              <a:ext cx="1225042" cy="295656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7748651" y="4789677"/>
              <a:ext cx="1037755" cy="295656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8737980" y="4789677"/>
              <a:ext cx="204216" cy="295656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8879713" y="4789677"/>
              <a:ext cx="1155471" cy="295656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9938892" y="4789677"/>
              <a:ext cx="97535" cy="295656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4047998" y="5254447"/>
              <a:ext cx="1690497" cy="353568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5610098" y="5254447"/>
              <a:ext cx="1653158" cy="353568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7079614" y="5303215"/>
              <a:ext cx="1147419" cy="295656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8170799" y="5303215"/>
              <a:ext cx="602043" cy="295656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8710549" y="5303215"/>
              <a:ext cx="204216" cy="295656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8852280" y="5303215"/>
              <a:ext cx="561441" cy="295656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9320149" y="5303215"/>
              <a:ext cx="97535" cy="295656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4047998" y="5774131"/>
              <a:ext cx="1652777" cy="353567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5570474" y="5822899"/>
              <a:ext cx="365760" cy="295655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5884418" y="5822899"/>
              <a:ext cx="1218768" cy="295655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7049135" y="5822899"/>
              <a:ext cx="948270" cy="295655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7939151" y="5822899"/>
              <a:ext cx="592531" cy="295655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8471280" y="5822899"/>
              <a:ext cx="588873" cy="295655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8962009" y="5822899"/>
              <a:ext cx="830072" cy="295655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9725532" y="5822899"/>
              <a:ext cx="643635" cy="295655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10316844" y="5822899"/>
              <a:ext cx="885024" cy="295655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1103610" y="5822899"/>
              <a:ext cx="97535" cy="295655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3407155" y="1489710"/>
              <a:ext cx="167005" cy="345059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3386581" y="2250186"/>
              <a:ext cx="249046" cy="350647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3383280" y="3018028"/>
              <a:ext cx="248793" cy="355600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3447923" y="3856863"/>
              <a:ext cx="91821" cy="149732"/>
            </a:xfrm>
            <a:prstGeom prst="rect">
              <a:avLst/>
            </a:prstGeom>
          </p:spPr>
        </p:pic>
        <p:sp>
          <p:nvSpPr>
            <p:cNvPr id="104" name="object 104"/>
            <p:cNvSpPr/>
            <p:nvPr/>
          </p:nvSpPr>
          <p:spPr>
            <a:xfrm>
              <a:off x="3383915" y="3805682"/>
              <a:ext cx="258445" cy="1097915"/>
            </a:xfrm>
            <a:custGeom>
              <a:avLst/>
              <a:gdLst/>
              <a:ahLst/>
              <a:cxnLst/>
              <a:rect l="l" t="t" r="r" b="b"/>
              <a:pathLst>
                <a:path w="258445" h="1097914">
                  <a:moveTo>
                    <a:pt x="124333" y="0"/>
                  </a:moveTo>
                  <a:lnTo>
                    <a:pt x="219201" y="0"/>
                  </a:lnTo>
                  <a:lnTo>
                    <a:pt x="219201" y="193294"/>
                  </a:lnTo>
                  <a:lnTo>
                    <a:pt x="258318" y="193294"/>
                  </a:lnTo>
                  <a:lnTo>
                    <a:pt x="258318" y="251079"/>
                  </a:lnTo>
                  <a:lnTo>
                    <a:pt x="219201" y="251079"/>
                  </a:lnTo>
                  <a:lnTo>
                    <a:pt x="219201" y="329819"/>
                  </a:lnTo>
                  <a:lnTo>
                    <a:pt x="146176" y="329819"/>
                  </a:lnTo>
                  <a:lnTo>
                    <a:pt x="146176" y="251079"/>
                  </a:lnTo>
                  <a:lnTo>
                    <a:pt x="0" y="251079"/>
                  </a:lnTo>
                  <a:lnTo>
                    <a:pt x="0" y="200914"/>
                  </a:lnTo>
                  <a:lnTo>
                    <a:pt x="124333" y="0"/>
                  </a:lnTo>
                  <a:close/>
                </a:path>
                <a:path w="258445" h="1097914">
                  <a:moveTo>
                    <a:pt x="48260" y="762127"/>
                  </a:moveTo>
                  <a:lnTo>
                    <a:pt x="229870" y="762127"/>
                  </a:lnTo>
                  <a:lnTo>
                    <a:pt x="229870" y="825500"/>
                  </a:lnTo>
                  <a:lnTo>
                    <a:pt x="101981" y="825500"/>
                  </a:lnTo>
                  <a:lnTo>
                    <a:pt x="94869" y="876300"/>
                  </a:lnTo>
                  <a:lnTo>
                    <a:pt x="98425" y="875792"/>
                  </a:lnTo>
                  <a:lnTo>
                    <a:pt x="101854" y="875538"/>
                  </a:lnTo>
                  <a:lnTo>
                    <a:pt x="105156" y="875411"/>
                  </a:lnTo>
                  <a:lnTo>
                    <a:pt x="108585" y="875284"/>
                  </a:lnTo>
                  <a:lnTo>
                    <a:pt x="112268" y="875284"/>
                  </a:lnTo>
                  <a:lnTo>
                    <a:pt x="116205" y="875284"/>
                  </a:lnTo>
                  <a:lnTo>
                    <a:pt x="162813" y="880872"/>
                  </a:lnTo>
                  <a:lnTo>
                    <a:pt x="202946" y="899033"/>
                  </a:lnTo>
                  <a:lnTo>
                    <a:pt x="232283" y="932180"/>
                  </a:lnTo>
                  <a:lnTo>
                    <a:pt x="243077" y="981837"/>
                  </a:lnTo>
                  <a:lnTo>
                    <a:pt x="241936" y="997073"/>
                  </a:lnTo>
                  <a:lnTo>
                    <a:pt x="226060" y="1039114"/>
                  </a:lnTo>
                  <a:lnTo>
                    <a:pt x="192555" y="1072528"/>
                  </a:lnTo>
                  <a:lnTo>
                    <a:pt x="142811" y="1093136"/>
                  </a:lnTo>
                  <a:lnTo>
                    <a:pt x="101473" y="1097407"/>
                  </a:lnTo>
                  <a:lnTo>
                    <a:pt x="86733" y="1096978"/>
                  </a:lnTo>
                  <a:lnTo>
                    <a:pt x="47371" y="1091692"/>
                  </a:lnTo>
                  <a:lnTo>
                    <a:pt x="9651" y="1078738"/>
                  </a:lnTo>
                  <a:lnTo>
                    <a:pt x="23875" y="1020953"/>
                  </a:lnTo>
                  <a:lnTo>
                    <a:pt x="29970" y="1023709"/>
                  </a:lnTo>
                  <a:lnTo>
                    <a:pt x="37195" y="1026429"/>
                  </a:lnTo>
                  <a:lnTo>
                    <a:pt x="75739" y="1035589"/>
                  </a:lnTo>
                  <a:lnTo>
                    <a:pt x="97917" y="1037082"/>
                  </a:lnTo>
                  <a:lnTo>
                    <a:pt x="110156" y="1036413"/>
                  </a:lnTo>
                  <a:lnTo>
                    <a:pt x="151687" y="1018188"/>
                  </a:lnTo>
                  <a:lnTo>
                    <a:pt x="163957" y="986917"/>
                  </a:lnTo>
                  <a:lnTo>
                    <a:pt x="162742" y="974697"/>
                  </a:lnTo>
                  <a:lnTo>
                    <a:pt x="129502" y="940375"/>
                  </a:lnTo>
                  <a:lnTo>
                    <a:pt x="71120" y="932053"/>
                  </a:lnTo>
                  <a:lnTo>
                    <a:pt x="62102" y="932053"/>
                  </a:lnTo>
                  <a:lnTo>
                    <a:pt x="54101" y="932307"/>
                  </a:lnTo>
                  <a:lnTo>
                    <a:pt x="47117" y="932815"/>
                  </a:lnTo>
                  <a:lnTo>
                    <a:pt x="40132" y="933323"/>
                  </a:lnTo>
                  <a:lnTo>
                    <a:pt x="33400" y="934085"/>
                  </a:lnTo>
                  <a:lnTo>
                    <a:pt x="26924" y="935101"/>
                  </a:lnTo>
                  <a:lnTo>
                    <a:pt x="48260" y="762127"/>
                  </a:lnTo>
                  <a:close/>
                </a:path>
              </a:pathLst>
            </a:custGeom>
            <a:ln w="15240">
              <a:solidFill>
                <a:srgbClr val="9B051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Onest Medium" charset="0"/>
                <a:cs typeface="Onest Medium" charset="0"/>
              </a:endParaRPr>
            </a:p>
          </p:txBody>
        </p:sp>
        <p:pic>
          <p:nvPicPr>
            <p:cNvPr id="105" name="object 105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3456431" y="5390769"/>
              <a:ext cx="113284" cy="130556"/>
            </a:xfrm>
            <a:prstGeom prst="rect">
              <a:avLst/>
            </a:prstGeom>
          </p:spPr>
        </p:pic>
        <p:sp>
          <p:nvSpPr>
            <p:cNvPr id="106" name="object 106"/>
            <p:cNvSpPr/>
            <p:nvPr/>
          </p:nvSpPr>
          <p:spPr>
            <a:xfrm>
              <a:off x="3387470" y="5229987"/>
              <a:ext cx="252729" cy="909319"/>
            </a:xfrm>
            <a:custGeom>
              <a:avLst/>
              <a:gdLst/>
              <a:ahLst/>
              <a:cxnLst/>
              <a:rect l="l" t="t" r="r" b="b"/>
              <a:pathLst>
                <a:path w="252729" h="909320">
                  <a:moveTo>
                    <a:pt x="203834" y="0"/>
                  </a:moveTo>
                  <a:lnTo>
                    <a:pt x="208914" y="0"/>
                  </a:lnTo>
                  <a:lnTo>
                    <a:pt x="213232" y="254"/>
                  </a:lnTo>
                  <a:lnTo>
                    <a:pt x="216662" y="507"/>
                  </a:lnTo>
                  <a:lnTo>
                    <a:pt x="216662" y="59816"/>
                  </a:lnTo>
                  <a:lnTo>
                    <a:pt x="212470" y="59562"/>
                  </a:lnTo>
                  <a:lnTo>
                    <a:pt x="207899" y="59562"/>
                  </a:lnTo>
                  <a:lnTo>
                    <a:pt x="203073" y="59816"/>
                  </a:lnTo>
                  <a:lnTo>
                    <a:pt x="198246" y="59943"/>
                  </a:lnTo>
                  <a:lnTo>
                    <a:pt x="192786" y="60325"/>
                  </a:lnTo>
                  <a:lnTo>
                    <a:pt x="142224" y="70183"/>
                  </a:lnTo>
                  <a:lnTo>
                    <a:pt x="99016" y="99532"/>
                  </a:lnTo>
                  <a:lnTo>
                    <a:pt x="79120" y="139572"/>
                  </a:lnTo>
                  <a:lnTo>
                    <a:pt x="80644" y="139572"/>
                  </a:lnTo>
                  <a:lnTo>
                    <a:pt x="87074" y="133756"/>
                  </a:lnTo>
                  <a:lnTo>
                    <a:pt x="94170" y="128666"/>
                  </a:lnTo>
                  <a:lnTo>
                    <a:pt x="139652" y="114165"/>
                  </a:lnTo>
                  <a:lnTo>
                    <a:pt x="190007" y="120888"/>
                  </a:lnTo>
                  <a:lnTo>
                    <a:pt x="222503" y="141731"/>
                  </a:lnTo>
                  <a:lnTo>
                    <a:pt x="244522" y="175529"/>
                  </a:lnTo>
                  <a:lnTo>
                    <a:pt x="252729" y="221234"/>
                  </a:lnTo>
                  <a:lnTo>
                    <a:pt x="251608" y="237424"/>
                  </a:lnTo>
                  <a:lnTo>
                    <a:pt x="236981" y="281304"/>
                  </a:lnTo>
                  <a:lnTo>
                    <a:pt x="207317" y="315434"/>
                  </a:lnTo>
                  <a:lnTo>
                    <a:pt x="165084" y="336200"/>
                  </a:lnTo>
                  <a:lnTo>
                    <a:pt x="131444" y="340487"/>
                  </a:lnTo>
                  <a:lnTo>
                    <a:pt x="110297" y="339032"/>
                  </a:lnTo>
                  <a:lnTo>
                    <a:pt x="58165" y="320547"/>
                  </a:lnTo>
                  <a:lnTo>
                    <a:pt x="22625" y="284132"/>
                  </a:lnTo>
                  <a:lnTo>
                    <a:pt x="3619" y="234346"/>
                  </a:lnTo>
                  <a:lnTo>
                    <a:pt x="0" y="196341"/>
                  </a:lnTo>
                  <a:lnTo>
                    <a:pt x="1123" y="173577"/>
                  </a:lnTo>
                  <a:lnTo>
                    <a:pt x="9036" y="131476"/>
                  </a:lnTo>
                  <a:lnTo>
                    <a:pt x="24421" y="94136"/>
                  </a:lnTo>
                  <a:lnTo>
                    <a:pt x="45896" y="62652"/>
                  </a:lnTo>
                  <a:lnTo>
                    <a:pt x="85185" y="29432"/>
                  </a:lnTo>
                  <a:lnTo>
                    <a:pt x="131597" y="9499"/>
                  </a:lnTo>
                  <a:lnTo>
                    <a:pt x="185800" y="1015"/>
                  </a:lnTo>
                  <a:lnTo>
                    <a:pt x="192786" y="254"/>
                  </a:lnTo>
                  <a:lnTo>
                    <a:pt x="198881" y="0"/>
                  </a:lnTo>
                  <a:lnTo>
                    <a:pt x="203834" y="0"/>
                  </a:lnTo>
                  <a:close/>
                </a:path>
                <a:path w="252729" h="909320">
                  <a:moveTo>
                    <a:pt x="18541" y="578904"/>
                  </a:moveTo>
                  <a:lnTo>
                    <a:pt x="251459" y="578904"/>
                  </a:lnTo>
                  <a:lnTo>
                    <a:pt x="251459" y="627583"/>
                  </a:lnTo>
                  <a:lnTo>
                    <a:pt x="115442" y="908710"/>
                  </a:lnTo>
                  <a:lnTo>
                    <a:pt x="33781" y="908710"/>
                  </a:lnTo>
                  <a:lnTo>
                    <a:pt x="169671" y="643293"/>
                  </a:lnTo>
                  <a:lnTo>
                    <a:pt x="169671" y="642277"/>
                  </a:lnTo>
                  <a:lnTo>
                    <a:pt x="18541" y="642277"/>
                  </a:lnTo>
                  <a:lnTo>
                    <a:pt x="18541" y="578904"/>
                  </a:lnTo>
                  <a:close/>
                </a:path>
              </a:pathLst>
            </a:custGeom>
            <a:ln w="15240">
              <a:solidFill>
                <a:srgbClr val="9B051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Onest Medium" charset="0"/>
                <a:cs typeface="Onest Medium" charset="0"/>
              </a:endParaRPr>
            </a:p>
          </p:txBody>
        </p:sp>
      </p:grpSp>
      <p:grpSp>
        <p:nvGrpSpPr>
          <p:cNvPr id="107" name="object 107"/>
          <p:cNvGrpSpPr/>
          <p:nvPr/>
        </p:nvGrpSpPr>
        <p:grpSpPr>
          <a:xfrm>
            <a:off x="11875007" y="6446520"/>
            <a:ext cx="317500" cy="368935"/>
            <a:chOff x="11875007" y="6446520"/>
            <a:chExt cx="317500" cy="368935"/>
          </a:xfrm>
        </p:grpSpPr>
        <p:sp>
          <p:nvSpPr>
            <p:cNvPr id="108" name="object 108"/>
            <p:cNvSpPr/>
            <p:nvPr/>
          </p:nvSpPr>
          <p:spPr>
            <a:xfrm>
              <a:off x="11875007" y="6446520"/>
              <a:ext cx="317500" cy="368935"/>
            </a:xfrm>
            <a:custGeom>
              <a:avLst/>
              <a:gdLst/>
              <a:ahLst/>
              <a:cxnLst/>
              <a:rect l="l" t="t" r="r" b="b"/>
              <a:pathLst>
                <a:path w="317500" h="368934">
                  <a:moveTo>
                    <a:pt x="316992" y="0"/>
                  </a:moveTo>
                  <a:lnTo>
                    <a:pt x="0" y="0"/>
                  </a:lnTo>
                  <a:lnTo>
                    <a:pt x="0" y="368807"/>
                  </a:lnTo>
                  <a:lnTo>
                    <a:pt x="316992" y="368807"/>
                  </a:lnTo>
                  <a:lnTo>
                    <a:pt x="316992" y="0"/>
                  </a:lnTo>
                  <a:close/>
                </a:path>
              </a:pathLst>
            </a:custGeom>
            <a:solidFill>
              <a:srgbClr val="30859C"/>
            </a:solidFill>
          </p:spPr>
          <p:txBody>
            <a:bodyPr wrap="square" lIns="0" tIns="0" rIns="0" bIns="0" rtlCol="0"/>
            <a:lstStyle/>
            <a:p>
              <a:endParaRPr>
                <a:latin typeface="Onest Medium" charset="0"/>
                <a:cs typeface="Onest Medium" charset="0"/>
              </a:endParaRPr>
            </a:p>
          </p:txBody>
        </p:sp>
        <p:pic>
          <p:nvPicPr>
            <p:cNvPr id="109" name="object 109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11967717" y="6487058"/>
              <a:ext cx="224281" cy="283464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-91388" y="287678"/>
            <a:ext cx="6096000" cy="15684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kern="800" spc="50" dirty="0">
                <a:solidFill>
                  <a:schemeClr val="tx1"/>
                </a:solidFill>
                <a:latin typeface="Onest Medium" charset="0"/>
                <a:cs typeface="Onest Medium" charset="0"/>
                <a:sym typeface="Montserrat SemiBold"/>
              </a:rPr>
              <a:t>18 января 2025 года </a:t>
            </a:r>
          </a:p>
          <a:p>
            <a:pPr algn="ctr"/>
            <a:r>
              <a:rPr lang="ru-RU" sz="2400" kern="800" spc="50" dirty="0">
                <a:solidFill>
                  <a:schemeClr val="tx1"/>
                </a:solidFill>
                <a:latin typeface="Onest Medium" charset="0"/>
                <a:cs typeface="Onest Medium" charset="0"/>
                <a:sym typeface="Montserrat SemiBold"/>
              </a:rPr>
              <a:t>в гимназии </a:t>
            </a:r>
            <a:r>
              <a:rPr lang="ru-RU" sz="2400" kern="800" spc="50" dirty="0" err="1">
                <a:solidFill>
                  <a:schemeClr val="tx1"/>
                </a:solidFill>
                <a:latin typeface="Onest Medium" charset="0"/>
                <a:cs typeface="Onest Medium" charset="0"/>
                <a:sym typeface="Montserrat SemiBold"/>
              </a:rPr>
              <a:t>им.Е.М.Примакова</a:t>
            </a:r>
            <a:r>
              <a:rPr lang="ru-RU" sz="2400" kern="800" spc="50" dirty="0">
                <a:solidFill>
                  <a:schemeClr val="tx1"/>
                </a:solidFill>
                <a:latin typeface="Onest Medium" charset="0"/>
                <a:cs typeface="Onest Medium" charset="0"/>
                <a:sym typeface="Montserrat SemiBold"/>
              </a:rPr>
              <a:t> </a:t>
            </a:r>
          </a:p>
          <a:p>
            <a:endParaRPr lang="ru-RU" sz="2400" kern="800" spc="50" dirty="0">
              <a:solidFill>
                <a:schemeClr val="tx1"/>
              </a:solidFill>
              <a:latin typeface="Onest Medium" charset="0"/>
              <a:cs typeface="Onest Medium" charset="0"/>
              <a:sym typeface="Montserrat SemiBold"/>
            </a:endParaRPr>
          </a:p>
          <a:p>
            <a:r>
              <a:rPr lang="ru-RU" sz="2400" kern="800" spc="50" dirty="0">
                <a:solidFill>
                  <a:schemeClr val="tx1"/>
                </a:solidFill>
                <a:latin typeface="Onest Medium" charset="0"/>
                <a:cs typeface="Onest Medium" charset="0"/>
                <a:sym typeface="Montserrat SemiBold"/>
              </a:rPr>
              <a:t> 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308" y="1311449"/>
            <a:ext cx="2577436" cy="1971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6907" y="1311449"/>
            <a:ext cx="2577436" cy="1971279"/>
          </a:xfrm>
          <a:prstGeom prst="rect">
            <a:avLst/>
          </a:prstGeom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43489" y="1311449"/>
            <a:ext cx="2762710" cy="1970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1014" y="1311450"/>
            <a:ext cx="2842154" cy="196791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31382" y="126233"/>
            <a:ext cx="7349634" cy="1938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kern="800" spc="50" dirty="0">
                <a:solidFill>
                  <a:schemeClr val="tx1"/>
                </a:solidFill>
                <a:latin typeface="Onest Medium" charset="0"/>
                <a:cs typeface="Onest Medium" charset="0"/>
                <a:sym typeface="Montserrat SemiBold"/>
              </a:rPr>
              <a:t>21 января 2025 года </a:t>
            </a:r>
          </a:p>
          <a:p>
            <a:pPr algn="ctr"/>
            <a:r>
              <a:rPr lang="ru-RU" sz="2000" b="1" dirty="0">
                <a:latin typeface="Onest Medium" charset="0"/>
                <a:cs typeface="Onest Medium" charset="0"/>
              </a:rPr>
              <a:t>группа «МНЕНИЕ БУДУЩЕГО» </a:t>
            </a:r>
          </a:p>
          <a:p>
            <a:pPr algn="ctr"/>
            <a:r>
              <a:rPr lang="ru-RU" sz="2000" kern="800" spc="50" dirty="0">
                <a:solidFill>
                  <a:schemeClr val="tx1"/>
                </a:solidFill>
                <a:latin typeface="Onest Medium" charset="0"/>
                <a:cs typeface="Onest Medium" charset="0"/>
                <a:sym typeface="Montserrat SemiBold"/>
              </a:rPr>
              <a:t>в </a:t>
            </a:r>
            <a:r>
              <a:rPr lang="ru-RU" sz="2000" dirty="0">
                <a:latin typeface="Onest Medium" charset="0"/>
                <a:cs typeface="Onest Medium" charset="0"/>
              </a:rPr>
              <a:t>Российском университете кооперации </a:t>
            </a:r>
          </a:p>
          <a:p>
            <a:pPr algn="ctr"/>
            <a:endParaRPr lang="ru-RU" sz="2000" kern="800" spc="50" dirty="0">
              <a:solidFill>
                <a:schemeClr val="tx1"/>
              </a:solidFill>
              <a:latin typeface="Onest Medium" charset="0"/>
              <a:cs typeface="Onest Medium" charset="0"/>
              <a:sym typeface="Montserrat SemiBold"/>
            </a:endParaRPr>
          </a:p>
          <a:p>
            <a:pPr algn="ctr"/>
            <a:endParaRPr lang="ru-RU" sz="2000" kern="800" spc="50" dirty="0">
              <a:solidFill>
                <a:schemeClr val="tx1"/>
              </a:solidFill>
              <a:latin typeface="Onest Medium" charset="0"/>
              <a:cs typeface="Onest Medium" charset="0"/>
              <a:sym typeface="Montserrat SemiBold"/>
            </a:endParaRPr>
          </a:p>
          <a:p>
            <a:pPr algn="ctr"/>
            <a:r>
              <a:rPr lang="ru-RU" sz="2000" kern="800" spc="50" dirty="0">
                <a:solidFill>
                  <a:schemeClr val="tx1"/>
                </a:solidFill>
                <a:latin typeface="Onest Medium" charset="0"/>
                <a:cs typeface="Onest Medium" charset="0"/>
                <a:sym typeface="Montserrat SemiBold"/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249841" y="3658374"/>
            <a:ext cx="734963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kern="800" spc="50" dirty="0">
                <a:solidFill>
                  <a:schemeClr val="tx1"/>
                </a:solidFill>
                <a:latin typeface="Onest Medium" charset="0"/>
                <a:cs typeface="Onest Medium" charset="0"/>
                <a:sym typeface="Montserrat SemiBold"/>
              </a:rPr>
              <a:t>23 января 2025 года </a:t>
            </a:r>
          </a:p>
          <a:p>
            <a:pPr algn="ctr"/>
            <a:r>
              <a:rPr lang="ru-RU" sz="2000" kern="800" spc="50" dirty="0">
                <a:solidFill>
                  <a:schemeClr val="tx1"/>
                </a:solidFill>
                <a:latin typeface="Onest Medium" charset="0"/>
                <a:cs typeface="Onest Medium" charset="0"/>
              </a:rPr>
              <a:t>Лицей «Лидер» г. Химки</a:t>
            </a:r>
            <a:endParaRPr lang="ru-RU" sz="2000" kern="800" spc="50" dirty="0">
              <a:solidFill>
                <a:schemeClr val="tx1"/>
              </a:solidFill>
              <a:latin typeface="Onest Medium" charset="0"/>
              <a:cs typeface="Onest Medium" charset="0"/>
              <a:sym typeface="Montserrat SemiBold"/>
            </a:endParaRPr>
          </a:p>
          <a:p>
            <a:pPr algn="ctr"/>
            <a:r>
              <a:rPr lang="ru-RU" sz="2400" kern="800" spc="50" dirty="0">
                <a:solidFill>
                  <a:schemeClr val="tx1"/>
                </a:solidFill>
                <a:latin typeface="Onest Medium" charset="0"/>
                <a:cs typeface="Onest Medium" charset="0"/>
                <a:sym typeface="Montserrat SemiBold"/>
              </a:rPr>
              <a:t> </a:t>
            </a:r>
          </a:p>
        </p:txBody>
      </p:sp>
      <p:pic>
        <p:nvPicPr>
          <p:cNvPr id="13" name="Изображение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04648" y="4709597"/>
            <a:ext cx="2620010" cy="1746885"/>
          </a:xfrm>
          <a:prstGeom prst="rect">
            <a:avLst/>
          </a:prstGeom>
        </p:spPr>
      </p:pic>
      <p:pic>
        <p:nvPicPr>
          <p:cNvPr id="14" name="Изображение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2932" y="4708962"/>
            <a:ext cx="2593975" cy="1747520"/>
          </a:xfrm>
          <a:prstGeom prst="rect">
            <a:avLst/>
          </a:prstGeom>
        </p:spPr>
      </p:pic>
      <p:pic>
        <p:nvPicPr>
          <p:cNvPr id="15" name="Изображение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64069" y="4672077"/>
            <a:ext cx="2577465" cy="1737360"/>
          </a:xfrm>
          <a:prstGeom prst="rect">
            <a:avLst/>
          </a:prstGeom>
        </p:spPr>
      </p:pic>
      <p:pic>
        <p:nvPicPr>
          <p:cNvPr id="17" name="Изображение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80945" y="4672077"/>
            <a:ext cx="2635885" cy="1736725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8BBF7BC5-FCFA-1789-B4C4-FF86E12334A8}"/>
              </a:ext>
            </a:extLst>
          </p:cNvPr>
          <p:cNvGrpSpPr/>
          <p:nvPr/>
        </p:nvGrpSpPr>
        <p:grpSpPr>
          <a:xfrm>
            <a:off x="238084" y="0"/>
            <a:ext cx="11155329" cy="1198875"/>
            <a:chOff x="238084" y="0"/>
            <a:chExt cx="11155329" cy="1198875"/>
          </a:xfrm>
        </p:grpSpPr>
        <p:sp>
          <p:nvSpPr>
            <p:cNvPr id="40" name="CustomShape 8">
              <a:extLst>
                <a:ext uri="{FF2B5EF4-FFF2-40B4-BE49-F238E27FC236}">
                  <a16:creationId xmlns:a16="http://schemas.microsoft.com/office/drawing/2014/main" xmlns="" id="{4B0DE5EC-6036-4ABC-B580-EB4557370AE1}"/>
                </a:ext>
              </a:extLst>
            </p:cNvPr>
            <p:cNvSpPr/>
            <p:nvPr/>
          </p:nvSpPr>
          <p:spPr>
            <a:xfrm>
              <a:off x="238084" y="0"/>
              <a:ext cx="11155329" cy="1198875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endParaRPr lang="ru-RU" strike="noStrike" spc="-1" dirty="0">
                <a:solidFill>
                  <a:schemeClr val="bg1">
                    <a:lumMod val="65000"/>
                  </a:schemeClr>
                </a:solidFill>
                <a:latin typeface="Montserrat" charset="-52"/>
                <a:ea typeface="DejaVu Sans"/>
              </a:endParaRPr>
            </a:p>
            <a:p>
              <a:pPr marL="533400" defTabSz="536575">
                <a:lnSpc>
                  <a:spcPct val="100000"/>
                </a:lnSpc>
              </a:pPr>
              <a:r>
                <a:rPr lang="ru-RU" spc="-1" dirty="0">
                  <a:solidFill>
                    <a:schemeClr val="bg1">
                      <a:lumMod val="65000"/>
                    </a:schemeClr>
                  </a:solidFill>
                  <a:latin typeface="Montserrat" charset="-52"/>
                  <a:ea typeface="DejaVu Sans"/>
                </a:rPr>
                <a:t>	«БАРЬЕРЫ, МЕШАЮЩИЕ СОЗДАНИЮ ЭФФЕКТИВНОЙ </a:t>
              </a:r>
              <a:endParaRPr lang="en-US" spc="-1" dirty="0">
                <a:solidFill>
                  <a:schemeClr val="bg1">
                    <a:lumMod val="65000"/>
                  </a:schemeClr>
                </a:solidFill>
                <a:latin typeface="Montserrat" charset="-52"/>
                <a:ea typeface="DejaVu Sans"/>
              </a:endParaRPr>
            </a:p>
            <a:p>
              <a:pPr marL="533400" defTabSz="536575">
                <a:lnSpc>
                  <a:spcPct val="100000"/>
                </a:lnSpc>
              </a:pPr>
              <a:r>
                <a:rPr lang="ru-RU" spc="-1" dirty="0">
                  <a:solidFill>
                    <a:schemeClr val="bg1">
                      <a:lumMod val="65000"/>
                    </a:schemeClr>
                  </a:solidFill>
                  <a:latin typeface="Montserrat" charset="-52"/>
                  <a:ea typeface="DejaVu Sans"/>
                </a:rPr>
                <a:t>ВОСПИТАТЕЛЬНОЙ СРЕДЫ В ШКОЛАХ ПОДМОСКОВЬЯ»</a:t>
              </a:r>
            </a:p>
            <a:p>
              <a:pPr defTabSz="536575">
                <a:lnSpc>
                  <a:spcPct val="100000"/>
                </a:lnSpc>
              </a:pPr>
              <a:endParaRPr lang="ru-RU" strike="noStrike" spc="-1" dirty="0">
                <a:solidFill>
                  <a:schemeClr val="bg1">
                    <a:lumMod val="65000"/>
                  </a:schemeClr>
                </a:solidFill>
                <a:latin typeface="Montserrat" charset="-52"/>
              </a:endParaRPr>
            </a:p>
          </p:txBody>
        </p:sp>
        <p:sp>
          <p:nvSpPr>
            <p:cNvPr id="4" name="object 19">
              <a:extLst>
                <a:ext uri="{FF2B5EF4-FFF2-40B4-BE49-F238E27FC236}">
                  <a16:creationId xmlns:a16="http://schemas.microsoft.com/office/drawing/2014/main" xmlns="" id="{8B84784C-25A2-301F-FB51-C2C182346E23}"/>
                </a:ext>
              </a:extLst>
            </p:cNvPr>
            <p:cNvSpPr txBox="1">
              <a:spLocks/>
            </p:cNvSpPr>
            <p:nvPr/>
          </p:nvSpPr>
          <p:spPr>
            <a:xfrm>
              <a:off x="386517" y="552908"/>
              <a:ext cx="417513" cy="223778"/>
            </a:xfrm>
            <a:prstGeom prst="rect">
              <a:avLst/>
            </a:prstGeom>
          </p:spPr>
          <p:txBody>
            <a:bodyPr lIns="0" tIns="8254" rIns="0" bIns="0">
              <a:spAutoFit/>
            </a:bodyPr>
            <a:lstStyle>
              <a:lvl1pPr marL="23813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ts val="63"/>
                </a:spcBef>
              </a:pPr>
              <a:fld id="{7785805A-4AB8-4EED-A450-645E6604FEA4}" type="slidenum">
                <a:rPr lang="ru-RU" altLang="ru-RU" sz="1400">
                  <a:solidFill>
                    <a:srgbClr val="999999"/>
                  </a:solidFill>
                  <a:latin typeface="Montserrat" panose="00000500000000000000" pitchFamily="2" charset="-52"/>
                </a:rPr>
                <a:pPr eaLnBrk="1" hangingPunct="1">
                  <a:spcBef>
                    <a:spcPts val="63"/>
                  </a:spcBef>
                </a:pPr>
                <a:t>6</a:t>
              </a:fld>
              <a:endParaRPr lang="ru-RU" altLang="ru-RU" sz="1400" dirty="0">
                <a:solidFill>
                  <a:srgbClr val="999999"/>
                </a:solidFill>
                <a:latin typeface="Montserrat" panose="00000500000000000000" pitchFamily="2" charset="-52"/>
              </a:endParaRPr>
            </a:p>
          </p:txBody>
        </p:sp>
      </p:grp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616BB807-2D79-D323-0F1E-B7E01AFEACBE}"/>
              </a:ext>
            </a:extLst>
          </p:cNvPr>
          <p:cNvSpPr/>
          <p:nvPr/>
        </p:nvSpPr>
        <p:spPr>
          <a:xfrm>
            <a:off x="386517" y="742950"/>
            <a:ext cx="1088794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1200"/>
              </a:spcBef>
              <a:buFont typeface="Wingdings" pitchFamily="2" charset="2"/>
              <a:buChar char="Ø"/>
            </a:pPr>
            <a:r>
              <a:rPr lang="ru-RU" sz="1600" i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Слабый диалог между родителями и учителями, отсутствие доверия, потребительское отношение к школе, возрастной и ценностный разрыв между поколениями </a:t>
            </a:r>
          </a:p>
          <a:p>
            <a:pPr marL="285750" indent="-285750">
              <a:spcBef>
                <a:spcPts val="1200"/>
              </a:spcBef>
              <a:buFont typeface="Wingdings" pitchFamily="2" charset="2"/>
              <a:buChar char="Ø"/>
            </a:pPr>
            <a:r>
              <a:rPr lang="ru-RU" sz="1600" i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Отсутствие </a:t>
            </a:r>
            <a:r>
              <a:rPr lang="ru-RU" sz="1600" i="1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эмпатии</a:t>
            </a:r>
            <a:r>
              <a:rPr lang="ru-RU" sz="1600" i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, инфантилизм, индивидуализм, отсутствие понимания общности и общего дела. Акцента на «Я», а не на «Мы»</a:t>
            </a:r>
          </a:p>
          <a:p>
            <a:pPr marL="285750" indent="-285750">
              <a:spcBef>
                <a:spcPts val="1200"/>
              </a:spcBef>
              <a:buFont typeface="Wingdings" pitchFamily="2" charset="2"/>
              <a:buChar char="Ø"/>
            </a:pPr>
            <a:r>
              <a:rPr lang="ru-RU" sz="1600" i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Профессиональные дефициты в воспитательном процессе как КОМАНДЫ (педагоги не понимают идеологии и не хотят понимать); низкий статус педагога-психолога в коллективе</a:t>
            </a:r>
          </a:p>
          <a:p>
            <a:pPr marL="285750" indent="-285750">
              <a:spcBef>
                <a:spcPts val="1200"/>
              </a:spcBef>
              <a:buFont typeface="Wingdings" pitchFamily="2" charset="2"/>
              <a:buChar char="Ø"/>
            </a:pPr>
            <a:r>
              <a:rPr lang="ru-RU" sz="1600" i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Педколлектив ориентирован на выполнение показателей рейтинга, а не на создание «семейного школьного климата» и комфортной воспитательной среды </a:t>
            </a:r>
          </a:p>
          <a:p>
            <a:pPr marL="285750" indent="-285750">
              <a:spcBef>
                <a:spcPts val="1200"/>
              </a:spcBef>
              <a:buFont typeface="Wingdings" pitchFamily="2" charset="2"/>
              <a:buChar char="Ø"/>
            </a:pPr>
            <a:r>
              <a:rPr lang="ru-RU" sz="1600" i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Перегруз классного руководителя, перегруз учеников, отсутствие времени на внутришкольную жизнь., перегруз календаря воспитательных событий и одинаковые ТЗ от разных федеральных операторов  </a:t>
            </a:r>
          </a:p>
          <a:p>
            <a:pPr marL="285750" indent="-285750">
              <a:spcBef>
                <a:spcPts val="1200"/>
              </a:spcBef>
              <a:buFont typeface="Wingdings" pitchFamily="2" charset="2"/>
              <a:buChar char="Ø"/>
            </a:pPr>
            <a:r>
              <a:rPr lang="ru-RU" sz="1600" i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Рост деструктивных проявлений (агрессия, </a:t>
            </a:r>
            <a:r>
              <a:rPr lang="ru-RU" sz="1600" i="1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буллинг</a:t>
            </a:r>
            <a:r>
              <a:rPr lang="ru-RU" sz="1600" i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, травля, межэтнические конфликты, суицид)</a:t>
            </a:r>
          </a:p>
          <a:p>
            <a:pPr marL="285750" indent="-285750">
              <a:spcBef>
                <a:spcPts val="1200"/>
              </a:spcBef>
              <a:buFont typeface="Wingdings" pitchFamily="2" charset="2"/>
              <a:buChar char="Ø"/>
            </a:pPr>
            <a:r>
              <a:rPr lang="ru-RU" sz="1600" i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Снижение уровня психического и психо-эмоционального здоровья, физического здоровья</a:t>
            </a:r>
          </a:p>
          <a:p>
            <a:pPr marL="285750" indent="-285750">
              <a:spcBef>
                <a:spcPts val="1200"/>
              </a:spcBef>
              <a:buFont typeface="Wingdings" pitchFamily="2" charset="2"/>
              <a:buChar char="Ø"/>
            </a:pPr>
            <a:r>
              <a:rPr lang="ru-RU" sz="1600" i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Отсутствие «героя»</a:t>
            </a:r>
          </a:p>
          <a:p>
            <a:pPr marL="285750" indent="-285750">
              <a:spcBef>
                <a:spcPts val="1200"/>
              </a:spcBef>
              <a:buFont typeface="Wingdings" pitchFamily="2" charset="2"/>
              <a:buChar char="Ø"/>
            </a:pPr>
            <a:r>
              <a:rPr lang="ru-RU" sz="1600" i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Цифровая зависимость, «виртуальная жизнь», , высокая доступность иностранного контента</a:t>
            </a:r>
          </a:p>
        </p:txBody>
      </p:sp>
      <p:grpSp>
        <p:nvGrpSpPr>
          <p:cNvPr id="17" name="Группа 3">
            <a:extLst>
              <a:ext uri="{FF2B5EF4-FFF2-40B4-BE49-F238E27FC236}">
                <a16:creationId xmlns:a16="http://schemas.microsoft.com/office/drawing/2014/main" xmlns="" id="{0F7264AA-6C72-43A0-AE0A-C899C8D2FCBF}"/>
              </a:ext>
            </a:extLst>
          </p:cNvPr>
          <p:cNvGrpSpPr>
            <a:grpSpLocks/>
          </p:cNvGrpSpPr>
          <p:nvPr/>
        </p:nvGrpSpPr>
        <p:grpSpPr bwMode="auto">
          <a:xfrm>
            <a:off x="9829800" y="525461"/>
            <a:ext cx="2066926" cy="363539"/>
            <a:chOff x="9829038" y="525040"/>
            <a:chExt cx="2067386" cy="363360"/>
          </a:xfrm>
        </p:grpSpPr>
        <p:pic>
          <p:nvPicPr>
            <p:cNvPr id="18" name="Рисунок 4">
              <a:extLst>
                <a:ext uri="{FF2B5EF4-FFF2-40B4-BE49-F238E27FC236}">
                  <a16:creationId xmlns:a16="http://schemas.microsoft.com/office/drawing/2014/main" xmlns="" id="{28A5C04D-5C87-4504-966D-8A240A39CD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29038" y="525040"/>
              <a:ext cx="275161" cy="362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20B1EEEA-70AF-47CD-9EAA-F9B09C99F4DE}"/>
                </a:ext>
              </a:extLst>
            </p:cNvPr>
            <p:cNvSpPr txBox="1"/>
            <p:nvPr/>
          </p:nvSpPr>
          <p:spPr>
            <a:xfrm>
              <a:off x="10103738" y="596444"/>
              <a:ext cx="1792686" cy="291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650" dirty="0">
                  <a:latin typeface="Montserrat SemiBold" panose="00000700000000000000" pitchFamily="2" charset="-52"/>
                  <a:cs typeface="+mn-cs"/>
                </a:rPr>
                <a:t>МИНИСТЕРСТВО ОБРАЗОВАНИЯ </a:t>
              </a:r>
              <a:br>
                <a:rPr lang="ru-RU" sz="650" dirty="0">
                  <a:latin typeface="Montserrat SemiBold" panose="00000700000000000000" pitchFamily="2" charset="-52"/>
                  <a:cs typeface="+mn-cs"/>
                </a:rPr>
              </a:br>
              <a:r>
                <a:rPr lang="ru-RU" sz="650" dirty="0">
                  <a:latin typeface="Montserrat SemiBold" panose="00000700000000000000" pitchFamily="2" charset="-52"/>
                  <a:cs typeface="+mn-cs"/>
                </a:rPr>
                <a:t>МОСКОВСКОЙ ОБЛАСТИ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118201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8BBF7BC5-FCFA-1789-B4C4-FF86E12334A8}"/>
              </a:ext>
            </a:extLst>
          </p:cNvPr>
          <p:cNvGrpSpPr/>
          <p:nvPr/>
        </p:nvGrpSpPr>
        <p:grpSpPr>
          <a:xfrm>
            <a:off x="238084" y="0"/>
            <a:ext cx="11155329" cy="921876"/>
            <a:chOff x="238084" y="0"/>
            <a:chExt cx="11155329" cy="921876"/>
          </a:xfrm>
        </p:grpSpPr>
        <p:sp>
          <p:nvSpPr>
            <p:cNvPr id="40" name="CustomShape 8">
              <a:extLst>
                <a:ext uri="{FF2B5EF4-FFF2-40B4-BE49-F238E27FC236}">
                  <a16:creationId xmlns:a16="http://schemas.microsoft.com/office/drawing/2014/main" xmlns="" id="{4B0DE5EC-6036-4ABC-B580-EB4557370AE1}"/>
                </a:ext>
              </a:extLst>
            </p:cNvPr>
            <p:cNvSpPr/>
            <p:nvPr/>
          </p:nvSpPr>
          <p:spPr>
            <a:xfrm>
              <a:off x="238084" y="0"/>
              <a:ext cx="11155329" cy="921876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endParaRPr lang="ru-RU" strike="noStrike" spc="-1" dirty="0">
                <a:solidFill>
                  <a:schemeClr val="bg1">
                    <a:lumMod val="65000"/>
                  </a:schemeClr>
                </a:solidFill>
                <a:latin typeface="Montserrat" charset="-52"/>
                <a:ea typeface="DejaVu Sans"/>
              </a:endParaRPr>
            </a:p>
            <a:p>
              <a:pPr marL="533400" defTabSz="536575">
                <a:lnSpc>
                  <a:spcPct val="100000"/>
                </a:lnSpc>
              </a:pPr>
              <a:r>
                <a:rPr lang="ru-RU" spc="-1" dirty="0">
                  <a:solidFill>
                    <a:schemeClr val="bg1">
                      <a:lumMod val="65000"/>
                    </a:schemeClr>
                  </a:solidFill>
                  <a:latin typeface="Montserrat" charset="-52"/>
                  <a:ea typeface="DejaVu Sans"/>
                </a:rPr>
                <a:t>ПРЕДЛОЖЕНИЯ В СТРАТЕГИЮ РАЗВИТИЯ СИСТЕМЫ </a:t>
              </a:r>
              <a:endParaRPr lang="en-US" spc="-1" dirty="0">
                <a:solidFill>
                  <a:schemeClr val="bg1">
                    <a:lumMod val="65000"/>
                  </a:schemeClr>
                </a:solidFill>
                <a:latin typeface="Montserrat" charset="-52"/>
                <a:ea typeface="DejaVu Sans"/>
              </a:endParaRPr>
            </a:p>
            <a:p>
              <a:pPr marL="533400" defTabSz="536575">
                <a:lnSpc>
                  <a:spcPct val="100000"/>
                </a:lnSpc>
              </a:pPr>
              <a:r>
                <a:rPr lang="ru-RU" spc="-1" dirty="0">
                  <a:solidFill>
                    <a:schemeClr val="bg1">
                      <a:lumMod val="65000"/>
                    </a:schemeClr>
                  </a:solidFill>
                  <a:latin typeface="Montserrat" charset="-52"/>
                  <a:ea typeface="DejaVu Sans"/>
                </a:rPr>
                <a:t>ОБРАЗОВАНИЯ В ЧАСТИ ВОСПИТАНИЯ</a:t>
              </a:r>
              <a:endParaRPr lang="ru-RU" strike="noStrike" spc="-1" dirty="0">
                <a:solidFill>
                  <a:schemeClr val="bg1">
                    <a:lumMod val="65000"/>
                  </a:schemeClr>
                </a:solidFill>
                <a:latin typeface="Montserrat" charset="-52"/>
              </a:endParaRPr>
            </a:p>
          </p:txBody>
        </p:sp>
        <p:sp>
          <p:nvSpPr>
            <p:cNvPr id="4" name="object 19">
              <a:extLst>
                <a:ext uri="{FF2B5EF4-FFF2-40B4-BE49-F238E27FC236}">
                  <a16:creationId xmlns:a16="http://schemas.microsoft.com/office/drawing/2014/main" xmlns="" id="{8B84784C-25A2-301F-FB51-C2C182346E23}"/>
                </a:ext>
              </a:extLst>
            </p:cNvPr>
            <p:cNvSpPr txBox="1">
              <a:spLocks/>
            </p:cNvSpPr>
            <p:nvPr/>
          </p:nvSpPr>
          <p:spPr>
            <a:xfrm>
              <a:off x="386517" y="552908"/>
              <a:ext cx="417513" cy="223778"/>
            </a:xfrm>
            <a:prstGeom prst="rect">
              <a:avLst/>
            </a:prstGeom>
          </p:spPr>
          <p:txBody>
            <a:bodyPr lIns="0" tIns="8254" rIns="0" bIns="0">
              <a:spAutoFit/>
            </a:bodyPr>
            <a:lstStyle>
              <a:lvl1pPr marL="23813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ts val="63"/>
                </a:spcBef>
              </a:pPr>
              <a:fld id="{7785805A-4AB8-4EED-A450-645E6604FEA4}" type="slidenum">
                <a:rPr lang="ru-RU" altLang="ru-RU" sz="1400">
                  <a:solidFill>
                    <a:srgbClr val="999999"/>
                  </a:solidFill>
                  <a:latin typeface="Montserrat" panose="00000500000000000000" pitchFamily="2" charset="-52"/>
                </a:rPr>
                <a:pPr eaLnBrk="1" hangingPunct="1">
                  <a:spcBef>
                    <a:spcPts val="63"/>
                  </a:spcBef>
                </a:pPr>
                <a:t>7</a:t>
              </a:fld>
              <a:endParaRPr lang="ru-RU" altLang="ru-RU" sz="1400" dirty="0">
                <a:solidFill>
                  <a:srgbClr val="999999"/>
                </a:solidFill>
                <a:latin typeface="Montserrat" panose="00000500000000000000" pitchFamily="2" charset="-52"/>
              </a:endParaRPr>
            </a:p>
          </p:txBody>
        </p:sp>
      </p:grp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616BB807-2D79-D323-0F1E-B7E01AFEACBE}"/>
              </a:ext>
            </a:extLst>
          </p:cNvPr>
          <p:cNvSpPr/>
          <p:nvPr/>
        </p:nvSpPr>
        <p:spPr>
          <a:xfrm>
            <a:off x="386517" y="950232"/>
            <a:ext cx="11805483" cy="5863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Wingdings" pitchFamily="2" charset="2"/>
              <a:buChar char="Ø"/>
            </a:pPr>
            <a:r>
              <a:rPr lang="ru-RU" sz="1600" i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Формирование диалога семьи и школы через изменение общественного сознания с опорой </a:t>
            </a:r>
            <a:br>
              <a:rPr lang="ru-RU" sz="1600" i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600" i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на традиционные духовно-нравственные ценности</a:t>
            </a:r>
          </a:p>
          <a:p>
            <a:pPr marL="285750" indent="-285750">
              <a:spcBef>
                <a:spcPts val="600"/>
              </a:spcBef>
              <a:buFont typeface="Wingdings" pitchFamily="2" charset="2"/>
              <a:buChar char="Ø"/>
            </a:pPr>
            <a:r>
              <a:rPr lang="ru-RU" sz="1600" i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Трансформация понятия школы, как образовательной организации в </a:t>
            </a:r>
            <a:r>
              <a:rPr lang="ru-RU" sz="1600" i="1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социо</a:t>
            </a:r>
            <a:r>
              <a:rPr lang="ru-RU" sz="1600" i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-культурный центр района</a:t>
            </a:r>
          </a:p>
          <a:p>
            <a:pPr marL="285750" indent="-285750">
              <a:spcBef>
                <a:spcPts val="600"/>
              </a:spcBef>
              <a:buFont typeface="Wingdings" pitchFamily="2" charset="2"/>
              <a:buChar char="Ø"/>
            </a:pPr>
            <a:r>
              <a:rPr lang="ru-RU" sz="1600" i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Патриотизм-главная идея воспитания (ты личность, но в коллективе; от «я» к «мы»)</a:t>
            </a:r>
          </a:p>
          <a:p>
            <a:pPr marL="285750" indent="-285750">
              <a:spcBef>
                <a:spcPts val="600"/>
              </a:spcBef>
              <a:buFont typeface="Wingdings" pitchFamily="2" charset="2"/>
              <a:buChar char="Ø"/>
            </a:pPr>
            <a:r>
              <a:rPr lang="ru-RU" sz="1600" i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Самоидентификация , как участника реального сообщества, а не виртуального </a:t>
            </a:r>
            <a:br>
              <a:rPr lang="ru-RU" sz="1600" i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600" i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(Движение первых от сада до ВУЗа)</a:t>
            </a:r>
          </a:p>
          <a:p>
            <a:pPr marL="285750" indent="-285750">
              <a:spcBef>
                <a:spcPts val="600"/>
              </a:spcBef>
              <a:buFont typeface="Wingdings" pitchFamily="2" charset="2"/>
              <a:buChar char="Ø"/>
            </a:pPr>
            <a:r>
              <a:rPr lang="ru-RU" sz="1600" i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Все сотрудники системы- это проводники идеологии, миссии. Трансформация сознания управленческой команды</a:t>
            </a:r>
          </a:p>
          <a:p>
            <a:pPr marL="285750" indent="-285750">
              <a:spcBef>
                <a:spcPts val="600"/>
              </a:spcBef>
              <a:buFont typeface="Wingdings" pitchFamily="2" charset="2"/>
              <a:buChar char="Ø"/>
            </a:pPr>
            <a:r>
              <a:rPr lang="ru-RU" sz="1600" i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Увеличение оплаты труда (достойная оплата труда), снижение нагрузки</a:t>
            </a:r>
          </a:p>
          <a:p>
            <a:pPr marL="285750" indent="-285750">
              <a:spcBef>
                <a:spcPts val="600"/>
              </a:spcBef>
              <a:buFont typeface="Wingdings" pitchFamily="2" charset="2"/>
              <a:buChar char="Ø"/>
            </a:pPr>
            <a:r>
              <a:rPr lang="ru-RU" sz="1600" i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Освобожденный классный руководитель. Классный руководитель занимается только воспитанием, классом и родителями, снижение нагрузки у учеников. Уменьшение количества ребят в классе, индивидуализация, введение мягкого профиля</a:t>
            </a:r>
          </a:p>
          <a:p>
            <a:pPr marL="285750" indent="-285750">
              <a:spcBef>
                <a:spcPts val="600"/>
              </a:spcBef>
              <a:buFont typeface="Wingdings" pitchFamily="2" charset="2"/>
              <a:buChar char="Ø"/>
            </a:pPr>
            <a:r>
              <a:rPr lang="ru-RU" sz="1600" i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Разработка показателей эффективности воспитательной работы в образовании, вычленение измерителей и внедрение их в рейтинг</a:t>
            </a:r>
          </a:p>
          <a:p>
            <a:pPr marL="285750" indent="-285750">
              <a:spcBef>
                <a:spcPts val="600"/>
              </a:spcBef>
              <a:buFont typeface="Wingdings" pitchFamily="2" charset="2"/>
              <a:buChar char="Ø"/>
            </a:pPr>
            <a:r>
              <a:rPr lang="ru-RU" sz="1600" i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Глобальное ДПО, которое направлено на ребенка , а не программу и показатели</a:t>
            </a:r>
          </a:p>
          <a:p>
            <a:pPr marL="285750" indent="-285750">
              <a:spcBef>
                <a:spcPts val="600"/>
              </a:spcBef>
              <a:buFont typeface="Wingdings" pitchFamily="2" charset="2"/>
              <a:buChar char="Ø"/>
            </a:pPr>
            <a:r>
              <a:rPr lang="ru-RU" sz="1600" i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Вовлечение детей в новые формы работы(тренинги, сессии), в коллективное дело, вовлечение </a:t>
            </a:r>
            <a:br>
              <a:rPr lang="ru-RU" sz="1600" i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600" i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 трансформация сознания педагогов. Деструктивные формы: создание скорой психологической помощи</a:t>
            </a:r>
          </a:p>
          <a:p>
            <a:pPr marL="285750" indent="-285750">
              <a:spcBef>
                <a:spcPts val="600"/>
              </a:spcBef>
              <a:buFont typeface="Wingdings" pitchFamily="2" charset="2"/>
              <a:buChar char="Ø"/>
            </a:pPr>
            <a:r>
              <a:rPr lang="ru-RU" sz="1600" i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Акцент не на шоу и бизнесе, а на человеке дела</a:t>
            </a:r>
          </a:p>
          <a:p>
            <a:pPr marL="285750" indent="-285750">
              <a:spcBef>
                <a:spcPts val="600"/>
              </a:spcBef>
              <a:buFont typeface="Wingdings" pitchFamily="2" charset="2"/>
              <a:buChar char="Ø"/>
            </a:pPr>
            <a:r>
              <a:rPr lang="ru-RU" sz="1600" i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Создавать альтернативу существующему контенту</a:t>
            </a:r>
            <a:endParaRPr lang="ru-RU" sz="2000" i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3" name="Группа 3">
            <a:extLst>
              <a:ext uri="{FF2B5EF4-FFF2-40B4-BE49-F238E27FC236}">
                <a16:creationId xmlns:a16="http://schemas.microsoft.com/office/drawing/2014/main" xmlns="" id="{0F7264AA-6C72-43A0-AE0A-C899C8D2FCBF}"/>
              </a:ext>
            </a:extLst>
          </p:cNvPr>
          <p:cNvGrpSpPr>
            <a:grpSpLocks/>
          </p:cNvGrpSpPr>
          <p:nvPr/>
        </p:nvGrpSpPr>
        <p:grpSpPr bwMode="auto">
          <a:xfrm>
            <a:off x="9829800" y="525461"/>
            <a:ext cx="2066926" cy="363539"/>
            <a:chOff x="9829038" y="525040"/>
            <a:chExt cx="2067386" cy="363360"/>
          </a:xfrm>
        </p:grpSpPr>
        <p:pic>
          <p:nvPicPr>
            <p:cNvPr id="18" name="Рисунок 4">
              <a:extLst>
                <a:ext uri="{FF2B5EF4-FFF2-40B4-BE49-F238E27FC236}">
                  <a16:creationId xmlns:a16="http://schemas.microsoft.com/office/drawing/2014/main" xmlns="" id="{28A5C04D-5C87-4504-966D-8A240A39CD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29038" y="525040"/>
              <a:ext cx="275161" cy="362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20B1EEEA-70AF-47CD-9EAA-F9B09C99F4DE}"/>
                </a:ext>
              </a:extLst>
            </p:cNvPr>
            <p:cNvSpPr txBox="1"/>
            <p:nvPr/>
          </p:nvSpPr>
          <p:spPr>
            <a:xfrm>
              <a:off x="10103738" y="596444"/>
              <a:ext cx="1792686" cy="291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650" dirty="0">
                  <a:latin typeface="Montserrat SemiBold" panose="00000700000000000000" pitchFamily="2" charset="-52"/>
                  <a:cs typeface="+mn-cs"/>
                </a:rPr>
                <a:t>МИНИСТЕРСТВО ОБРАЗОВАНИЯ </a:t>
              </a:r>
              <a:br>
                <a:rPr lang="ru-RU" sz="650" dirty="0">
                  <a:latin typeface="Montserrat SemiBold" panose="00000700000000000000" pitchFamily="2" charset="-52"/>
                  <a:cs typeface="+mn-cs"/>
                </a:rPr>
              </a:br>
              <a:r>
                <a:rPr lang="ru-RU" sz="650" dirty="0">
                  <a:latin typeface="Montserrat SemiBold" panose="00000700000000000000" pitchFamily="2" charset="-52"/>
                  <a:cs typeface="+mn-cs"/>
                </a:rPr>
                <a:t>МОСКОВСКОЙ ОБЛАСТИ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2949253536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orbel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{533BB5E6-AE12-2C49-80E3-1401096F30E2}tf10001062</Template>
  <TotalTime>119</TotalTime>
  <Words>267</Words>
  <Application>Microsoft Office PowerPoint</Application>
  <PresentationFormat>Произвольный</PresentationFormat>
  <Paragraphs>56</Paragraphs>
  <Slides>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HDOfficeLightV0</vt:lpstr>
      <vt:lpstr>Слайд 1</vt:lpstr>
      <vt:lpstr>Воспитательная работа в школах Подмосковья:  вызовы и стратегические ориентиры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11</dc:creator>
  <cp:lastModifiedBy>mihaylova_av</cp:lastModifiedBy>
  <cp:revision>1551</cp:revision>
  <cp:lastPrinted>2022-07-08T10:58:00Z</cp:lastPrinted>
  <dcterms:created xsi:type="dcterms:W3CDTF">2025-02-02T15:33:00Z</dcterms:created>
  <dcterms:modified xsi:type="dcterms:W3CDTF">2025-02-17T07:24:05Z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0020FD5934CB4B69BE344680D9F43505_13</vt:lpwstr>
  </property>
  <property fmtid="{D5CDD505-2E9C-101B-9397-08002B2CF9AE}" pid="3" name="KSOProductBuildVer">
    <vt:lpwstr>1049-12.2.0.19805</vt:lpwstr>
  </property>
</Properties>
</file>