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380" r:id="rId2"/>
    <p:sldId id="256" r:id="rId3"/>
    <p:sldId id="377" r:id="rId4"/>
    <p:sldId id="387" r:id="rId5"/>
    <p:sldId id="381" r:id="rId6"/>
    <p:sldId id="382" r:id="rId7"/>
    <p:sldId id="383" r:id="rId8"/>
    <p:sldId id="384" r:id="rId9"/>
    <p:sldId id="385" r:id="rId10"/>
    <p:sldId id="386" r:id="rId11"/>
    <p:sldId id="388" r:id="rId12"/>
  </p:sldIdLst>
  <p:sldSz cx="12192000" cy="6858000"/>
  <p:notesSz cx="9939338" cy="68087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CA"/>
    <a:srgbClr val="0B7EF8"/>
    <a:srgbClr val="02A9FC"/>
    <a:srgbClr val="777777"/>
    <a:srgbClr val="999999"/>
    <a:srgbClr val="C0F7A4"/>
    <a:srgbClr val="C5F0AA"/>
    <a:srgbClr val="FBE5D6"/>
    <a:srgbClr val="A6A6A6"/>
    <a:srgbClr val="FEDC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89506" autoAdjust="0"/>
  </p:normalViewPr>
  <p:slideViewPr>
    <p:cSldViewPr snapToGrid="0">
      <p:cViewPr varScale="1">
        <p:scale>
          <a:sx n="67" d="100"/>
          <a:sy n="67" d="100"/>
        </p:scale>
        <p:origin x="-1248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62" d="100"/>
          <a:sy n="162" d="100"/>
        </p:scale>
        <p:origin x="2128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9275" y="0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2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67475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buSzPts val="1200"/>
              <a:buFont typeface="Montserrat SemiBold"/>
              <a:buNone/>
            </a:pPr>
            <a:fld id="{00000000-1234-1234-1234-123412341234}" type="slidenum">
              <a:rPr lang="en-US" sz="1200" smtClean="0">
                <a:latin typeface="Montserrat SemiBold"/>
                <a:ea typeface="Montserrat SemiBold"/>
                <a:cs typeface="Montserrat SemiBold"/>
                <a:sym typeface="Montserrat SemiBold"/>
              </a:rPr>
              <a:pPr algn="r">
                <a:buSzPts val="1200"/>
                <a:buFont typeface="Montserrat SemiBold"/>
                <a:buNone/>
              </a:pPr>
              <a:t>‹#›</a:t>
            </a:fld>
            <a:endParaRPr lang="en-US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9905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ontserrat" panose="00000500000000000000" pitchFamily="2" charset="-52"/>
        <a:ea typeface="Montserrat" panose="00000500000000000000" pitchFamily="2" charset="-52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/>
          <p:nvPr/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 SemiBold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Montserrat SemiBold"/>
                <a:buNone/>
              </a:pPr>
              <a:t>2</a:t>
            </a:fld>
            <a:endParaRPr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383620D-6467-C978-7200-5BCA6E45C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47C722D4-FAB3-5AE7-E375-5B676284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41" y="3681081"/>
            <a:ext cx="7343356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9" name="Google Shape;15;p1">
            <a:extLst>
              <a:ext uri="{FF2B5EF4-FFF2-40B4-BE49-F238E27FC236}">
                <a16:creationId xmlns:a16="http://schemas.microsoft.com/office/drawing/2014/main" xmlns="" id="{32FCBE3E-5DD3-1DBE-CF84-ACAA091DC72A}"/>
              </a:ext>
            </a:extLst>
          </p:cNvPr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10" name="Google Shape;16;p1">
              <a:extLst>
                <a:ext uri="{FF2B5EF4-FFF2-40B4-BE49-F238E27FC236}">
                  <a16:creationId xmlns:a16="http://schemas.microsoft.com/office/drawing/2014/main" xmlns="" id="{21B0937A-8618-C3FA-4AC3-EC41062AA933}"/>
                </a:ext>
              </a:extLst>
            </p:cNvPr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11" name="Google Shape;17;p1">
              <a:extLst>
                <a:ext uri="{FF2B5EF4-FFF2-40B4-BE49-F238E27FC236}">
                  <a16:creationId xmlns:a16="http://schemas.microsoft.com/office/drawing/2014/main" xmlns="" id="{77764D06-30A1-C030-9E1F-AE1FFAACA45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438">
          <p15:clr>
            <a:srgbClr val="FBAE40"/>
          </p15:clr>
        </p15:guide>
        <p15:guide id="2" pos="7242">
          <p15:clr>
            <a:srgbClr val="FBAE40"/>
          </p15:clr>
        </p15:guide>
        <p15:guide id="3" orient="horz" pos="2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нимок экрана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6D62E0C-9AAD-4737-7559-C8C55C2DF5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455"/>
          <a:stretch/>
        </p:blipFill>
        <p:spPr>
          <a:xfrm>
            <a:off x="0" y="6066262"/>
            <a:ext cx="12192000" cy="791737"/>
          </a:xfrm>
          <a:prstGeom prst="rect">
            <a:avLst/>
          </a:prstGeom>
        </p:spPr>
      </p:pic>
      <p:grpSp>
        <p:nvGrpSpPr>
          <p:cNvPr id="2" name="Google Shape;20;p3">
            <a:extLst>
              <a:ext uri="{FF2B5EF4-FFF2-40B4-BE49-F238E27FC236}">
                <a16:creationId xmlns:a16="http://schemas.microsoft.com/office/drawing/2014/main" xmlns="" id="{04EAACA8-47A9-444E-A8C3-CEFC47BFD0EE}"/>
              </a:ext>
            </a:extLst>
          </p:cNvPr>
          <p:cNvGrpSpPr/>
          <p:nvPr userDrawn="1"/>
        </p:nvGrpSpPr>
        <p:grpSpPr>
          <a:xfrm>
            <a:off x="9768633" y="384516"/>
            <a:ext cx="2066925" cy="362892"/>
            <a:chOff x="9829038" y="525040"/>
            <a:chExt cx="2067385" cy="362712"/>
          </a:xfrm>
        </p:grpSpPr>
        <p:pic>
          <p:nvPicPr>
            <p:cNvPr id="3" name="Google Shape;21;p3">
              <a:extLst>
                <a:ext uri="{FF2B5EF4-FFF2-40B4-BE49-F238E27FC236}">
                  <a16:creationId xmlns:a16="http://schemas.microsoft.com/office/drawing/2014/main" xmlns="" id="{E87C9D1E-3835-41F4-A641-4A98B43E667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22;p3">
              <a:extLst>
                <a:ext uri="{FF2B5EF4-FFF2-40B4-BE49-F238E27FC236}">
                  <a16:creationId xmlns:a16="http://schemas.microsoft.com/office/drawing/2014/main" xmlns="" id="{7CF75DD6-93AB-40D8-8A70-2A479F32C64B}"/>
                </a:ext>
              </a:extLst>
            </p:cNvPr>
            <p:cNvSpPr txBox="1"/>
            <p:nvPr/>
          </p:nvSpPr>
          <p:spPr>
            <a:xfrm>
              <a:off x="10103737" y="596442"/>
              <a:ext cx="1792686" cy="2768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5" name="Google Shape;23;p3">
            <a:extLst>
              <a:ext uri="{FF2B5EF4-FFF2-40B4-BE49-F238E27FC236}">
                <a16:creationId xmlns:a16="http://schemas.microsoft.com/office/drawing/2014/main" xmlns="" id="{4DA04EA2-F8B8-4007-9C18-8A018C6A63A7}"/>
              </a:ext>
            </a:extLst>
          </p:cNvPr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812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812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 userDrawn="1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 preserve="1">
  <p:cSld name="1_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831E7C4-1DD5-B9E6-27D0-BAEF94BAD5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0699"/>
          </a:xfrm>
          <a:prstGeom prst="rect">
            <a:avLst/>
          </a:prstGeom>
        </p:spPr>
      </p:pic>
      <p:grpSp>
        <p:nvGrpSpPr>
          <p:cNvPr id="3" name="Google Shape;15;p1">
            <a:extLst>
              <a:ext uri="{FF2B5EF4-FFF2-40B4-BE49-F238E27FC236}">
                <a16:creationId xmlns:a16="http://schemas.microsoft.com/office/drawing/2014/main" xmlns="" id="{3049BACC-827A-C78D-FD75-BF0289C30A17}"/>
              </a:ext>
            </a:extLst>
          </p:cNvPr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4" name="Google Shape;16;p1">
              <a:extLst>
                <a:ext uri="{FF2B5EF4-FFF2-40B4-BE49-F238E27FC236}">
                  <a16:creationId xmlns:a16="http://schemas.microsoft.com/office/drawing/2014/main" xmlns="" id="{A4EC0DEC-73D8-E68D-F151-46BD0E01DAE6}"/>
                </a:ext>
              </a:extLst>
            </p:cNvPr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5" name="Google Shape;17;p1">
              <a:extLst>
                <a:ext uri="{FF2B5EF4-FFF2-40B4-BE49-F238E27FC236}">
                  <a16:creationId xmlns:a16="http://schemas.microsoft.com/office/drawing/2014/main" xmlns="" id="{D3E59259-F4DE-6011-CCC7-9271A2EB848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3;p3">
            <a:extLst>
              <a:ext uri="{FF2B5EF4-FFF2-40B4-BE49-F238E27FC236}">
                <a16:creationId xmlns:a16="http://schemas.microsoft.com/office/drawing/2014/main" xmlns="" id="{8457F1F0-BE92-C448-E83A-161F1C066126}"/>
              </a:ext>
            </a:extLst>
          </p:cNvPr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812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812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1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40350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788199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32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82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814542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38" userDrawn="1">
          <p15:clr>
            <a:srgbClr val="FBAE40"/>
          </p15:clr>
        </p15:guide>
        <p15:guide id="2" orient="horz" pos="822" userDrawn="1">
          <p15:clr>
            <a:srgbClr val="FBAE40"/>
          </p15:clr>
        </p15:guide>
        <p15:guide id="3" pos="72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7" r:id="rId3"/>
    <p:sldLayoutId id="2147483661" r:id="rId4"/>
    <p:sldLayoutId id="2147483662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4042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44669" y="1602090"/>
            <a:ext cx="2900612" cy="365382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966161" y="2582315"/>
            <a:ext cx="68177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Погосян Соня Григорьевна</a:t>
            </a:r>
          </a:p>
          <a:p>
            <a:r>
              <a:rPr lang="ru-RU" sz="24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заместитель Председателя Правления Общероссийского общественно-государственного движения детей </a:t>
            </a:r>
            <a:br>
              <a:rPr lang="ru-RU" sz="24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и молодежи «Движение Первых»</a:t>
            </a: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859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ПРИОРИТЕТНЫЕ ЗАДАЧИ </a:t>
            </a:r>
          </a:p>
          <a:p>
            <a:r>
              <a:rPr lang="ru-RU" sz="2800" b="1" dirty="0">
                <a:latin typeface="+mj-lt"/>
              </a:rPr>
              <a:t>НА 2024-2025 УЧЕБНЫЙ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8A59E2-6119-4807-92B5-2AD13A94B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1361440"/>
            <a:ext cx="11111000" cy="454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514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8;p8">
            <a:extLst>
              <a:ext uri="{FF2B5EF4-FFF2-40B4-BE49-F238E27FC236}">
                <a16:creationId xmlns:a16="http://schemas.microsoft.com/office/drawing/2014/main" xmlns="" id="{D341A04F-5F10-415F-BD84-F6BAE80323D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КОНТАКТЫ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37A454A-D578-49F1-A5EF-E9E098EF7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" y="1315834"/>
            <a:ext cx="11013440" cy="434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451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8;p8"/>
          <p:cNvSpPr txBox="1"/>
          <p:nvPr/>
        </p:nvSpPr>
        <p:spPr>
          <a:xfrm>
            <a:off x="95095" y="2447863"/>
            <a:ext cx="12001810" cy="347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pPr lvl="0" algn="ctr">
              <a:buClr>
                <a:schemeClr val="lt1"/>
              </a:buClr>
              <a:buSzPts val="3200"/>
            </a:pPr>
            <a:r>
              <a:rPr lang="ru-RU" sz="4800" b="1" dirty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  <a:t>Движение Первых в фокусе вызовов государственной политики </a:t>
            </a:r>
            <a:br>
              <a:rPr lang="ru-RU" sz="4800" b="1" dirty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</a:br>
            <a:r>
              <a:rPr lang="ru-RU" sz="4800" b="1" dirty="0">
                <a:solidFill>
                  <a:schemeClr val="lt1"/>
                </a:solidFill>
                <a:latin typeface="+mj-lt"/>
                <a:ea typeface="Roboto" panose="02000000000000000000" pitchFamily="2" charset="0"/>
                <a:cs typeface="Montserrat SemiBold"/>
                <a:sym typeface="Montserrat SemiBold"/>
              </a:rPr>
              <a:t>в сфере воспитания</a:t>
            </a:r>
            <a:endParaRPr lang="ru-RU" sz="4800" b="1" u="none" dirty="0">
              <a:solidFill>
                <a:schemeClr val="lt1"/>
              </a:solidFill>
              <a:latin typeface="+mj-lt"/>
              <a:ea typeface="Roboto" panose="02000000000000000000" pitchFamily="2" charset="0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7ADEEFE0-D2C8-4110-9934-42FB7CEAC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06" y="4270808"/>
            <a:ext cx="1624398" cy="1624398"/>
          </a:xfrm>
          <a:prstGeom prst="rect">
            <a:avLst/>
          </a:prstGeom>
        </p:spPr>
      </p:pic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НОРМАТИВНО-ПРАВОВАЯ ОСНОВА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8F9D0A4-3E99-4F50-A0D0-FE3BE7F9B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58" y="1916857"/>
            <a:ext cx="4333074" cy="2320532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8ED8497E-F77A-49D3-B0AA-924124FE016A}"/>
              </a:ext>
            </a:extLst>
          </p:cNvPr>
          <p:cNvSpPr/>
          <p:nvPr/>
        </p:nvSpPr>
        <p:spPr>
          <a:xfrm>
            <a:off x="5114611" y="1916855"/>
            <a:ext cx="6467231" cy="2320533"/>
          </a:xfrm>
          <a:prstGeom prst="roundRect">
            <a:avLst>
              <a:gd name="adj" fmla="val 3915"/>
            </a:avLst>
          </a:prstGeom>
          <a:noFill/>
          <a:ln w="9525">
            <a:solidFill>
              <a:srgbClr val="336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5D90DF8-229B-4F3C-89E5-FB35E30635D1}"/>
              </a:ext>
            </a:extLst>
          </p:cNvPr>
          <p:cNvSpPr/>
          <p:nvPr/>
        </p:nvSpPr>
        <p:spPr>
          <a:xfrm>
            <a:off x="5342314" y="2021514"/>
            <a:ext cx="608768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latin typeface="+mn-lt"/>
              </a:rPr>
              <a:t>Утверждена </a:t>
            </a:r>
            <a:r>
              <a:rPr lang="ru-RU" sz="1500" b="1" dirty="0">
                <a:latin typeface="+mn-lt"/>
              </a:rPr>
              <a:t>Программа воспитательной работы на заседании наблюдательного Совета Движения Первых</a:t>
            </a:r>
            <a:r>
              <a:rPr lang="ru-RU" sz="1500" dirty="0">
                <a:latin typeface="+mn-lt"/>
              </a:rPr>
              <a:t> под председательством Президента Российской Федерации </a:t>
            </a:r>
            <a:r>
              <a:rPr lang="ru-RU" sz="1500" b="1" dirty="0">
                <a:solidFill>
                  <a:srgbClr val="3366CA"/>
                </a:solidFill>
                <a:latin typeface="+mn-lt"/>
              </a:rPr>
              <a:t>В.В. Путина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97A44-BD70-4B50-870B-152E7B628E46}"/>
              </a:ext>
            </a:extLst>
          </p:cNvPr>
          <p:cNvSpPr/>
          <p:nvPr/>
        </p:nvSpPr>
        <p:spPr>
          <a:xfrm>
            <a:off x="5342314" y="2885794"/>
            <a:ext cx="5776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latin typeface="+mn-lt"/>
              </a:rPr>
              <a:t>Программа воспитательной работы Движения </a:t>
            </a:r>
          </a:p>
          <a:p>
            <a:r>
              <a:rPr lang="ru-RU" sz="1500" b="1" dirty="0">
                <a:latin typeface="+mn-lt"/>
              </a:rPr>
              <a:t>строится на </a:t>
            </a:r>
            <a:r>
              <a:rPr lang="ru-RU" sz="1500" b="1" dirty="0">
                <a:solidFill>
                  <a:srgbClr val="3366CA"/>
                </a:solidFill>
                <a:latin typeface="+mn-lt"/>
              </a:rPr>
              <a:t>5 основных принципах: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BC25800-A0AF-4B8D-A132-91B54BC0CDC4}"/>
              </a:ext>
            </a:extLst>
          </p:cNvPr>
          <p:cNvSpPr/>
          <p:nvPr/>
        </p:nvSpPr>
        <p:spPr>
          <a:xfrm>
            <a:off x="5342314" y="3469994"/>
            <a:ext cx="34270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Соавторство детей и взрослых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Преемственность поколений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Практическая польза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7CF3BF7-09D9-4462-AB1E-187A13B303DC}"/>
              </a:ext>
            </a:extLst>
          </p:cNvPr>
          <p:cNvSpPr/>
          <p:nvPr/>
        </p:nvSpPr>
        <p:spPr>
          <a:xfrm>
            <a:off x="8315744" y="3469994"/>
            <a:ext cx="25755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Воспитание в коллективе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Воспитание на личном примере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6FC60739-2158-4E9B-8BA7-AFF337BC4FE9}"/>
              </a:ext>
            </a:extLst>
          </p:cNvPr>
          <p:cNvSpPr/>
          <p:nvPr/>
        </p:nvSpPr>
        <p:spPr>
          <a:xfrm>
            <a:off x="5114611" y="4337647"/>
            <a:ext cx="6467231" cy="1459654"/>
          </a:xfrm>
          <a:prstGeom prst="roundRect">
            <a:avLst>
              <a:gd name="adj" fmla="val 7178"/>
            </a:avLst>
          </a:prstGeom>
          <a:noFill/>
          <a:ln w="9525">
            <a:solidFill>
              <a:srgbClr val="336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715CD667-6DAA-4CF9-AE7B-F4942F2EFE1C}"/>
              </a:ext>
            </a:extLst>
          </p:cNvPr>
          <p:cNvSpPr/>
          <p:nvPr/>
        </p:nvSpPr>
        <p:spPr>
          <a:xfrm>
            <a:off x="2104521" y="5150990"/>
            <a:ext cx="24351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3366CA"/>
                </a:solidFill>
                <a:latin typeface="+mn-lt"/>
              </a:rPr>
              <a:t>Ссылка </a:t>
            </a:r>
            <a:br>
              <a:rPr lang="ru-RU" sz="1500" b="1" dirty="0">
                <a:solidFill>
                  <a:srgbClr val="3366CA"/>
                </a:solidFill>
                <a:latin typeface="+mn-lt"/>
              </a:rPr>
            </a:br>
            <a:r>
              <a:rPr lang="ru-RU" sz="1500" b="1" dirty="0">
                <a:solidFill>
                  <a:srgbClr val="3366CA"/>
                </a:solidFill>
                <a:latin typeface="+mn-lt"/>
              </a:rPr>
              <a:t>для скачивания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A3EE5DF-1ECA-4261-A6D1-DACF23B45B20}"/>
              </a:ext>
            </a:extLst>
          </p:cNvPr>
          <p:cNvSpPr/>
          <p:nvPr/>
        </p:nvSpPr>
        <p:spPr>
          <a:xfrm>
            <a:off x="5342314" y="5104824"/>
            <a:ext cx="34270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Туризм и путешествия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Спорт и здоровый образ жизни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A6717E4-B90E-47D4-B010-5880BB895267}"/>
              </a:ext>
            </a:extLst>
          </p:cNvPr>
          <p:cNvSpPr/>
          <p:nvPr/>
        </p:nvSpPr>
        <p:spPr>
          <a:xfrm>
            <a:off x="8315744" y="5104824"/>
            <a:ext cx="28539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Экология и охрана природы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ru-RU" sz="1100" dirty="0">
                <a:latin typeface="+mn-lt"/>
              </a:rPr>
              <a:t>Программа военно-патриотической работы с детьми и молодёжью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94313FB5-F9B7-4FEC-A375-A9E8213E9A9D}"/>
              </a:ext>
            </a:extLst>
          </p:cNvPr>
          <p:cNvSpPr/>
          <p:nvPr/>
        </p:nvSpPr>
        <p:spPr>
          <a:xfrm>
            <a:off x="5342314" y="4471376"/>
            <a:ext cx="5776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latin typeface="+mn-lt"/>
              </a:rPr>
              <a:t>Разрабатываются программы работы с детьми и молодёжью </a:t>
            </a:r>
            <a:br>
              <a:rPr lang="ru-RU" sz="1500" b="1" dirty="0">
                <a:latin typeface="+mn-lt"/>
              </a:rPr>
            </a:br>
            <a:r>
              <a:rPr lang="ru-RU" sz="1500" b="1" dirty="0">
                <a:latin typeface="+mn-lt"/>
              </a:rPr>
              <a:t>по направлениям:</a:t>
            </a:r>
            <a:endParaRPr lang="ru-RU" sz="1500" b="1" dirty="0">
              <a:solidFill>
                <a:srgbClr val="3366CA"/>
              </a:solidFill>
              <a:latin typeface="+mn-lt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79625C71-8D21-401D-B747-C56745D01147}"/>
              </a:ext>
            </a:extLst>
          </p:cNvPr>
          <p:cNvSpPr/>
          <p:nvPr/>
        </p:nvSpPr>
        <p:spPr>
          <a:xfrm>
            <a:off x="655321" y="4337647"/>
            <a:ext cx="4333074" cy="1459654"/>
          </a:xfrm>
          <a:prstGeom prst="roundRect">
            <a:avLst>
              <a:gd name="adj" fmla="val 7178"/>
            </a:avLst>
          </a:prstGeom>
          <a:noFill/>
          <a:ln w="9525">
            <a:solidFill>
              <a:srgbClr val="336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xmlns="" id="{07603230-CA64-44A9-B2EB-23F291193732}"/>
              </a:ext>
            </a:extLst>
          </p:cNvPr>
          <p:cNvSpPr/>
          <p:nvPr/>
        </p:nvSpPr>
        <p:spPr>
          <a:xfrm>
            <a:off x="683287" y="1060699"/>
            <a:ext cx="10898555" cy="755898"/>
          </a:xfrm>
          <a:prstGeom prst="roundRect">
            <a:avLst>
              <a:gd name="adj" fmla="val 15753"/>
            </a:avLst>
          </a:prstGeom>
          <a:noFill/>
          <a:ln w="9525">
            <a:solidFill>
              <a:srgbClr val="336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E6DF3C59-72AF-4292-BC37-A0EDFE935CF4}"/>
              </a:ext>
            </a:extLst>
          </p:cNvPr>
          <p:cNvSpPr/>
          <p:nvPr/>
        </p:nvSpPr>
        <p:spPr>
          <a:xfrm>
            <a:off x="1009859" y="1444891"/>
            <a:ext cx="10571983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+mn-lt"/>
              </a:rPr>
              <a:t>Устав Общероссийского общественно-государственного движения детей и молодежи «Движение первых» (4 редакция) от 14.11.2024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6B5835D2-FD14-47E6-9017-277F08945FF5}"/>
              </a:ext>
            </a:extLst>
          </p:cNvPr>
          <p:cNvSpPr/>
          <p:nvPr/>
        </p:nvSpPr>
        <p:spPr>
          <a:xfrm>
            <a:off x="1009859" y="1164370"/>
            <a:ext cx="104988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+mn-lt"/>
              </a:rPr>
              <a:t>Федеральный закон "О российском движении детей и молодежи" от 14.07.2022 N 261-ФЗ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41150C7E-A480-41C5-B0DC-77C0E69D18C2}"/>
              </a:ext>
            </a:extLst>
          </p:cNvPr>
          <p:cNvSpPr/>
          <p:nvPr/>
        </p:nvSpPr>
        <p:spPr>
          <a:xfrm>
            <a:off x="839037" y="1263650"/>
            <a:ext cx="66187" cy="66187"/>
          </a:xfrm>
          <a:prstGeom prst="ellipse">
            <a:avLst/>
          </a:prstGeom>
          <a:solidFill>
            <a:srgbClr val="336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669CF68C-6AC7-499C-830C-CEF616331EA5}"/>
              </a:ext>
            </a:extLst>
          </p:cNvPr>
          <p:cNvSpPr/>
          <p:nvPr/>
        </p:nvSpPr>
        <p:spPr>
          <a:xfrm>
            <a:off x="839037" y="1547812"/>
            <a:ext cx="66187" cy="66187"/>
          </a:xfrm>
          <a:prstGeom prst="ellipse">
            <a:avLst/>
          </a:prstGeom>
          <a:solidFill>
            <a:srgbClr val="336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123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МИССИЯ И ЦЕННОСТИ ПЕРВЫХ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6652DA5-BD84-4DF4-8C02-874CB78BC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777977"/>
            <a:ext cx="10934700" cy="305464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E644BF17-D966-4560-A80C-856EBF515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80809"/>
            <a:ext cx="10934700" cy="153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331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ФЛАГМАНСКИЕ ПРОЕКТЫ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6613D141-E69D-4B5B-8B1F-B655BABA8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58" y="1337734"/>
            <a:ext cx="11004367" cy="391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671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28053FA-8056-4EDF-B567-A06220926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-415188"/>
            <a:ext cx="11950700" cy="6723176"/>
          </a:xfrm>
          <a:prstGeom prst="rect">
            <a:avLst/>
          </a:prstGeom>
        </p:spPr>
      </p:pic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СТРУКТУРА РЕГИОНАЛЬНОГО ОТДЕЛЕНИЯ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19151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8;p8">
            <a:extLst>
              <a:ext uri="{FF2B5EF4-FFF2-40B4-BE49-F238E27FC236}">
                <a16:creationId xmlns:a16="http://schemas.microsoft.com/office/drawing/2014/main" xmlns="" id="{B8421845-A14E-414B-97C2-822709F30CDD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РЕГИОНАЛЬНАЯ СЕТЬ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152185C0-E341-470C-9C29-19601385DC39}"/>
              </a:ext>
            </a:extLst>
          </p:cNvPr>
          <p:cNvSpPr/>
          <p:nvPr/>
        </p:nvSpPr>
        <p:spPr>
          <a:xfrm>
            <a:off x="550333" y="2756933"/>
            <a:ext cx="5790950" cy="2976027"/>
          </a:xfrm>
          <a:prstGeom prst="roundRect">
            <a:avLst>
              <a:gd name="adj" fmla="val 3915"/>
            </a:avLst>
          </a:prstGeom>
          <a:noFill/>
          <a:ln w="12700">
            <a:solidFill>
              <a:srgbClr val="336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2FF57F4-8F83-40BD-A2BA-9365B8ADC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61" y="3917016"/>
            <a:ext cx="5035348" cy="1613841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288B11C9-C154-420E-A80D-0FCC12BB2362}"/>
              </a:ext>
            </a:extLst>
          </p:cNvPr>
          <p:cNvGrpSpPr/>
          <p:nvPr/>
        </p:nvGrpSpPr>
        <p:grpSpPr>
          <a:xfrm>
            <a:off x="610158" y="1125040"/>
            <a:ext cx="2480175" cy="1274686"/>
            <a:chOff x="610158" y="902319"/>
            <a:chExt cx="2480175" cy="1274686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8906CE1-3705-4A19-856C-C6906B94BEBB}"/>
                </a:ext>
              </a:extLst>
            </p:cNvPr>
            <p:cNvSpPr/>
            <p:nvPr/>
          </p:nvSpPr>
          <p:spPr>
            <a:xfrm>
              <a:off x="610158" y="1623007"/>
              <a:ext cx="248017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+mn-lt"/>
                </a:rPr>
                <a:t>Региональных отделений </a:t>
              </a:r>
              <a:br>
                <a:rPr lang="ru-RU" dirty="0">
                  <a:latin typeface="+mn-lt"/>
                </a:rPr>
              </a:br>
              <a:r>
                <a:rPr lang="ru-RU" dirty="0">
                  <a:latin typeface="+mn-lt"/>
                </a:rPr>
                <a:t>в </a:t>
              </a:r>
              <a:r>
                <a:rPr lang="ru-RU" sz="1600" b="1" dirty="0">
                  <a:solidFill>
                    <a:srgbClr val="3366CA"/>
                  </a:solidFill>
                  <a:latin typeface="+mn-lt"/>
                </a:rPr>
                <a:t>89</a:t>
              </a:r>
              <a:r>
                <a:rPr lang="ru-RU" dirty="0">
                  <a:latin typeface="+mn-lt"/>
                </a:rPr>
                <a:t> субъектах РФ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7ACC3498-9E7F-47B9-84A7-D8332A892E5B}"/>
                </a:ext>
              </a:extLst>
            </p:cNvPr>
            <p:cNvSpPr/>
            <p:nvPr/>
          </p:nvSpPr>
          <p:spPr>
            <a:xfrm>
              <a:off x="610158" y="902319"/>
              <a:ext cx="100768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solidFill>
                    <a:srgbClr val="3366CA"/>
                  </a:solidFill>
                  <a:latin typeface="Montserrat" panose="00000500000000000000" pitchFamily="2" charset="-52"/>
                </a:rPr>
                <a:t>89</a:t>
              </a:r>
              <a:endParaRPr lang="ru-RU" sz="4400" dirty="0">
                <a:solidFill>
                  <a:srgbClr val="3366CA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58061018-3A13-4CA3-8AC0-08C08C530270}"/>
              </a:ext>
            </a:extLst>
          </p:cNvPr>
          <p:cNvGrpSpPr/>
          <p:nvPr/>
        </p:nvGrpSpPr>
        <p:grpSpPr>
          <a:xfrm>
            <a:off x="3677972" y="1125040"/>
            <a:ext cx="2480175" cy="1274686"/>
            <a:chOff x="610158" y="902319"/>
            <a:chExt cx="2480175" cy="1274686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760B8FEF-703B-4003-9BC9-114BA56FFD53}"/>
                </a:ext>
              </a:extLst>
            </p:cNvPr>
            <p:cNvSpPr/>
            <p:nvPr/>
          </p:nvSpPr>
          <p:spPr>
            <a:xfrm>
              <a:off x="610158" y="1623007"/>
              <a:ext cx="248017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+mn-lt"/>
                </a:rPr>
                <a:t>Местных отделений </a:t>
              </a:r>
              <a:br>
                <a:rPr lang="ru-RU" dirty="0">
                  <a:latin typeface="+mn-lt"/>
                </a:rPr>
              </a:br>
              <a:r>
                <a:rPr lang="ru-RU" dirty="0">
                  <a:latin typeface="+mn-lt"/>
                </a:rPr>
                <a:t>в </a:t>
              </a:r>
              <a:r>
                <a:rPr lang="ru-RU" sz="1600" b="1" dirty="0">
                  <a:solidFill>
                    <a:srgbClr val="3366CA"/>
                  </a:solidFill>
                  <a:latin typeface="+mn-lt"/>
                </a:rPr>
                <a:t>89</a:t>
              </a:r>
              <a:r>
                <a:rPr lang="ru-RU" dirty="0">
                  <a:latin typeface="+mn-lt"/>
                </a:rPr>
                <a:t> субъектах РФ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6BFAAFC2-4EB3-47F5-A889-B6884F061421}"/>
                </a:ext>
              </a:extLst>
            </p:cNvPr>
            <p:cNvSpPr/>
            <p:nvPr/>
          </p:nvSpPr>
          <p:spPr>
            <a:xfrm>
              <a:off x="610158" y="902319"/>
              <a:ext cx="224796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solidFill>
                    <a:srgbClr val="3366CA"/>
                  </a:solidFill>
                  <a:latin typeface="Montserrat" panose="00000500000000000000" pitchFamily="2" charset="-52"/>
                </a:rPr>
                <a:t>2 356 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36E71816-6A42-42CD-B768-9E1CE161B670}"/>
              </a:ext>
            </a:extLst>
          </p:cNvPr>
          <p:cNvGrpSpPr/>
          <p:nvPr/>
        </p:nvGrpSpPr>
        <p:grpSpPr>
          <a:xfrm>
            <a:off x="6745786" y="1125040"/>
            <a:ext cx="2480175" cy="1274686"/>
            <a:chOff x="610158" y="902319"/>
            <a:chExt cx="2480175" cy="1274686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55952527-A47B-4D37-BE33-E4D8C42849F5}"/>
                </a:ext>
              </a:extLst>
            </p:cNvPr>
            <p:cNvSpPr/>
            <p:nvPr/>
          </p:nvSpPr>
          <p:spPr>
            <a:xfrm>
              <a:off x="610158" y="1623007"/>
              <a:ext cx="248017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+mn-lt"/>
                </a:rPr>
                <a:t>Первичных отделений </a:t>
              </a:r>
              <a:br>
                <a:rPr lang="ru-RU" dirty="0">
                  <a:latin typeface="+mn-lt"/>
                </a:rPr>
              </a:br>
              <a:r>
                <a:rPr lang="ru-RU" dirty="0">
                  <a:latin typeface="+mn-lt"/>
                </a:rPr>
                <a:t>в </a:t>
              </a:r>
              <a:r>
                <a:rPr lang="ru-RU" sz="1600" b="1" dirty="0">
                  <a:solidFill>
                    <a:srgbClr val="3366CA"/>
                  </a:solidFill>
                  <a:latin typeface="+mn-lt"/>
                </a:rPr>
                <a:t>89</a:t>
              </a:r>
              <a:r>
                <a:rPr lang="ru-RU" dirty="0">
                  <a:latin typeface="+mn-lt"/>
                </a:rPr>
                <a:t> субъектах РФ</a:t>
              </a: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A38FB607-ADD7-4E47-AC5C-CA42E73C2DA6}"/>
                </a:ext>
              </a:extLst>
            </p:cNvPr>
            <p:cNvSpPr/>
            <p:nvPr/>
          </p:nvSpPr>
          <p:spPr>
            <a:xfrm>
              <a:off x="610158" y="902319"/>
              <a:ext cx="224796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solidFill>
                    <a:srgbClr val="3366CA"/>
                  </a:solidFill>
                  <a:latin typeface="Montserrat" panose="00000500000000000000" pitchFamily="2" charset="-52"/>
                </a:rPr>
                <a:t>49 768 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848B070A-16DE-4A77-A4B2-DCBAA9BAA03F}"/>
              </a:ext>
            </a:extLst>
          </p:cNvPr>
          <p:cNvGrpSpPr/>
          <p:nvPr/>
        </p:nvGrpSpPr>
        <p:grpSpPr>
          <a:xfrm>
            <a:off x="6745786" y="2826840"/>
            <a:ext cx="2247966" cy="1125380"/>
            <a:chOff x="610158" y="902319"/>
            <a:chExt cx="2247966" cy="1125380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BF1BDF1E-AEDE-4CE7-894A-27797F4EDFE0}"/>
                </a:ext>
              </a:extLst>
            </p:cNvPr>
            <p:cNvSpPr/>
            <p:nvPr/>
          </p:nvSpPr>
          <p:spPr>
            <a:xfrm>
              <a:off x="610159" y="1504479"/>
              <a:ext cx="191271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+mn-lt"/>
                </a:rPr>
                <a:t>Местных отделения </a:t>
              </a:r>
              <a:br>
                <a:rPr lang="ru-RU" dirty="0">
                  <a:latin typeface="+mn-lt"/>
                </a:rPr>
              </a:br>
              <a:r>
                <a:rPr lang="ru-RU" dirty="0">
                  <a:latin typeface="+mn-lt"/>
                </a:rPr>
                <a:t>в Московской области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1527100C-DDD0-4BE4-84E5-44D52AC37C82}"/>
                </a:ext>
              </a:extLst>
            </p:cNvPr>
            <p:cNvSpPr/>
            <p:nvPr/>
          </p:nvSpPr>
          <p:spPr>
            <a:xfrm>
              <a:off x="610158" y="902319"/>
              <a:ext cx="224796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66CA"/>
                  </a:solidFill>
                  <a:latin typeface="Montserrat" panose="00000500000000000000" pitchFamily="2" charset="-52"/>
                </a:rPr>
                <a:t>54</a:t>
              </a: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2597F38E-4B4F-4180-8BA0-20A01294D53B}"/>
              </a:ext>
            </a:extLst>
          </p:cNvPr>
          <p:cNvGrpSpPr/>
          <p:nvPr/>
        </p:nvGrpSpPr>
        <p:grpSpPr>
          <a:xfrm>
            <a:off x="9209586" y="2826840"/>
            <a:ext cx="2247966" cy="1125380"/>
            <a:chOff x="610158" y="902319"/>
            <a:chExt cx="2247966" cy="1125380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2060995C-1BB1-4054-BFD2-AD1CC5F59997}"/>
                </a:ext>
              </a:extLst>
            </p:cNvPr>
            <p:cNvSpPr/>
            <p:nvPr/>
          </p:nvSpPr>
          <p:spPr>
            <a:xfrm>
              <a:off x="610159" y="1504479"/>
              <a:ext cx="200584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+mn-lt"/>
                </a:rPr>
                <a:t>Первичных отделений в Московской области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D4478A6E-1C4E-40B1-9FB6-10670E88779C}"/>
                </a:ext>
              </a:extLst>
            </p:cNvPr>
            <p:cNvSpPr/>
            <p:nvPr/>
          </p:nvSpPr>
          <p:spPr>
            <a:xfrm>
              <a:off x="610158" y="902319"/>
              <a:ext cx="224796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66CA"/>
                  </a:solidFill>
                  <a:latin typeface="Montserrat" panose="00000500000000000000" pitchFamily="2" charset="-52"/>
                </a:rPr>
                <a:t>1 020 </a:t>
              </a: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5FC9B524-8E13-44F9-95F5-4DAD017AA39E}"/>
              </a:ext>
            </a:extLst>
          </p:cNvPr>
          <p:cNvGrpSpPr/>
          <p:nvPr/>
        </p:nvGrpSpPr>
        <p:grpSpPr>
          <a:xfrm>
            <a:off x="6745785" y="4270981"/>
            <a:ext cx="4711767" cy="1274686"/>
            <a:chOff x="610157" y="902319"/>
            <a:chExt cx="4711767" cy="1274686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DE2E7618-E901-431C-A2A2-1A7032A54C98}"/>
                </a:ext>
              </a:extLst>
            </p:cNvPr>
            <p:cNvSpPr/>
            <p:nvPr/>
          </p:nvSpPr>
          <p:spPr>
            <a:xfrm>
              <a:off x="610158" y="1623007"/>
              <a:ext cx="471176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+mn-lt"/>
                </a:rPr>
                <a:t>участников Движения Первых</a:t>
              </a:r>
            </a:p>
            <a:p>
              <a:r>
                <a:rPr lang="ru-RU" dirty="0">
                  <a:latin typeface="+mn-lt"/>
                </a:rPr>
                <a:t>(из них </a:t>
              </a:r>
              <a:r>
                <a:rPr lang="ru-RU" sz="1600" b="1" dirty="0">
                  <a:solidFill>
                    <a:srgbClr val="3366CA"/>
                  </a:solidFill>
                  <a:latin typeface="+mn-lt"/>
                </a:rPr>
                <a:t>522,4 тыс. </a:t>
              </a:r>
              <a:r>
                <a:rPr lang="ru-RU" dirty="0">
                  <a:latin typeface="+mn-lt"/>
                </a:rPr>
                <a:t>человек из Московской области)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96B79B9E-E6E3-46C1-A014-F4F8E99BCB57}"/>
                </a:ext>
              </a:extLst>
            </p:cNvPr>
            <p:cNvSpPr/>
            <p:nvPr/>
          </p:nvSpPr>
          <p:spPr>
            <a:xfrm>
              <a:off x="610157" y="902319"/>
              <a:ext cx="3005859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solidFill>
                    <a:srgbClr val="3366CA"/>
                  </a:solidFill>
                  <a:latin typeface="Montserrat" panose="00000500000000000000" pitchFamily="2" charset="-52"/>
                </a:rPr>
                <a:t>&gt; 9,5 млн </a:t>
              </a:r>
            </a:p>
          </p:txBody>
        </p:sp>
      </p:grp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7A8EA129-2287-484D-97C2-B885A3005F0E}"/>
              </a:ext>
            </a:extLst>
          </p:cNvPr>
          <p:cNvSpPr/>
          <p:nvPr/>
        </p:nvSpPr>
        <p:spPr>
          <a:xfrm>
            <a:off x="734448" y="2921476"/>
            <a:ext cx="54236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366CA"/>
                </a:solidFill>
                <a:latin typeface="+mn-lt"/>
              </a:rPr>
              <a:t>Первичное отделение Движения Первых </a:t>
            </a:r>
            <a:r>
              <a:rPr lang="ru-RU" sz="1600" dirty="0">
                <a:latin typeface="+mn-lt"/>
              </a:rPr>
              <a:t>— фундамент Движения Первых. Это коллектив единомышленников, объединяющий детей и взрослых</a:t>
            </a:r>
          </a:p>
        </p:txBody>
      </p:sp>
    </p:spTree>
    <p:extLst>
      <p:ext uri="{BB962C8B-B14F-4D97-AF65-F5344CB8AC3E}">
        <p14:creationId xmlns:p14="http://schemas.microsoft.com/office/powerpoint/2010/main" xmlns="" val="1064694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DA2B0D-FB2B-4D45-98CC-BEEEE534A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27" y="1193800"/>
            <a:ext cx="11199734" cy="4757758"/>
          </a:xfrm>
          <a:prstGeom prst="rect">
            <a:avLst/>
          </a:prstGeom>
        </p:spPr>
      </p:pic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ВЗАИМОДЕЙСТВИЕ С НАВИГАТОРАМИ ДЕТСТВА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26791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8;p8">
            <a:extLst>
              <a:ext uri="{FF2B5EF4-FFF2-40B4-BE49-F238E27FC236}">
                <a16:creationId xmlns:a16="http://schemas.microsoft.com/office/drawing/2014/main" xmlns="" id="{09FF275C-ADBF-4425-A823-3DDD5404F4A8}"/>
              </a:ext>
            </a:extLst>
          </p:cNvPr>
          <p:cNvSpPr txBox="1"/>
          <p:nvPr/>
        </p:nvSpPr>
        <p:spPr>
          <a:xfrm>
            <a:off x="610158" y="330200"/>
            <a:ext cx="8340496" cy="38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2800" b="1" dirty="0">
                <a:latin typeface="+mj-lt"/>
              </a:rPr>
              <a:t>РЕСУРСНАЯ ПОДДЕРЖКА </a:t>
            </a:r>
            <a:br>
              <a:rPr lang="ru-RU" sz="2800" b="1" dirty="0">
                <a:latin typeface="+mj-lt"/>
              </a:rPr>
            </a:br>
            <a:r>
              <a:rPr lang="ru-RU" sz="2800" b="1" dirty="0">
                <a:latin typeface="+mj-lt"/>
              </a:rPr>
              <a:t>ДВИЖЕНИЯ ПЕРВЫХ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2A9446C-1196-4BD7-8482-D75750BF7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781" y="330200"/>
            <a:ext cx="3124200" cy="109266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676794D3-759D-4FEE-BE96-826C11375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58" y="1427528"/>
            <a:ext cx="5272836" cy="45313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9BFCB2-4E78-4AC4-B1BB-3911F5D24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9243" y="1443096"/>
            <a:ext cx="5464094" cy="45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7491072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{533BB5E6-AE12-2C49-80E3-1401096F30E2}tf10001062</Template>
  <TotalTime>39453</TotalTime>
  <Words>197</Words>
  <Application>Microsoft Office PowerPoint</Application>
  <PresentationFormat>Произвольный</PresentationFormat>
  <Paragraphs>44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HDOfficeLightV0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</dc:creator>
  <cp:lastModifiedBy>mihaylova_av</cp:lastModifiedBy>
  <cp:revision>1549</cp:revision>
  <cp:lastPrinted>2022-07-08T10:58:57Z</cp:lastPrinted>
  <dcterms:modified xsi:type="dcterms:W3CDTF">2025-02-17T07:24:22Z</dcterms:modified>
</cp:coreProperties>
</file>