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4" r:id="rId1"/>
  </p:sldMasterIdLst>
  <p:notesMasterIdLst>
    <p:notesMasterId r:id="rId15"/>
  </p:notesMasterIdLst>
  <p:sldIdLst>
    <p:sldId id="380" r:id="rId2"/>
    <p:sldId id="392" r:id="rId3"/>
    <p:sldId id="256" r:id="rId4"/>
    <p:sldId id="394" r:id="rId5"/>
    <p:sldId id="393" r:id="rId6"/>
    <p:sldId id="390" r:id="rId7"/>
    <p:sldId id="377" r:id="rId8"/>
    <p:sldId id="386" r:id="rId9"/>
    <p:sldId id="383" r:id="rId10"/>
    <p:sldId id="384" r:id="rId11"/>
    <p:sldId id="387" r:id="rId12"/>
    <p:sldId id="382" r:id="rId13"/>
    <p:sldId id="379" r:id="rId14"/>
  </p:sldIdLst>
  <p:sldSz cx="12192000" cy="6858000"/>
  <p:notesSz cx="9939338" cy="68087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B7EF8"/>
    <a:srgbClr val="02A9FC"/>
    <a:srgbClr val="777777"/>
    <a:srgbClr val="999999"/>
    <a:srgbClr val="C0F7A4"/>
    <a:srgbClr val="C5F0AA"/>
    <a:srgbClr val="FBE5D6"/>
    <a:srgbClr val="A6A6A6"/>
    <a:srgbClr val="FEDC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5" autoAdjust="0"/>
    <p:restoredTop sz="96398" autoAdjust="0"/>
  </p:normalViewPr>
  <p:slideViewPr>
    <p:cSldViewPr snapToGrid="0">
      <p:cViewPr varScale="1">
        <p:scale>
          <a:sx n="73" d="100"/>
          <a:sy n="73" d="100"/>
        </p:scale>
        <p:origin x="-1008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62" d="100"/>
          <a:sy n="162" d="100"/>
        </p:scale>
        <p:origin x="2128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9275" y="0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2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67475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buSzPts val="1200"/>
              <a:buFont typeface="Montserrat SemiBold"/>
              <a:buNone/>
            </a:pPr>
            <a:fld id="{00000000-1234-1234-1234-123412341234}" type="slidenum">
              <a:rPr lang="en-US" sz="1200" smtClean="0">
                <a:latin typeface="Montserrat SemiBold"/>
                <a:ea typeface="Montserrat SemiBold"/>
                <a:cs typeface="Montserrat SemiBold"/>
                <a:sym typeface="Montserrat SemiBold"/>
              </a:rPr>
              <a:pPr algn="r">
                <a:buSzPts val="1200"/>
                <a:buFont typeface="Montserrat SemiBold"/>
                <a:buNone/>
              </a:pPr>
              <a:t>‹#›</a:t>
            </a:fld>
            <a:endParaRPr lang="en-US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9905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Montserrat" panose="00000500000000000000" pitchFamily="2" charset="-52"/>
        <a:ea typeface="Montserrat" panose="00000500000000000000" pitchFamily="2" charset="-52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p1:notes"/>
          <p:cNvSpPr txBox="1"/>
          <p:nvPr/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 SemiBold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Montserrat SemiBold"/>
                <a:buNone/>
              </a:pPr>
              <a:t>2</a:t>
            </a:fld>
            <a:endParaRPr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5926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p1:notes"/>
          <p:cNvSpPr txBox="1"/>
          <p:nvPr/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 SemiBold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Montserrat SemiBold"/>
                <a:buNone/>
              </a:pPr>
              <a:t>3</a:t>
            </a:fld>
            <a:endParaRPr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8041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C383620D-6467-C978-7200-5BCA6E45C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47C722D4-FAB3-5AE7-E375-5B676284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41" y="3681081"/>
            <a:ext cx="7343356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9" name="Google Shape;15;p1">
            <a:extLst>
              <a:ext uri="{FF2B5EF4-FFF2-40B4-BE49-F238E27FC236}">
                <a16:creationId xmlns:a16="http://schemas.microsoft.com/office/drawing/2014/main" xmlns="" id="{32FCBE3E-5DD3-1DBE-CF84-ACAA091DC72A}"/>
              </a:ext>
            </a:extLst>
          </p:cNvPr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10" name="Google Shape;16;p1">
              <a:extLst>
                <a:ext uri="{FF2B5EF4-FFF2-40B4-BE49-F238E27FC236}">
                  <a16:creationId xmlns:a16="http://schemas.microsoft.com/office/drawing/2014/main" xmlns="" id="{21B0937A-8618-C3FA-4AC3-EC41062AA933}"/>
                </a:ext>
              </a:extLst>
            </p:cNvPr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11" name="Google Shape;17;p1">
              <a:extLst>
                <a:ext uri="{FF2B5EF4-FFF2-40B4-BE49-F238E27FC236}">
                  <a16:creationId xmlns:a16="http://schemas.microsoft.com/office/drawing/2014/main" xmlns="" id="{77764D06-30A1-C030-9E1F-AE1FFAACA45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438">
          <p15:clr>
            <a:srgbClr val="FBAE40"/>
          </p15:clr>
        </p15:guide>
        <p15:guide id="2" pos="7242">
          <p15:clr>
            <a:srgbClr val="FBAE40"/>
          </p15:clr>
        </p15:guide>
        <p15:guide id="3" orient="horz" pos="2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нимок экрана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6D62E0C-9AAD-4737-7559-C8C55C2DF5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455"/>
          <a:stretch/>
        </p:blipFill>
        <p:spPr>
          <a:xfrm>
            <a:off x="0" y="6066262"/>
            <a:ext cx="12192000" cy="791737"/>
          </a:xfrm>
          <a:prstGeom prst="rect">
            <a:avLst/>
          </a:prstGeom>
        </p:spPr>
      </p:pic>
      <p:grpSp>
        <p:nvGrpSpPr>
          <p:cNvPr id="2" name="Google Shape;20;p3">
            <a:extLst>
              <a:ext uri="{FF2B5EF4-FFF2-40B4-BE49-F238E27FC236}">
                <a16:creationId xmlns:a16="http://schemas.microsoft.com/office/drawing/2014/main" xmlns="" id="{04EAACA8-47A9-444E-A8C3-CEFC47BFD0EE}"/>
              </a:ext>
            </a:extLst>
          </p:cNvPr>
          <p:cNvGrpSpPr/>
          <p:nvPr userDrawn="1"/>
        </p:nvGrpSpPr>
        <p:grpSpPr>
          <a:xfrm>
            <a:off x="9768633" y="384516"/>
            <a:ext cx="2066925" cy="362892"/>
            <a:chOff x="9829038" y="525040"/>
            <a:chExt cx="2067385" cy="362712"/>
          </a:xfrm>
        </p:grpSpPr>
        <p:pic>
          <p:nvPicPr>
            <p:cNvPr id="3" name="Google Shape;21;p3">
              <a:extLst>
                <a:ext uri="{FF2B5EF4-FFF2-40B4-BE49-F238E27FC236}">
                  <a16:creationId xmlns:a16="http://schemas.microsoft.com/office/drawing/2014/main" xmlns="" id="{E87C9D1E-3835-41F4-A641-4A98B43E667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22;p3">
              <a:extLst>
                <a:ext uri="{FF2B5EF4-FFF2-40B4-BE49-F238E27FC236}">
                  <a16:creationId xmlns:a16="http://schemas.microsoft.com/office/drawing/2014/main" xmlns="" id="{7CF75DD6-93AB-40D8-8A70-2A479F32C64B}"/>
                </a:ext>
              </a:extLst>
            </p:cNvPr>
            <p:cNvSpPr txBox="1"/>
            <p:nvPr/>
          </p:nvSpPr>
          <p:spPr>
            <a:xfrm>
              <a:off x="10103737" y="596442"/>
              <a:ext cx="1792686" cy="2768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5" name="Google Shape;23;p3">
            <a:extLst>
              <a:ext uri="{FF2B5EF4-FFF2-40B4-BE49-F238E27FC236}">
                <a16:creationId xmlns:a16="http://schemas.microsoft.com/office/drawing/2014/main" xmlns="" id="{4DA04EA2-F8B8-4007-9C18-8A018C6A63A7}"/>
              </a:ext>
            </a:extLst>
          </p:cNvPr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812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812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 userDrawn="1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 preserve="1">
  <p:cSld name="1_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831E7C4-1DD5-B9E6-27D0-BAEF94BAD5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0699"/>
          </a:xfrm>
          <a:prstGeom prst="rect">
            <a:avLst/>
          </a:prstGeom>
        </p:spPr>
      </p:pic>
      <p:grpSp>
        <p:nvGrpSpPr>
          <p:cNvPr id="3" name="Google Shape;15;p1">
            <a:extLst>
              <a:ext uri="{FF2B5EF4-FFF2-40B4-BE49-F238E27FC236}">
                <a16:creationId xmlns:a16="http://schemas.microsoft.com/office/drawing/2014/main" xmlns="" id="{3049BACC-827A-C78D-FD75-BF0289C30A17}"/>
              </a:ext>
            </a:extLst>
          </p:cNvPr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4" name="Google Shape;16;p1">
              <a:extLst>
                <a:ext uri="{FF2B5EF4-FFF2-40B4-BE49-F238E27FC236}">
                  <a16:creationId xmlns:a16="http://schemas.microsoft.com/office/drawing/2014/main" xmlns="" id="{A4EC0DEC-73D8-E68D-F151-46BD0E01DAE6}"/>
                </a:ext>
              </a:extLst>
            </p:cNvPr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5" name="Google Shape;17;p1">
              <a:extLst>
                <a:ext uri="{FF2B5EF4-FFF2-40B4-BE49-F238E27FC236}">
                  <a16:creationId xmlns:a16="http://schemas.microsoft.com/office/drawing/2014/main" xmlns="" id="{D3E59259-F4DE-6011-CCC7-9271A2EB848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3;p3">
            <a:extLst>
              <a:ext uri="{FF2B5EF4-FFF2-40B4-BE49-F238E27FC236}">
                <a16:creationId xmlns:a16="http://schemas.microsoft.com/office/drawing/2014/main" xmlns="" id="{8457F1F0-BE92-C448-E83A-161F1C066126}"/>
              </a:ext>
            </a:extLst>
          </p:cNvPr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812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812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1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40350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788199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8145429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438" userDrawn="1">
          <p15:clr>
            <a:srgbClr val="FBAE40"/>
          </p15:clr>
        </p15:guide>
        <p15:guide id="2" orient="horz" pos="822" userDrawn="1">
          <p15:clr>
            <a:srgbClr val="FBAE40"/>
          </p15:clr>
        </p15:guide>
        <p15:guide id="3" pos="724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7" r:id="rId3"/>
    <p:sldLayoutId id="2147483661" r:id="rId4"/>
    <p:sldLayoutId id="2147483662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4042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19971" y="734628"/>
            <a:ext cx="4333557" cy="4382219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751295" y="2702895"/>
            <a:ext cx="744070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Селиверстова Наталья 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Владимировна,</a:t>
            </a:r>
            <a:endParaRPr lang="ru-RU" sz="3200" b="1" dirty="0">
              <a:solidFill>
                <a:schemeClr val="bg1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директор МБОУ «Гимназия №11» </a:t>
            </a:r>
            <a:endParaRPr lang="ru-RU" sz="2800" dirty="0" smtClean="0">
              <a:solidFill>
                <a:schemeClr val="bg1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Городского </a:t>
            </a:r>
            <a:r>
              <a:rPr lang="ru-RU" sz="28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округа 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Балашиха</a:t>
            </a:r>
            <a:endParaRPr lang="ru-RU" sz="2800" dirty="0">
              <a:solidFill>
                <a:schemeClr val="bg1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859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9085" y="215705"/>
            <a:ext cx="5689378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+mj-lt"/>
              </a:rPr>
              <a:t>Культура и </a:t>
            </a:r>
            <a:r>
              <a:rPr lang="ru-RU" sz="4400" b="1" dirty="0" smtClean="0">
                <a:latin typeface="+mj-lt"/>
              </a:rPr>
              <a:t>искусство</a:t>
            </a:r>
          </a:p>
          <a:p>
            <a:r>
              <a:rPr lang="ru-RU" sz="3600" b="1" dirty="0">
                <a:latin typeface="+mj-lt"/>
              </a:rPr>
              <a:t>«Создавай и вдохновляй!»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7645" y="1492743"/>
            <a:ext cx="918392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>
                <a:latin typeface="+mj-lt"/>
              </a:rPr>
              <a:t>«Марафон Культур» ко Дню Народного </a:t>
            </a:r>
            <a:r>
              <a:rPr lang="ru-RU" sz="2600" b="1" dirty="0" smtClean="0">
                <a:latin typeface="+mj-lt"/>
              </a:rPr>
              <a:t>единства, </a:t>
            </a:r>
          </a:p>
          <a:p>
            <a:r>
              <a:rPr lang="ru-RU" sz="2600" b="1" dirty="0" smtClean="0">
                <a:latin typeface="+mj-lt"/>
              </a:rPr>
              <a:t>выставка-форум «Уникальная Россия», «Умные каникулы», </a:t>
            </a:r>
          </a:p>
          <a:p>
            <a:r>
              <a:rPr lang="ru-RU" sz="2600" b="1" dirty="0" smtClean="0">
                <a:latin typeface="+mj-lt"/>
              </a:rPr>
              <a:t>русские народные промыслы</a:t>
            </a:r>
            <a:endParaRPr lang="ru-RU" sz="2600" b="1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0511" y="2558430"/>
            <a:ext cx="2306853" cy="30758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62796" y="2558430"/>
            <a:ext cx="2306852" cy="3075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90" y="2785406"/>
            <a:ext cx="3799298" cy="28494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5073" y="2558430"/>
            <a:ext cx="1595573" cy="307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93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462" y="246185"/>
            <a:ext cx="619753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+mj-lt"/>
              </a:rPr>
              <a:t>Медиа и </a:t>
            </a:r>
            <a:r>
              <a:rPr lang="ru-RU" sz="4400" b="1" dirty="0" smtClean="0">
                <a:latin typeface="+mj-lt"/>
              </a:rPr>
              <a:t>коммуникации</a:t>
            </a:r>
          </a:p>
          <a:p>
            <a:r>
              <a:rPr lang="ru-RU" sz="3600" b="1" dirty="0">
                <a:latin typeface="+mj-lt"/>
              </a:rPr>
              <a:t>«Расскажи о главном!»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95325" y="1538846"/>
            <a:ext cx="830868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latin typeface="+mj-lt"/>
              </a:rPr>
              <a:t>«Гимназия в объективе» медиа команда, медиа-</a:t>
            </a:r>
            <a:r>
              <a:rPr lang="ru-RU" sz="2600" b="1" dirty="0" err="1" smtClean="0">
                <a:latin typeface="+mj-lt"/>
              </a:rPr>
              <a:t>фест</a:t>
            </a:r>
            <a:r>
              <a:rPr lang="ru-RU" sz="2600" b="1" dirty="0" smtClean="0">
                <a:latin typeface="+mj-lt"/>
              </a:rPr>
              <a:t>, </a:t>
            </a:r>
          </a:p>
          <a:p>
            <a:r>
              <a:rPr lang="ru-RU" sz="2600" b="1" dirty="0" smtClean="0">
                <a:latin typeface="+mj-lt"/>
              </a:rPr>
              <a:t>Встреча главы </a:t>
            </a:r>
            <a:r>
              <a:rPr lang="ru-RU" sz="2600" b="1" dirty="0" err="1" smtClean="0">
                <a:latin typeface="+mj-lt"/>
              </a:rPr>
              <a:t>г.о</a:t>
            </a:r>
            <a:r>
              <a:rPr lang="ru-RU" sz="2600" b="1" dirty="0" smtClean="0">
                <a:latin typeface="+mj-lt"/>
              </a:rPr>
              <a:t>. Балашиха с медиа группами БШЛ</a:t>
            </a:r>
            <a:endParaRPr lang="ru-RU" sz="2600" b="1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325" y="2556284"/>
            <a:ext cx="4993298" cy="3337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7813" y="2504473"/>
            <a:ext cx="4518861" cy="3389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566" y="817065"/>
            <a:ext cx="1328624" cy="168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55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462" y="246185"/>
            <a:ext cx="5295039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+mj-lt"/>
              </a:rPr>
              <a:t>Спорт</a:t>
            </a:r>
          </a:p>
          <a:p>
            <a:r>
              <a:rPr lang="ru-RU" sz="3600" b="1" dirty="0" smtClean="0">
                <a:latin typeface="+mj-lt"/>
              </a:rPr>
              <a:t>«</a:t>
            </a:r>
            <a:r>
              <a:rPr lang="ru-RU" sz="3600" b="1" dirty="0">
                <a:latin typeface="+mj-lt"/>
              </a:rPr>
              <a:t>Достигай и побеждай!</a:t>
            </a:r>
            <a:r>
              <a:rPr lang="ru-RU" sz="3600" b="1" dirty="0" smtClean="0">
                <a:latin typeface="+mj-lt"/>
              </a:rPr>
              <a:t>»</a:t>
            </a:r>
            <a:endParaRPr lang="ru-RU" sz="3600" b="1" dirty="0">
              <a:latin typeface="+mj-lt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8199" y="3194050"/>
            <a:ext cx="4861168" cy="27344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2517" y="1785068"/>
            <a:ext cx="47830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latin typeface="+mn-lt"/>
              </a:rPr>
              <a:t>Балашихинская</a:t>
            </a:r>
            <a:r>
              <a:rPr lang="ru-RU" sz="3600" b="1" dirty="0">
                <a:latin typeface="+mn-lt"/>
              </a:rPr>
              <a:t> </a:t>
            </a:r>
            <a:r>
              <a:rPr lang="ru-RU" sz="3600" b="1" dirty="0" smtClean="0">
                <a:latin typeface="+mn-lt"/>
              </a:rPr>
              <a:t>Школьная </a:t>
            </a:r>
            <a:r>
              <a:rPr lang="ru-RU" sz="3600" b="1" dirty="0">
                <a:latin typeface="+mn-lt"/>
              </a:rPr>
              <a:t>Л</a:t>
            </a:r>
            <a:r>
              <a:rPr lang="ru-RU" sz="3600" b="1" dirty="0" smtClean="0">
                <a:latin typeface="+mn-lt"/>
              </a:rPr>
              <a:t>ига</a:t>
            </a:r>
            <a:endParaRPr lang="ru-RU" sz="3600" dirty="0">
              <a:latin typeface="+mn-lt"/>
            </a:endParaRPr>
          </a:p>
          <a:p>
            <a:r>
              <a:rPr lang="ru-RU" sz="3600" dirty="0" smtClean="0">
                <a:latin typeface="+mn-lt"/>
              </a:rPr>
              <a:t>уникальный проект</a:t>
            </a:r>
            <a:endParaRPr lang="ru-RU" sz="36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517" y="4457701"/>
            <a:ext cx="4634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+mj-lt"/>
              </a:rPr>
              <a:t>ШКОЛЫ + «ПЕРВЫЕ»</a:t>
            </a:r>
            <a:endParaRPr lang="ru-RU" sz="3600" b="1" dirty="0">
              <a:latin typeface="+mj-lt"/>
            </a:endParaRPr>
          </a:p>
        </p:txBody>
      </p:sp>
      <p:pic>
        <p:nvPicPr>
          <p:cNvPr id="8" name="Рисунок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950" t="70403" r="26697" b="7582"/>
          <a:stretch/>
        </p:blipFill>
        <p:spPr bwMode="auto">
          <a:xfrm>
            <a:off x="7672055" y="923365"/>
            <a:ext cx="3962863" cy="219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770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8;p8"/>
          <p:cNvSpPr txBox="1"/>
          <p:nvPr/>
        </p:nvSpPr>
        <p:spPr>
          <a:xfrm>
            <a:off x="342590" y="1284449"/>
            <a:ext cx="12001810" cy="61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Основные задачи </a:t>
            </a:r>
            <a:r>
              <a:rPr lang="ru-RU" sz="4400" b="1" dirty="0" smtClean="0">
                <a:solidFill>
                  <a:schemeClr val="bg1"/>
                </a:solidFill>
                <a:latin typeface="+mj-lt"/>
              </a:rPr>
              <a:t>первичного отделения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442258"/>
            <a:ext cx="1227772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 повышение </a:t>
            </a:r>
            <a:r>
              <a:rPr lang="ru-RU" sz="3200" dirty="0">
                <a:solidFill>
                  <a:schemeClr val="bg1"/>
                </a:solidFill>
                <a:latin typeface="+mn-lt"/>
              </a:rPr>
              <a:t>социальной 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активности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 развитие </a:t>
            </a:r>
            <a:r>
              <a:rPr lang="ru-RU" sz="3200" dirty="0">
                <a:solidFill>
                  <a:schemeClr val="bg1"/>
                </a:solidFill>
                <a:latin typeface="+mn-lt"/>
              </a:rPr>
              <a:t>самостоятельности и ответственности 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участников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 создание условия для самореализации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+mn-lt"/>
              </a:rPr>
              <a:t>- развитие личностных качеств, навыков </a:t>
            </a:r>
            <a:r>
              <a:rPr lang="ru-RU" sz="3200" dirty="0">
                <a:solidFill>
                  <a:schemeClr val="bg1"/>
                </a:solidFill>
                <a:latin typeface="+mn-lt"/>
              </a:rPr>
              <a:t>общения и 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сотрудничества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  <a:p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18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8;p8"/>
          <p:cNvSpPr txBox="1"/>
          <p:nvPr/>
        </p:nvSpPr>
        <p:spPr>
          <a:xfrm>
            <a:off x="69302" y="2523226"/>
            <a:ext cx="12001810" cy="347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pPr lvl="0" algn="ctr">
              <a:buClr>
                <a:schemeClr val="lt1"/>
              </a:buClr>
              <a:buSzPts val="3200"/>
            </a:pPr>
            <a:r>
              <a:rPr lang="ru-RU" sz="4800" b="1" dirty="0">
                <a:solidFill>
                  <a:schemeClr val="lt1"/>
                </a:solidFill>
                <a:latin typeface="+mj-lt"/>
                <a:ea typeface="Roboto" panose="02000000000000000000" pitchFamily="2" charset="0"/>
                <a:cs typeface="Montserrat SemiBold"/>
                <a:sym typeface="Montserrat SemiBold"/>
              </a:rPr>
              <a:t>Деятельность Первичного отделения «Движения Первых» как основа воспитательной работы образовательного учреждения</a:t>
            </a:r>
            <a:endParaRPr lang="ru-RU" sz="4800" b="1" u="none" dirty="0">
              <a:solidFill>
                <a:schemeClr val="lt1"/>
              </a:solidFill>
              <a:latin typeface="+mj-lt"/>
              <a:ea typeface="Roboto" panose="02000000000000000000" pitchFamily="2" charset="0"/>
              <a:cs typeface="Montserrat SemiBold"/>
              <a:sym typeface="Montserrat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52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8;p8"/>
          <p:cNvSpPr txBox="1"/>
          <p:nvPr/>
        </p:nvSpPr>
        <p:spPr>
          <a:xfrm>
            <a:off x="572966" y="655782"/>
            <a:ext cx="11175688" cy="93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pPr lvl="0">
              <a:buClr>
                <a:schemeClr val="lt1"/>
              </a:buClr>
              <a:buSzPts val="3200"/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Муниципальное бюджетное общеобразовательное учреждение Городского округа 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Балашиха</a:t>
            </a:r>
            <a:r>
              <a:rPr lang="en-US" sz="32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Гимназия №11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»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+mn-lt"/>
              </a:rPr>
            </a:br>
            <a:endParaRPr lang="ru-RU" sz="2000" b="1" u="none" dirty="0">
              <a:solidFill>
                <a:schemeClr val="bg1"/>
              </a:solidFill>
              <a:latin typeface="+mn-lt"/>
              <a:ea typeface="Roboto" panose="02000000000000000000" pitchFamily="2" charset="0"/>
              <a:cs typeface="Montserrat SemiBold"/>
              <a:sym typeface="Montserrat SemiBo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278000"/>
                    </a14:imgEffect>
                    <a14:imgEffect>
                      <a14:brightnessContrast bright="-32000" contrast="-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97264" y="2355273"/>
            <a:ext cx="1263828" cy="12638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2966" y="1724872"/>
            <a:ext cx="56803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- 3 учебных корпуса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- 5 дошкольных отделений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- 5088 обучающихся</a:t>
            </a:r>
            <a:endParaRPr lang="ru-RU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2547" y="3500294"/>
            <a:ext cx="3888508" cy="2916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6437" y="3500294"/>
            <a:ext cx="3888510" cy="29163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462" y="246185"/>
            <a:ext cx="878157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+mj-lt"/>
              </a:rPr>
              <a:t>Движение </a:t>
            </a:r>
            <a:r>
              <a:rPr lang="ru-RU" sz="4400" b="1" dirty="0" smtClean="0">
                <a:latin typeface="+mj-lt"/>
              </a:rPr>
              <a:t>Первых</a:t>
            </a:r>
            <a:endParaRPr lang="ru-RU" sz="4400" b="1" dirty="0">
              <a:latin typeface="+mj-lt"/>
            </a:endParaRPr>
          </a:p>
          <a:p>
            <a:r>
              <a:rPr lang="ru-RU" sz="3600" b="1" dirty="0" smtClean="0">
                <a:latin typeface="+mj-lt"/>
              </a:rPr>
              <a:t>Особое </a:t>
            </a:r>
            <a:r>
              <a:rPr lang="ru-RU" sz="3600" b="1" dirty="0">
                <a:latin typeface="+mj-lt"/>
              </a:rPr>
              <a:t>пространство для диалога детей, </a:t>
            </a:r>
            <a:endParaRPr lang="ru-RU" sz="3600" b="1" dirty="0" smtClean="0">
              <a:latin typeface="+mj-lt"/>
            </a:endParaRPr>
          </a:p>
          <a:p>
            <a:r>
              <a:rPr lang="ru-RU" sz="3600" b="1" dirty="0" smtClean="0">
                <a:latin typeface="+mj-lt"/>
              </a:rPr>
              <a:t>родителей</a:t>
            </a:r>
            <a:r>
              <a:rPr lang="ru-RU" sz="3600" b="1" dirty="0">
                <a:latin typeface="+mj-lt"/>
              </a:rPr>
              <a:t>, педагогов и </a:t>
            </a:r>
            <a:r>
              <a:rPr lang="ru-RU" sz="3600" b="1" dirty="0" smtClean="0">
                <a:latin typeface="+mj-lt"/>
              </a:rPr>
              <a:t>наставников</a:t>
            </a:r>
            <a:endParaRPr lang="ru-RU" sz="3600" b="1" dirty="0">
              <a:latin typeface="+mj-lt"/>
            </a:endParaRPr>
          </a:p>
          <a:p>
            <a:endParaRPr lang="ru-RU" sz="3600" b="1" dirty="0">
              <a:latin typeface="+mj-lt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25415" y="2893063"/>
            <a:ext cx="43492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+mj-lt"/>
              </a:rPr>
              <a:t>&gt;160 </a:t>
            </a:r>
            <a:r>
              <a:rPr lang="ru-RU" sz="4400" b="1" dirty="0" smtClean="0">
                <a:latin typeface="+mj-lt"/>
              </a:rPr>
              <a:t>участников</a:t>
            </a:r>
            <a:endParaRPr lang="ru-RU" sz="44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5415" y="3731263"/>
            <a:ext cx="403507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+mj-lt"/>
              </a:rPr>
              <a:t>&gt;60 </a:t>
            </a:r>
            <a:r>
              <a:rPr lang="ru-RU" sz="4400" b="1" dirty="0" smtClean="0">
                <a:latin typeface="+mj-lt"/>
              </a:rPr>
              <a:t>активистов</a:t>
            </a:r>
          </a:p>
          <a:p>
            <a:r>
              <a:rPr lang="ru-RU" sz="4400" b="1" dirty="0" err="1" smtClean="0">
                <a:latin typeface="+mj-lt"/>
              </a:rPr>
              <a:t>первички</a:t>
            </a:r>
            <a:endParaRPr lang="ru-RU" sz="44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7154" y="5155220"/>
            <a:ext cx="48494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+mj-lt"/>
              </a:rPr>
              <a:t>&gt;1</a:t>
            </a:r>
            <a:r>
              <a:rPr lang="ru-RU" sz="4400" b="1" dirty="0" smtClean="0">
                <a:latin typeface="+mj-lt"/>
              </a:rPr>
              <a:t>00</a:t>
            </a:r>
            <a:r>
              <a:rPr lang="en-US" sz="4400" b="1" dirty="0" smtClean="0">
                <a:latin typeface="+mj-lt"/>
              </a:rPr>
              <a:t> </a:t>
            </a:r>
            <a:r>
              <a:rPr lang="ru-RU" sz="4400" b="1" dirty="0" smtClean="0">
                <a:latin typeface="+mj-lt"/>
              </a:rPr>
              <a:t>мероприятий</a:t>
            </a:r>
            <a:endParaRPr lang="ru-RU" sz="44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2707" y="2401205"/>
            <a:ext cx="4562316" cy="33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066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6670" y="589085"/>
            <a:ext cx="946284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+mj-lt"/>
              </a:rPr>
              <a:t>Схема </a:t>
            </a:r>
            <a:r>
              <a:rPr lang="ru-RU" sz="4400" b="1" dirty="0" smtClean="0">
                <a:latin typeface="+mj-lt"/>
              </a:rPr>
              <a:t>успеха первичного отделения</a:t>
            </a:r>
            <a:endParaRPr lang="ru-RU" sz="3600" b="1" dirty="0">
              <a:latin typeface="+mj-lt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08892" y="1917555"/>
            <a:ext cx="404630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Присутствие</a:t>
            </a:r>
            <a:endParaRPr lang="ru-RU" sz="4000" dirty="0"/>
          </a:p>
          <a:p>
            <a:r>
              <a:rPr lang="ru-RU" sz="4000" b="1" dirty="0" smtClean="0"/>
              <a:t>Доступность</a:t>
            </a:r>
          </a:p>
          <a:p>
            <a:r>
              <a:rPr lang="ru-RU" sz="4000" b="1" dirty="0"/>
              <a:t>Объединение</a:t>
            </a:r>
            <a:r>
              <a:rPr lang="ru-RU" sz="4000" dirty="0"/>
              <a:t> </a:t>
            </a:r>
            <a:endParaRPr lang="ru-RU" sz="4000" dirty="0" smtClean="0"/>
          </a:p>
          <a:p>
            <a:r>
              <a:rPr lang="ru-RU" sz="4000" b="1" dirty="0"/>
              <a:t>Деятельность</a:t>
            </a:r>
            <a:r>
              <a:rPr lang="ru-RU" sz="4400" dirty="0"/>
              <a:t> </a:t>
            </a:r>
            <a:endParaRPr lang="ru-RU" sz="4400" dirty="0" smtClean="0"/>
          </a:p>
          <a:p>
            <a:endParaRPr lang="ru-RU" sz="4400" dirty="0"/>
          </a:p>
          <a:p>
            <a:endParaRPr lang="ru-RU" sz="44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32684" y="1917554"/>
            <a:ext cx="5160387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/>
              <a:t>Самоуправление</a:t>
            </a:r>
            <a:r>
              <a:rPr lang="ru-RU" sz="4400" dirty="0"/>
              <a:t> </a:t>
            </a:r>
            <a:endParaRPr lang="ru-RU" sz="4400" dirty="0" smtClean="0"/>
          </a:p>
          <a:p>
            <a:r>
              <a:rPr lang="ru-RU" sz="4400" b="1" dirty="0"/>
              <a:t>Наставники</a:t>
            </a:r>
            <a:r>
              <a:rPr lang="ru-RU" sz="4400" dirty="0"/>
              <a:t> </a:t>
            </a:r>
            <a:endParaRPr lang="ru-RU" sz="4400" dirty="0" smtClean="0"/>
          </a:p>
          <a:p>
            <a:r>
              <a:rPr lang="ru-RU" sz="4400" b="1" dirty="0"/>
              <a:t>Ресурсы</a:t>
            </a:r>
            <a:r>
              <a:rPr lang="ru-RU" sz="4400" dirty="0"/>
              <a:t> </a:t>
            </a:r>
            <a:endParaRPr lang="ru-RU" sz="4400" dirty="0" smtClean="0"/>
          </a:p>
          <a:p>
            <a:r>
              <a:rPr lang="ru-RU" sz="4400" b="1" dirty="0"/>
              <a:t>Помощь</a:t>
            </a:r>
            <a:r>
              <a:rPr lang="ru-RU" sz="4400" dirty="0"/>
              <a:t>  </a:t>
            </a:r>
            <a:endParaRPr lang="ru-RU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23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462" y="246185"/>
            <a:ext cx="8682185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err="1" smtClean="0">
                <a:latin typeface="+mj-lt"/>
              </a:rPr>
              <a:t>Волонтерство</a:t>
            </a:r>
            <a:r>
              <a:rPr lang="ru-RU" sz="4400" b="1" dirty="0" smtClean="0">
                <a:latin typeface="+mj-lt"/>
              </a:rPr>
              <a:t> и добровольчество</a:t>
            </a:r>
          </a:p>
          <a:p>
            <a:r>
              <a:rPr lang="ru-RU" sz="3600" b="1" dirty="0">
                <a:latin typeface="+mj-lt"/>
              </a:rPr>
              <a:t>«Благо твори</a:t>
            </a:r>
            <a:r>
              <a:rPr lang="ru-RU" sz="3600" b="1" dirty="0" smtClean="0">
                <a:latin typeface="+mj-lt"/>
              </a:rPr>
              <a:t>!»</a:t>
            </a:r>
            <a:br>
              <a:rPr lang="ru-RU" sz="3600" b="1" dirty="0" smtClean="0">
                <a:latin typeface="+mj-lt"/>
              </a:rPr>
            </a:br>
            <a:r>
              <a:rPr lang="ru-RU" sz="2800" b="1" dirty="0">
                <a:latin typeface="+mj-lt"/>
              </a:rPr>
              <a:t>Письма </a:t>
            </a:r>
            <a:r>
              <a:rPr lang="ru-RU" sz="2800" b="1" dirty="0" smtClean="0">
                <a:latin typeface="+mj-lt"/>
              </a:rPr>
              <a:t>солдатам, плетение маскировочных сетей </a:t>
            </a:r>
            <a:endParaRPr lang="ru-RU" sz="2800" b="1" dirty="0">
              <a:latin typeface="+mj-lt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992" b="1720"/>
          <a:stretch/>
        </p:blipFill>
        <p:spPr>
          <a:xfrm>
            <a:off x="695326" y="2105757"/>
            <a:ext cx="2917450" cy="3685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2640" y="2105757"/>
            <a:ext cx="2820352" cy="37604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2856" y="2068242"/>
            <a:ext cx="2816536" cy="37553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-252" t="-189" r="17269" b="11594"/>
          <a:stretch/>
        </p:blipFill>
        <p:spPr>
          <a:xfrm>
            <a:off x="9489256" y="2068242"/>
            <a:ext cx="2638127" cy="375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906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462" y="246185"/>
            <a:ext cx="868218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err="1" smtClean="0">
                <a:latin typeface="+mj-lt"/>
              </a:rPr>
              <a:t>Волонтерство</a:t>
            </a:r>
            <a:r>
              <a:rPr lang="ru-RU" sz="4400" b="1" dirty="0" smtClean="0">
                <a:latin typeface="+mj-lt"/>
              </a:rPr>
              <a:t> и добровольчество</a:t>
            </a:r>
          </a:p>
          <a:p>
            <a:r>
              <a:rPr lang="ru-RU" sz="3600" b="1" dirty="0">
                <a:latin typeface="+mj-lt"/>
              </a:rPr>
              <a:t>«Благо твори</a:t>
            </a:r>
            <a:r>
              <a:rPr lang="ru-RU" sz="3600" b="1" dirty="0" smtClean="0">
                <a:latin typeface="+mj-lt"/>
              </a:rPr>
              <a:t>!»</a:t>
            </a:r>
            <a:br>
              <a:rPr lang="ru-RU" sz="3600" b="1" dirty="0" smtClean="0">
                <a:latin typeface="+mj-lt"/>
              </a:rPr>
            </a:br>
            <a:r>
              <a:rPr lang="ru-RU" sz="2800" b="1" dirty="0">
                <a:latin typeface="+mj-lt"/>
              </a:rPr>
              <a:t>Всероссийская акция «Открывая </a:t>
            </a:r>
            <a:r>
              <a:rPr lang="ru-RU" sz="2800" b="1" dirty="0" smtClean="0">
                <a:latin typeface="+mj-lt"/>
              </a:rPr>
              <a:t>книгу»,</a:t>
            </a:r>
          </a:p>
          <a:p>
            <a:r>
              <a:rPr lang="ru-RU" sz="2800" b="1" dirty="0" smtClean="0">
                <a:latin typeface="+mj-lt"/>
              </a:rPr>
              <a:t>посвященная </a:t>
            </a:r>
            <a:r>
              <a:rPr lang="ru-RU" sz="2800" b="1" dirty="0">
                <a:latin typeface="+mj-lt"/>
              </a:rPr>
              <a:t>Международному дню </a:t>
            </a:r>
            <a:r>
              <a:rPr lang="ru-RU" sz="2800" b="1" dirty="0" err="1">
                <a:latin typeface="+mj-lt"/>
              </a:rPr>
              <a:t>книгодарения</a:t>
            </a:r>
            <a:endParaRPr lang="ru-RU" sz="2800" b="1" dirty="0">
              <a:latin typeface="+mj-lt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325" y="2530535"/>
            <a:ext cx="4492137" cy="33691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2530534"/>
            <a:ext cx="2526827" cy="33691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5971" y="2530534"/>
            <a:ext cx="2526827" cy="336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123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582" y="-143460"/>
            <a:ext cx="1125728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+mj-lt"/>
              </a:rPr>
              <a:t>Патриотизм и историческая </a:t>
            </a:r>
            <a:r>
              <a:rPr lang="ru-RU" sz="4000" b="1" dirty="0" smtClean="0">
                <a:latin typeface="+mj-lt"/>
              </a:rPr>
              <a:t>память</a:t>
            </a:r>
          </a:p>
          <a:p>
            <a:r>
              <a:rPr lang="ru-RU" sz="3200" b="1" dirty="0">
                <a:latin typeface="+mn-lt"/>
              </a:rPr>
              <a:t>«Служи Отечеству</a:t>
            </a:r>
            <a:r>
              <a:rPr lang="ru-RU" sz="3200" b="1" dirty="0" smtClean="0">
                <a:latin typeface="+mn-lt"/>
              </a:rPr>
              <a:t>!»</a:t>
            </a:r>
            <a:endParaRPr lang="ru-RU" sz="3000" b="1" dirty="0">
              <a:latin typeface="+mj-lt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61342" y="907726"/>
            <a:ext cx="63079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j-lt"/>
              </a:rPr>
              <a:t>Уроки Мужества, День Героев Отечества, День воссоединения с новыми регионами России</a:t>
            </a:r>
          </a:p>
          <a:p>
            <a:r>
              <a:rPr lang="ru-RU" sz="2000" b="1" dirty="0" smtClean="0">
                <a:latin typeface="+mj-lt"/>
              </a:rPr>
              <a:t>Всероссийские акции:</a:t>
            </a:r>
          </a:p>
          <a:p>
            <a:r>
              <a:rPr lang="ru-RU" sz="2000" b="1" dirty="0" smtClean="0">
                <a:latin typeface="+mj-lt"/>
              </a:rPr>
              <a:t>«Блокадной </a:t>
            </a:r>
            <a:r>
              <a:rPr lang="ru-RU" sz="2000" b="1" dirty="0">
                <a:latin typeface="+mj-lt"/>
              </a:rPr>
              <a:t>вечности </a:t>
            </a:r>
            <a:r>
              <a:rPr lang="ru-RU" sz="2000" b="1" dirty="0" smtClean="0">
                <a:latin typeface="+mj-lt"/>
              </a:rPr>
              <a:t>страницы»</a:t>
            </a:r>
          </a:p>
          <a:p>
            <a:r>
              <a:rPr lang="ru-RU" sz="2000" b="1" dirty="0" smtClean="0">
                <a:latin typeface="+mj-lt"/>
              </a:rPr>
              <a:t>«</a:t>
            </a:r>
            <a:r>
              <a:rPr lang="ru-RU" sz="2000" b="1" dirty="0">
                <a:latin typeface="+mj-lt"/>
              </a:rPr>
              <a:t>1941 г Московская битва»</a:t>
            </a:r>
          </a:p>
          <a:p>
            <a:r>
              <a:rPr lang="ru-RU" sz="2000" b="1" dirty="0" smtClean="0">
                <a:latin typeface="+mj-lt"/>
              </a:rPr>
              <a:t>«Сталинградская </a:t>
            </a:r>
            <a:r>
              <a:rPr lang="ru-RU" sz="2000" b="1" dirty="0">
                <a:latin typeface="+mj-lt"/>
              </a:rPr>
              <a:t>битва»</a:t>
            </a:r>
          </a:p>
          <a:p>
            <a:r>
              <a:rPr lang="ru-RU" sz="2000" b="1" dirty="0">
                <a:latin typeface="+mj-lt"/>
              </a:rPr>
              <a:t>«Курская битва 1943г»</a:t>
            </a:r>
          </a:p>
          <a:p>
            <a:r>
              <a:rPr lang="ru-RU" sz="2000" b="1" dirty="0">
                <a:latin typeface="+mj-lt"/>
              </a:rPr>
              <a:t>«1944 год - Освобождение Севастополя»</a:t>
            </a:r>
          </a:p>
          <a:p>
            <a:r>
              <a:rPr lang="ru-RU" sz="2000" b="1" dirty="0">
                <a:latin typeface="+mj-lt"/>
              </a:rPr>
              <a:t>«Дорогами Победы. Взятие Берлина. День Победы»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32301"/>
          <a:stretch/>
        </p:blipFill>
        <p:spPr>
          <a:xfrm>
            <a:off x="2230252" y="3980862"/>
            <a:ext cx="5554835" cy="20330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30824"/>
          <a:stretch/>
        </p:blipFill>
        <p:spPr>
          <a:xfrm>
            <a:off x="7928677" y="3980862"/>
            <a:ext cx="3917885" cy="20326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1074" r="23018"/>
          <a:stretch/>
        </p:blipFill>
        <p:spPr>
          <a:xfrm>
            <a:off x="261342" y="3867970"/>
            <a:ext cx="1885481" cy="21455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4703" y="974701"/>
            <a:ext cx="5121859" cy="285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572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142" y="-142240"/>
            <a:ext cx="5897768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+mj-lt"/>
              </a:rPr>
              <a:t>Образование и знания</a:t>
            </a:r>
          </a:p>
          <a:p>
            <a:r>
              <a:rPr lang="ru-RU" sz="3600" b="1" dirty="0" smtClean="0">
                <a:latin typeface="+mj-lt"/>
              </a:rPr>
              <a:t>«</a:t>
            </a:r>
            <a:r>
              <a:rPr lang="ru-RU" sz="3600" b="1" dirty="0">
                <a:latin typeface="+mj-lt"/>
              </a:rPr>
              <a:t>Учись и познавай!</a:t>
            </a:r>
            <a:r>
              <a:rPr lang="ru-RU" sz="3600" b="1" dirty="0" smtClean="0">
                <a:latin typeface="+mj-lt"/>
              </a:rPr>
              <a:t>»</a:t>
            </a:r>
            <a:endParaRPr lang="ru-RU" sz="3600" b="1" dirty="0">
              <a:latin typeface="+mj-lt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9565" y="1115335"/>
            <a:ext cx="84721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latin typeface="+mj-lt"/>
              </a:rPr>
              <a:t>Квест</a:t>
            </a:r>
            <a:r>
              <a:rPr lang="ru-RU" sz="2000" b="1" dirty="0" smtClean="0">
                <a:latin typeface="+mj-lt"/>
              </a:rPr>
              <a:t> на </a:t>
            </a:r>
            <a:r>
              <a:rPr lang="ru-RU" sz="2000" b="1" dirty="0">
                <a:latin typeface="+mj-lt"/>
              </a:rPr>
              <a:t>тему «Безопасность в школе</a:t>
            </a:r>
            <a:r>
              <a:rPr lang="ru-RU" sz="2000" b="1" dirty="0" smtClean="0">
                <a:latin typeface="+mj-lt"/>
              </a:rPr>
              <a:t>», Федеральный проект</a:t>
            </a:r>
          </a:p>
          <a:p>
            <a:r>
              <a:rPr lang="ru-RU" sz="2000" b="1" dirty="0" smtClean="0">
                <a:latin typeface="+mj-lt"/>
              </a:rPr>
              <a:t>«Комфортная школа», «Инженеры будущего», Проект «Смыслы жизни»</a:t>
            </a:r>
          </a:p>
          <a:p>
            <a:r>
              <a:rPr lang="ru-RU" sz="2000" b="1" dirty="0" smtClean="0">
                <a:latin typeface="+mj-lt"/>
              </a:rPr>
              <a:t>Научный фестиваль «Хочу все знать»</a:t>
            </a:r>
            <a:endParaRPr lang="ru-RU" sz="2000" b="1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7100" y="2317659"/>
            <a:ext cx="4478215" cy="33586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565" y="2317660"/>
            <a:ext cx="4478215" cy="335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0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{533BB5E6-AE12-2C49-80E3-1401096F30E2}tf10001062</Template>
  <TotalTime>39837</TotalTime>
  <Words>290</Words>
  <Application>Microsoft Office PowerPoint</Application>
  <PresentationFormat>Произвольный</PresentationFormat>
  <Paragraphs>66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HDOfficeLightV0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</dc:creator>
  <cp:lastModifiedBy>mihaylova_av</cp:lastModifiedBy>
  <cp:revision>1598</cp:revision>
  <cp:lastPrinted>2022-07-08T10:58:57Z</cp:lastPrinted>
  <dcterms:modified xsi:type="dcterms:W3CDTF">2025-02-17T07:24:39Z</dcterms:modified>
</cp:coreProperties>
</file>