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4" r:id="rId1"/>
  </p:sldMasterIdLst>
  <p:notesMasterIdLst>
    <p:notesMasterId r:id="rId11"/>
  </p:notesMasterIdLst>
  <p:sldIdLst>
    <p:sldId id="380" r:id="rId2"/>
    <p:sldId id="387" r:id="rId3"/>
    <p:sldId id="384" r:id="rId4"/>
    <p:sldId id="382" r:id="rId5"/>
    <p:sldId id="381" r:id="rId6"/>
    <p:sldId id="385" r:id="rId7"/>
    <p:sldId id="386" r:id="rId8"/>
    <p:sldId id="383" r:id="rId9"/>
    <p:sldId id="389" r:id="rId10"/>
  </p:sldIdLst>
  <p:sldSz cx="12192000" cy="6858000"/>
  <p:notesSz cx="9939338" cy="68087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02044"/>
    <a:srgbClr val="5576DA"/>
    <a:srgbClr val="0B7EF8"/>
    <a:srgbClr val="02A9FC"/>
    <a:srgbClr val="777777"/>
    <a:srgbClr val="999999"/>
    <a:srgbClr val="C0F7A4"/>
    <a:srgbClr val="C5F0AA"/>
    <a:srgbClr val="FBE5D6"/>
    <a:srgbClr val="A6A6A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85" autoAdjust="0"/>
    <p:restoredTop sz="96398" autoAdjust="0"/>
  </p:normalViewPr>
  <p:slideViewPr>
    <p:cSldViewPr snapToGrid="0">
      <p:cViewPr varScale="1">
        <p:scale>
          <a:sx n="76" d="100"/>
          <a:sy n="76" d="100"/>
        </p:scale>
        <p:origin x="-888" y="-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62" d="100"/>
          <a:sy n="162" d="100"/>
        </p:scale>
        <p:origin x="2128" y="19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306887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9275" y="0"/>
            <a:ext cx="4308475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25762" y="850900"/>
            <a:ext cx="4087812" cy="229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3775" y="3276600"/>
            <a:ext cx="7951787" cy="268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467475"/>
            <a:ext cx="4306887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9275" y="6467475"/>
            <a:ext cx="4308475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>
              <a:buSzPts val="1200"/>
              <a:buFont typeface="Montserrat SemiBold"/>
              <a:buNone/>
            </a:pPr>
            <a:fld id="{00000000-1234-1234-1234-123412341234}" type="slidenum">
              <a:rPr lang="en-US" sz="1200" smtClean="0">
                <a:latin typeface="Montserrat SemiBold"/>
                <a:ea typeface="Montserrat SemiBold"/>
                <a:cs typeface="Montserrat SemiBold"/>
                <a:sym typeface="Montserrat SemiBold"/>
              </a:rPr>
              <a:pPr algn="r">
                <a:buSzPts val="1200"/>
                <a:buFont typeface="Montserrat SemiBold"/>
                <a:buNone/>
              </a:pPr>
              <a:t>‹#›</a:t>
            </a:fld>
            <a:endParaRPr lang="en-US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49905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Montserrat" panose="00000500000000000000" pitchFamily="2" charset="-52"/>
        <a:ea typeface="Montserrat" panose="00000500000000000000" pitchFamily="2" charset="-52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87812" cy="229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5" name="Google Shape;35;p1:notes"/>
          <p:cNvSpPr txBox="1">
            <a:spLocks noGrp="1"/>
          </p:cNvSpPr>
          <p:nvPr>
            <p:ph type="body" idx="1"/>
          </p:nvPr>
        </p:nvSpPr>
        <p:spPr>
          <a:xfrm>
            <a:off x="993775" y="3276600"/>
            <a:ext cx="7951787" cy="268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p1:notes"/>
          <p:cNvSpPr txBox="1"/>
          <p:nvPr/>
        </p:nvSpPr>
        <p:spPr>
          <a:xfrm>
            <a:off x="5629275" y="6467475"/>
            <a:ext cx="4308475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 SemiBold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Montserrat SemiBold"/>
                <a:buNone/>
              </a:pPr>
              <a:t>2</a:t>
            </a:fld>
            <a:endParaRPr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9827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25763" y="850900"/>
            <a:ext cx="4087812" cy="2298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E498F9-FAB2-4A98-8CFD-0240510C917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5827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снимок экрана, Цвет электр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C383620D-6467-C978-7200-5BCA6E45C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xmlns="" id="{47C722D4-FAB3-5AE7-E375-5B6762842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41" y="3681081"/>
            <a:ext cx="7343356" cy="1325563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9" name="Google Shape;15;p1">
            <a:extLst>
              <a:ext uri="{FF2B5EF4-FFF2-40B4-BE49-F238E27FC236}">
                <a16:creationId xmlns:a16="http://schemas.microsoft.com/office/drawing/2014/main" xmlns="" id="{32FCBE3E-5DD3-1DBE-CF84-ACAA091DC72A}"/>
              </a:ext>
            </a:extLst>
          </p:cNvPr>
          <p:cNvGrpSpPr/>
          <p:nvPr userDrawn="1"/>
        </p:nvGrpSpPr>
        <p:grpSpPr>
          <a:xfrm>
            <a:off x="9728512" y="388503"/>
            <a:ext cx="2209800" cy="371475"/>
            <a:chOff x="9829038" y="547130"/>
            <a:chExt cx="2210562" cy="371857"/>
          </a:xfrm>
        </p:grpSpPr>
        <p:sp>
          <p:nvSpPr>
            <p:cNvPr id="10" name="Google Shape;16;p1">
              <a:extLst>
                <a:ext uri="{FF2B5EF4-FFF2-40B4-BE49-F238E27FC236}">
                  <a16:creationId xmlns:a16="http://schemas.microsoft.com/office/drawing/2014/main" xmlns="" id="{21B0937A-8618-C3FA-4AC3-EC41062AA933}"/>
                </a:ext>
              </a:extLst>
            </p:cNvPr>
            <p:cNvSpPr txBox="1"/>
            <p:nvPr/>
          </p:nvSpPr>
          <p:spPr>
            <a:xfrm>
              <a:off x="10210169" y="650424"/>
              <a:ext cx="1829431" cy="217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  <p:pic>
          <p:nvPicPr>
            <p:cNvPr id="11" name="Google Shape;17;p1">
              <a:extLst>
                <a:ext uri="{FF2B5EF4-FFF2-40B4-BE49-F238E27FC236}">
                  <a16:creationId xmlns:a16="http://schemas.microsoft.com/office/drawing/2014/main" xmlns="" id="{77764D06-30A1-C030-9E1F-AE1FFAACA45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29038" y="547130"/>
              <a:ext cx="305562" cy="37185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pos="438">
          <p15:clr>
            <a:srgbClr val="FBAE40"/>
          </p15:clr>
        </p15:guide>
        <p15:guide id="2" pos="7242">
          <p15:clr>
            <a:srgbClr val="FBAE40"/>
          </p15:clr>
        </p15:guide>
        <p15:guide id="3" orient="horz" pos="23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снимок экрана, Цвет электр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A6D62E0C-9AAD-4737-7559-C8C55C2DF5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455"/>
          <a:stretch/>
        </p:blipFill>
        <p:spPr>
          <a:xfrm>
            <a:off x="0" y="6066262"/>
            <a:ext cx="12192000" cy="791737"/>
          </a:xfrm>
          <a:prstGeom prst="rect">
            <a:avLst/>
          </a:prstGeom>
        </p:spPr>
      </p:pic>
      <p:grpSp>
        <p:nvGrpSpPr>
          <p:cNvPr id="2" name="Google Shape;20;p3">
            <a:extLst>
              <a:ext uri="{FF2B5EF4-FFF2-40B4-BE49-F238E27FC236}">
                <a16:creationId xmlns:a16="http://schemas.microsoft.com/office/drawing/2014/main" xmlns="" id="{04EAACA8-47A9-444E-A8C3-CEFC47BFD0EE}"/>
              </a:ext>
            </a:extLst>
          </p:cNvPr>
          <p:cNvGrpSpPr/>
          <p:nvPr userDrawn="1"/>
        </p:nvGrpSpPr>
        <p:grpSpPr>
          <a:xfrm>
            <a:off x="9768633" y="384516"/>
            <a:ext cx="2066925" cy="362892"/>
            <a:chOff x="9829038" y="525040"/>
            <a:chExt cx="2067385" cy="362712"/>
          </a:xfrm>
        </p:grpSpPr>
        <p:pic>
          <p:nvPicPr>
            <p:cNvPr id="3" name="Google Shape;21;p3">
              <a:extLst>
                <a:ext uri="{FF2B5EF4-FFF2-40B4-BE49-F238E27FC236}">
                  <a16:creationId xmlns:a16="http://schemas.microsoft.com/office/drawing/2014/main" xmlns="" id="{E87C9D1E-3835-41F4-A641-4A98B43E667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22;p3">
              <a:extLst>
                <a:ext uri="{FF2B5EF4-FFF2-40B4-BE49-F238E27FC236}">
                  <a16:creationId xmlns:a16="http://schemas.microsoft.com/office/drawing/2014/main" xmlns="" id="{7CF75DD6-93AB-40D8-8A70-2A479F32C64B}"/>
                </a:ext>
              </a:extLst>
            </p:cNvPr>
            <p:cNvSpPr txBox="1"/>
            <p:nvPr/>
          </p:nvSpPr>
          <p:spPr>
            <a:xfrm>
              <a:off x="10103737" y="596442"/>
              <a:ext cx="1792686" cy="2768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5" name="Google Shape;23;p3">
            <a:extLst>
              <a:ext uri="{FF2B5EF4-FFF2-40B4-BE49-F238E27FC236}">
                <a16:creationId xmlns:a16="http://schemas.microsoft.com/office/drawing/2014/main" xmlns="" id="{4DA04EA2-F8B8-4007-9C18-8A018C6A63A7}"/>
              </a:ext>
            </a:extLst>
          </p:cNvPr>
          <p:cNvSpPr txBox="1"/>
          <p:nvPr userDrawn="1"/>
        </p:nvSpPr>
        <p:spPr>
          <a:xfrm>
            <a:off x="11072903" y="6239067"/>
            <a:ext cx="417512" cy="17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50" rIns="0" bIns="0" anchor="t" anchorCtr="0">
            <a:spAutoFit/>
          </a:bodyPr>
          <a:lstStyle/>
          <a:p>
            <a:pPr marL="23812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Font typeface="Montserrat"/>
              <a:buNone/>
            </a:pPr>
            <a:fld id="{00000000-1234-1234-1234-123412341234}" type="slidenum">
              <a:rPr lang="en-US" sz="1100" b="0" i="0" u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Montserrat"/>
                <a:sym typeface="Montserrat"/>
              </a:rPr>
              <a:pPr marL="23812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9999"/>
                </a:buClr>
                <a:buSzPts val="1100"/>
                <a:buFont typeface="Montserrat"/>
                <a:buNone/>
              </a:pPr>
              <a:t>‹#›</a:t>
            </a:fld>
            <a:endParaRPr sz="110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32" userDrawn="1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orient="horz" pos="82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 preserve="1">
  <p:cSld name="1_Custo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831E7C4-1DD5-B9E6-27D0-BAEF94BAD5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70699"/>
          </a:xfrm>
          <a:prstGeom prst="rect">
            <a:avLst/>
          </a:prstGeom>
        </p:spPr>
      </p:pic>
      <p:grpSp>
        <p:nvGrpSpPr>
          <p:cNvPr id="3" name="Google Shape;15;p1">
            <a:extLst>
              <a:ext uri="{FF2B5EF4-FFF2-40B4-BE49-F238E27FC236}">
                <a16:creationId xmlns:a16="http://schemas.microsoft.com/office/drawing/2014/main" xmlns="" id="{3049BACC-827A-C78D-FD75-BF0289C30A17}"/>
              </a:ext>
            </a:extLst>
          </p:cNvPr>
          <p:cNvGrpSpPr/>
          <p:nvPr userDrawn="1"/>
        </p:nvGrpSpPr>
        <p:grpSpPr>
          <a:xfrm>
            <a:off x="9728512" y="388503"/>
            <a:ext cx="2209800" cy="371475"/>
            <a:chOff x="9829038" y="547130"/>
            <a:chExt cx="2210562" cy="371857"/>
          </a:xfrm>
        </p:grpSpPr>
        <p:sp>
          <p:nvSpPr>
            <p:cNvPr id="4" name="Google Shape;16;p1">
              <a:extLst>
                <a:ext uri="{FF2B5EF4-FFF2-40B4-BE49-F238E27FC236}">
                  <a16:creationId xmlns:a16="http://schemas.microsoft.com/office/drawing/2014/main" xmlns="" id="{A4EC0DEC-73D8-E68D-F151-46BD0E01DAE6}"/>
                </a:ext>
              </a:extLst>
            </p:cNvPr>
            <p:cNvSpPr txBox="1"/>
            <p:nvPr/>
          </p:nvSpPr>
          <p:spPr>
            <a:xfrm>
              <a:off x="10210169" y="650424"/>
              <a:ext cx="1829431" cy="217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  <p:pic>
          <p:nvPicPr>
            <p:cNvPr id="5" name="Google Shape;17;p1">
              <a:extLst>
                <a:ext uri="{FF2B5EF4-FFF2-40B4-BE49-F238E27FC236}">
                  <a16:creationId xmlns:a16="http://schemas.microsoft.com/office/drawing/2014/main" xmlns="" id="{D3E59259-F4DE-6011-CCC7-9271A2EB848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29038" y="547130"/>
              <a:ext cx="305562" cy="3718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Google Shape;23;p3">
            <a:extLst>
              <a:ext uri="{FF2B5EF4-FFF2-40B4-BE49-F238E27FC236}">
                <a16:creationId xmlns:a16="http://schemas.microsoft.com/office/drawing/2014/main" xmlns="" id="{8457F1F0-BE92-C448-E83A-161F1C066126}"/>
              </a:ext>
            </a:extLst>
          </p:cNvPr>
          <p:cNvSpPr txBox="1"/>
          <p:nvPr userDrawn="1"/>
        </p:nvSpPr>
        <p:spPr>
          <a:xfrm>
            <a:off x="11072903" y="6239067"/>
            <a:ext cx="417512" cy="17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50" rIns="0" bIns="0" anchor="t" anchorCtr="0">
            <a:spAutoFit/>
          </a:bodyPr>
          <a:lstStyle/>
          <a:p>
            <a:pPr marL="23812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Font typeface="Montserrat"/>
              <a:buNone/>
            </a:pPr>
            <a:fld id="{00000000-1234-1234-1234-123412341234}" type="slidenum">
              <a:rPr lang="en-US" sz="1100" b="0" i="0" u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Montserrat"/>
                <a:sym typeface="Montserrat"/>
              </a:rPr>
              <a:pPr marL="23812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9999"/>
                </a:buClr>
                <a:buSzPts val="1100"/>
                <a:buFont typeface="Montserrat"/>
                <a:buNone/>
              </a:pPr>
              <a:t>‹#›</a:t>
            </a:fld>
            <a:endParaRPr sz="110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815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 preserve="1">
  <p:cSld name="1_Пустой слайд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140350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32">
          <p15:clr>
            <a:srgbClr val="FBAE40"/>
          </p15:clr>
        </p15:guide>
        <p15:guide id="2" pos="438" userDrawn="1">
          <p15:clr>
            <a:srgbClr val="FBAE40"/>
          </p15:clr>
        </p15:guide>
        <p15:guide id="3" pos="7242">
          <p15:clr>
            <a:srgbClr val="FBAE40"/>
          </p15:clr>
        </p15:guide>
        <p15:guide id="4" orient="horz" pos="82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 preserve="1">
  <p:cSld name="1_Пустой слайд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1788199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32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orient="horz" pos="82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8145429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438" userDrawn="1">
          <p15:clr>
            <a:srgbClr val="FBAE40"/>
          </p15:clr>
        </p15:guide>
        <p15:guide id="2" orient="horz" pos="822" userDrawn="1">
          <p15:clr>
            <a:srgbClr val="FBAE40"/>
          </p15:clr>
        </p15:guide>
        <p15:guide id="3" pos="724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7" r:id="rId3"/>
    <p:sldLayoutId id="2147483661" r:id="rId4"/>
    <p:sldLayoutId id="2147483662" r:id="rId5"/>
    <p:sldLayoutId id="2147483660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4042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58867" y="1023817"/>
            <a:ext cx="3250610" cy="4776100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83369" y="2611321"/>
            <a:ext cx="7424137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Акимова Лидия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Викторовна</a:t>
            </a:r>
            <a:endParaRPr lang="en-US" sz="3200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к.с.н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., доцент, начальник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центра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социально-педагогического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сопровождения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КУРО, 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член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Общественного совета при Уполномоченном при Президенте Российской Федерации по правам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85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8;p8"/>
          <p:cNvSpPr txBox="1"/>
          <p:nvPr/>
        </p:nvSpPr>
        <p:spPr>
          <a:xfrm>
            <a:off x="220086" y="1997289"/>
            <a:ext cx="12053976" cy="2143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pPr lvl="0" algn="ctr">
              <a:buClr>
                <a:schemeClr val="lt1"/>
              </a:buClr>
              <a:buSzPts val="3200"/>
            </a:pPr>
            <a:r>
              <a:rPr lang="ru-RU" sz="4800" b="1" dirty="0">
                <a:solidFill>
                  <a:schemeClr val="lt1"/>
                </a:solidFill>
                <a:latin typeface="+mj-lt"/>
                <a:ea typeface="Roboto" panose="02000000000000000000" pitchFamily="2" charset="0"/>
                <a:cs typeface="Montserrat SemiBold"/>
                <a:sym typeface="Montserrat SemiBold"/>
              </a:rPr>
              <a:t>Инструменты методической поддержки школьных служб </a:t>
            </a:r>
            <a:endParaRPr lang="ru-RU" sz="4800" b="1" dirty="0" smtClean="0">
              <a:solidFill>
                <a:schemeClr val="lt1"/>
              </a:solidFill>
              <a:latin typeface="+mj-lt"/>
              <a:ea typeface="Roboto" panose="02000000000000000000" pitchFamily="2" charset="0"/>
              <a:cs typeface="Montserrat SemiBold"/>
              <a:sym typeface="Montserrat SemiBold"/>
            </a:endParaRPr>
          </a:p>
          <a:p>
            <a:pPr lvl="0" algn="ctr">
              <a:buClr>
                <a:schemeClr val="lt1"/>
              </a:buClr>
              <a:buSzPts val="3200"/>
            </a:pPr>
            <a:r>
              <a:rPr lang="ru-RU" sz="4800" b="1" dirty="0" smtClean="0">
                <a:solidFill>
                  <a:schemeClr val="lt1"/>
                </a:solidFill>
                <a:latin typeface="+mj-lt"/>
                <a:ea typeface="Roboto" panose="02000000000000000000" pitchFamily="2" charset="0"/>
                <a:cs typeface="Montserrat SemiBold"/>
                <a:sym typeface="Montserrat SemiBold"/>
              </a:rPr>
              <a:t>психолого-педагогического </a:t>
            </a:r>
            <a:r>
              <a:rPr lang="ru-RU" sz="4800" b="1" dirty="0">
                <a:solidFill>
                  <a:schemeClr val="lt1"/>
                </a:solidFill>
                <a:latin typeface="+mj-lt"/>
                <a:ea typeface="Roboto" panose="02000000000000000000" pitchFamily="2" charset="0"/>
                <a:cs typeface="Montserrat SemiBold"/>
                <a:sym typeface="Montserrat SemiBold"/>
              </a:rPr>
              <a:t>сопровождения</a:t>
            </a:r>
            <a:endParaRPr lang="ru-RU" sz="4800" b="1" u="none" dirty="0">
              <a:solidFill>
                <a:schemeClr val="lt1"/>
              </a:solidFill>
              <a:latin typeface="+mj-lt"/>
              <a:ea typeface="Roboto" panose="02000000000000000000" pitchFamily="2" charset="0"/>
              <a:cs typeface="Montserrat SemiBold"/>
              <a:sym typeface="Montserrat Semi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200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1"/>
          <p:cNvSpPr txBox="1"/>
          <p:nvPr/>
        </p:nvSpPr>
        <p:spPr>
          <a:xfrm>
            <a:off x="6472927" y="7965504"/>
            <a:ext cx="9497653" cy="895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0" tIns="648000" rIns="0" bIns="0" anchor="t" anchorCtr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kern="800" cap="all" spc="50" dirty="0">
              <a:solidFill>
                <a:srgbClr val="999999"/>
              </a:solidFill>
              <a:latin typeface="Montserrat" panose="00000500000000000000" pitchFamily="2" charset="-5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1037023" y="16383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14370374"/>
              </p:ext>
            </p:extLst>
          </p:nvPr>
        </p:nvGraphicFramePr>
        <p:xfrm>
          <a:off x="738318" y="931055"/>
          <a:ext cx="5691707" cy="5167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17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677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Педагогов-психологов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–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1726</a:t>
                      </a: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чел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.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Социальных педагогов 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– </a:t>
                      </a: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1 344 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чел.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  <a:sym typeface="Arial"/>
                        </a:rPr>
                        <a:t>Школьных служб медиации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  <a:sym typeface="Arial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–</a:t>
                      </a: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896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  <a:sym typeface="Arial"/>
                        </a:rPr>
                        <a:t>ППМС-Центров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– 20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Проект НПА 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«</a:t>
                      </a: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Порядок действий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в образовательных организациях при работе с несовершеннолетними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с </a:t>
                      </a:r>
                      <a:r>
                        <a:rPr kumimoji="0" lang="ru-RU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девиантным</a:t>
                      </a: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charset="0"/>
                        </a:rPr>
                        <a:t> поведением»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6913476" y="828270"/>
            <a:ext cx="4123547" cy="5093843"/>
            <a:chOff x="7175584" y="776211"/>
            <a:chExt cx="3861439" cy="4929073"/>
          </a:xfrm>
        </p:grpSpPr>
        <p:pic>
          <p:nvPicPr>
            <p:cNvPr id="38" name="Google Shape;70;p16"/>
            <p:cNvPicPr preferRelativeResize="0"/>
            <p:nvPr/>
          </p:nvPicPr>
          <p:blipFill>
            <a:blip r:embed="rId2">
              <a:alphaModFix/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633768" y="776211"/>
              <a:ext cx="781050" cy="7423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9" name="Группа 38"/>
            <p:cNvGrpSpPr/>
            <p:nvPr/>
          </p:nvGrpSpPr>
          <p:grpSpPr>
            <a:xfrm>
              <a:off x="7917004" y="1518551"/>
              <a:ext cx="2214578" cy="806201"/>
              <a:chOff x="1350970" y="1015991"/>
              <a:chExt cx="2214578" cy="806201"/>
            </a:xfrm>
          </p:grpSpPr>
          <p:sp>
            <p:nvSpPr>
              <p:cNvPr id="40" name="Google Shape;78;p16"/>
              <p:cNvSpPr txBox="1"/>
              <p:nvPr/>
            </p:nvSpPr>
            <p:spPr>
              <a:xfrm>
                <a:off x="1350970" y="1015991"/>
                <a:ext cx="2214578" cy="677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3200" b="1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Montserrat"/>
                    <a:cs typeface="Times New Roman" panose="02020603050405020304" pitchFamily="18" charset="0"/>
                    <a:sym typeface="Montserrat"/>
                  </a:rPr>
                  <a:t>1 070 171</a:t>
                </a:r>
                <a:endParaRPr sz="2400" b="1" dirty="0">
                  <a:solidFill>
                    <a:schemeClr val="dk1"/>
                  </a:solidFill>
                  <a:latin typeface="Times New Roman" panose="02020603050405020304" pitchFamily="18" charset="0"/>
                  <a:ea typeface="Montserrat"/>
                  <a:cs typeface="Times New Roman" panose="02020603050405020304" pitchFamily="18" charset="0"/>
                  <a:sym typeface="Montserrat"/>
                </a:endParaRPr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>
                <a:off x="1925219" y="1524371"/>
                <a:ext cx="1066089" cy="2978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ru-RU" dirty="0">
                    <a:latin typeface="+mn-lt"/>
                    <a:ea typeface="Roboto" panose="02000000000000000000" pitchFamily="2" charset="0"/>
                    <a:cs typeface="Roboto" panose="02000000000000000000" pitchFamily="2" charset="0"/>
                  </a:rPr>
                  <a:t>школьников</a:t>
                </a:r>
              </a:p>
            </p:txBody>
          </p:sp>
        </p:grpSp>
        <p:grpSp>
          <p:nvGrpSpPr>
            <p:cNvPr id="43" name="Группа 42"/>
            <p:cNvGrpSpPr/>
            <p:nvPr/>
          </p:nvGrpSpPr>
          <p:grpSpPr>
            <a:xfrm>
              <a:off x="7958652" y="2396263"/>
              <a:ext cx="2214578" cy="1049350"/>
              <a:chOff x="1940274" y="1194585"/>
              <a:chExt cx="2214578" cy="1049350"/>
            </a:xfrm>
          </p:grpSpPr>
          <p:sp>
            <p:nvSpPr>
              <p:cNvPr id="44" name="Google Shape;78;p16"/>
              <p:cNvSpPr txBox="1"/>
              <p:nvPr/>
            </p:nvSpPr>
            <p:spPr>
              <a:xfrm>
                <a:off x="1940274" y="1194585"/>
                <a:ext cx="2214578" cy="677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lvl="0" algn="ctr"/>
                <a:r>
                  <a:rPr lang="ru-RU" sz="3200" b="1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Montserrat"/>
                    <a:cs typeface="Times New Roman" panose="02020603050405020304" pitchFamily="18" charset="0"/>
                    <a:sym typeface="Montserrat"/>
                  </a:rPr>
                  <a:t>30 759</a:t>
                </a:r>
              </a:p>
            </p:txBody>
          </p:sp>
          <p:sp>
            <p:nvSpPr>
              <p:cNvPr id="45" name="Прямоугольник 44"/>
              <p:cNvSpPr/>
              <p:nvPr/>
            </p:nvSpPr>
            <p:spPr>
              <a:xfrm>
                <a:off x="2042253" y="1737640"/>
                <a:ext cx="2091348" cy="5062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ru-RU" dirty="0">
                    <a:latin typeface="+mn-lt"/>
                    <a:ea typeface="Roboto" panose="02000000000000000000" pitchFamily="2" charset="0"/>
                    <a:cs typeface="Roboto" panose="02000000000000000000" pitchFamily="2" charset="0"/>
                  </a:rPr>
                  <a:t>детей с ОВЗ </a:t>
                </a:r>
                <a:br>
                  <a:rPr lang="ru-RU" dirty="0">
                    <a:latin typeface="+mn-lt"/>
                    <a:ea typeface="Roboto" panose="02000000000000000000" pitchFamily="2" charset="0"/>
                    <a:cs typeface="Roboto" panose="02000000000000000000" pitchFamily="2" charset="0"/>
                  </a:rPr>
                </a:br>
                <a:r>
                  <a:rPr lang="ru-RU" dirty="0">
                    <a:latin typeface="+mn-lt"/>
                    <a:ea typeface="Roboto" panose="02000000000000000000" pitchFamily="2" charset="0"/>
                    <a:cs typeface="Roboto" panose="02000000000000000000" pitchFamily="2" charset="0"/>
                  </a:rPr>
                  <a:t>и инвалидностью</a:t>
                </a:r>
                <a:r>
                  <a:rPr lang="ru-RU" dirty="0">
                    <a:latin typeface="Times New Roman" panose="02020603050405020304" pitchFamily="18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 5-17 </a:t>
                </a:r>
                <a:r>
                  <a:rPr lang="ru-RU" dirty="0">
                    <a:latin typeface="+mn-lt"/>
                    <a:ea typeface="Roboto" panose="02000000000000000000" pitchFamily="2" charset="0"/>
                    <a:cs typeface="Roboto" panose="02000000000000000000" pitchFamily="2" charset="0"/>
                  </a:rPr>
                  <a:t>лет</a:t>
                </a:r>
              </a:p>
            </p:txBody>
          </p:sp>
        </p:grpSp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2827A86F-0AAA-D583-5629-9AE9A2401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726472" y="3652038"/>
              <a:ext cx="768285" cy="768285"/>
            </a:xfrm>
            <a:prstGeom prst="rect">
              <a:avLst/>
            </a:prstGeom>
          </p:spPr>
        </p:pic>
        <p:sp>
          <p:nvSpPr>
            <p:cNvPr id="47" name="Google Shape;78;p16">
              <a:extLst>
                <a:ext uri="{FF2B5EF4-FFF2-40B4-BE49-F238E27FC236}">
                  <a16:creationId xmlns:a16="http://schemas.microsoft.com/office/drawing/2014/main" xmlns="" id="{396BF116-46FC-471A-1427-5B50EA2F0B57}"/>
                </a:ext>
              </a:extLst>
            </p:cNvPr>
            <p:cNvSpPr txBox="1"/>
            <p:nvPr/>
          </p:nvSpPr>
          <p:spPr>
            <a:xfrm>
              <a:off x="7175584" y="4575354"/>
              <a:ext cx="3861439" cy="677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200" b="1" dirty="0">
                  <a:solidFill>
                    <a:schemeClr val="dk1"/>
                  </a:solidFill>
                  <a:latin typeface="Times New Roman" panose="02020603050405020304" pitchFamily="18" charset="0"/>
                  <a:ea typeface="Montserrat"/>
                  <a:cs typeface="Times New Roman" panose="02020603050405020304" pitchFamily="18" charset="0"/>
                  <a:sym typeface="Montserrat"/>
                </a:rPr>
                <a:t>896/1630</a:t>
              </a:r>
              <a:endParaRPr sz="2400" b="1" dirty="0">
                <a:solidFill>
                  <a:schemeClr val="dk1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endParaRPr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xmlns="" id="{24BAB4A6-97D0-12E4-28B8-080DA209D231}"/>
                </a:ext>
              </a:extLst>
            </p:cNvPr>
            <p:cNvSpPr/>
            <p:nvPr/>
          </p:nvSpPr>
          <p:spPr>
            <a:xfrm>
              <a:off x="8427047" y="5407463"/>
              <a:ext cx="1189179" cy="2978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ru-RU" dirty="0">
                  <a:solidFill>
                    <a:schemeClr val="dk1"/>
                  </a:solidFill>
                  <a:latin typeface="+mn-lt"/>
                  <a:ea typeface="Montserrat"/>
                  <a:cs typeface="Montserrat"/>
                  <a:sym typeface="Montserrat"/>
                </a:rPr>
                <a:t>школ / зданий</a:t>
              </a:r>
            </a:p>
          </p:txBody>
        </p:sp>
      </p:grpSp>
      <p:sp>
        <p:nvSpPr>
          <p:cNvPr id="16" name="CustomShape 8">
            <a:extLst>
              <a:ext uri="{FF2B5EF4-FFF2-40B4-BE49-F238E27FC236}">
                <a16:creationId xmlns:a16="http://schemas.microsoft.com/office/drawing/2014/main" xmlns="" id="{4B0DE5EC-6036-4ABC-B580-EB4557370AE1}"/>
              </a:ext>
            </a:extLst>
          </p:cNvPr>
          <p:cNvSpPr/>
          <p:nvPr/>
        </p:nvSpPr>
        <p:spPr>
          <a:xfrm>
            <a:off x="0" y="-15122"/>
            <a:ext cx="11155329" cy="5833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trike="noStrike" spc="-1" dirty="0">
              <a:solidFill>
                <a:schemeClr val="bg1">
                  <a:lumMod val="65000"/>
                </a:schemeClr>
              </a:solidFill>
              <a:latin typeface="Montserrat" charset="-52"/>
              <a:ea typeface="DejaVu Sans"/>
            </a:endParaRPr>
          </a:p>
          <a:p>
            <a:pPr defTabSz="536575"/>
            <a:r>
              <a:rPr lang="ru-RU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rPr>
              <a:t>	</a:t>
            </a:r>
            <a:r>
              <a:rPr lang="ru-RU" sz="1800" kern="800" cap="all" spc="50" dirty="0">
                <a:solidFill>
                  <a:srgbClr val="999999"/>
                </a:solidFill>
                <a:latin typeface="+mj-lt"/>
              </a:rPr>
              <a:t>МОДЕРНИЗАЦИЯ ПСИХОЛОГИЧЕСКОЙ СЛУЖБЫ В ПОДМОСКОВЬЕ</a:t>
            </a:r>
          </a:p>
        </p:txBody>
      </p:sp>
    </p:spTree>
    <p:extLst>
      <p:ext uri="{BB962C8B-B14F-4D97-AF65-F5344CB8AC3E}">
        <p14:creationId xmlns:p14="http://schemas.microsoft.com/office/powerpoint/2010/main" xmlns="" val="61485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8">
            <a:extLst>
              <a:ext uri="{FF2B5EF4-FFF2-40B4-BE49-F238E27FC236}">
                <a16:creationId xmlns:a16="http://schemas.microsoft.com/office/drawing/2014/main" xmlns="" id="{84461697-3568-AA10-EBF8-AD1065031CAB}"/>
              </a:ext>
            </a:extLst>
          </p:cNvPr>
          <p:cNvSpPr/>
          <p:nvPr/>
        </p:nvSpPr>
        <p:spPr>
          <a:xfrm>
            <a:off x="-286151" y="73621"/>
            <a:ext cx="11155329" cy="6140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trike="noStrike" spc="-1" dirty="0">
              <a:solidFill>
                <a:schemeClr val="bg1">
                  <a:lumMod val="65000"/>
                </a:schemeClr>
              </a:solidFill>
              <a:latin typeface="Montserrat" charset="-52"/>
              <a:ea typeface="DejaVu Sans"/>
            </a:endParaRPr>
          </a:p>
          <a:p>
            <a:pPr marL="533400" defTabSz="536575"/>
            <a:r>
              <a:rPr lang="ru-RU" sz="2000" spc="-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DejaVu Sans"/>
              </a:rPr>
              <a:t>ПРОЕКТЫ ЦЕНТРА СОЦИАЛЬНО-ПЕДАГОГИЧЕСКОГО СОПРОВОЖДЕНИЯ</a:t>
            </a:r>
            <a:endParaRPr lang="ru-RU" sz="2000" spc="-1" dirty="0">
              <a:solidFill>
                <a:schemeClr val="bg1">
                  <a:lumMod val="65000"/>
                </a:schemeClr>
              </a:solidFill>
              <a:latin typeface="+mj-lt"/>
              <a:ea typeface="DejaVu San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49283" y="4077726"/>
            <a:ext cx="1981200" cy="480695"/>
          </a:xfrm>
          <a:prstGeom prst="rect">
            <a:avLst/>
          </a:prstGeom>
          <a:solidFill>
            <a:schemeClr val="bg1"/>
          </a:solidFill>
          <a:ln w="3175">
            <a:noFill/>
            <a:prstDash val="sysDash"/>
          </a:ln>
        </p:spPr>
        <p:txBody>
          <a:bodyPr wrap="square" rtlCol="0">
            <a:noAutofit/>
          </a:bodyPr>
          <a:lstStyle/>
          <a:p>
            <a:endParaRPr lang="ru-RU" sz="2000" dirty="0">
              <a:latin typeface="Montserrat" charset="-52"/>
              <a:cs typeface="Onest Medium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506637" y="1083132"/>
            <a:ext cx="54029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dk1"/>
                </a:solidFill>
                <a:latin typeface="+mj-lt"/>
                <a:ea typeface="Montserrat Light"/>
                <a:cs typeface="Montserrat Light"/>
              </a:rPr>
              <a:t>ЦЕЛЬ ПРОЕКТА</a:t>
            </a:r>
            <a:endParaRPr lang="ru-RU" b="1" dirty="0">
              <a:solidFill>
                <a:schemeClr val="dk1"/>
              </a:solidFill>
              <a:latin typeface="+mj-lt"/>
              <a:ea typeface="Montserrat Light"/>
              <a:cs typeface="Montserrat Light"/>
            </a:endParaRPr>
          </a:p>
          <a:p>
            <a:pPr algn="ctr"/>
            <a:r>
              <a:rPr lang="ru-RU" dirty="0">
                <a:latin typeface="+mn-lt"/>
                <a:cs typeface="Onest Medium" charset="0"/>
              </a:rPr>
              <a:t>Оказание методической поддержки специалистам </a:t>
            </a:r>
            <a:endParaRPr lang="ru-RU" dirty="0" smtClean="0">
              <a:latin typeface="+mn-lt"/>
              <a:cs typeface="Onest Medium" charset="0"/>
            </a:endParaRPr>
          </a:p>
          <a:p>
            <a:pPr algn="ctr"/>
            <a:r>
              <a:rPr lang="ru-RU" dirty="0" smtClean="0">
                <a:latin typeface="+mn-lt"/>
                <a:cs typeface="Onest Medium" charset="0"/>
              </a:rPr>
              <a:t>психолого-педагогических </a:t>
            </a:r>
            <a:r>
              <a:rPr lang="ru-RU" dirty="0">
                <a:latin typeface="+mn-lt"/>
                <a:cs typeface="Onest Medium" charset="0"/>
              </a:rPr>
              <a:t>служб </a:t>
            </a:r>
            <a:endParaRPr lang="ru-RU" dirty="0" smtClean="0">
              <a:latin typeface="+mn-lt"/>
              <a:cs typeface="Onest Medium" charset="0"/>
            </a:endParaRPr>
          </a:p>
          <a:p>
            <a:pPr algn="ctr"/>
            <a:r>
              <a:rPr lang="ru-RU" dirty="0" smtClean="0">
                <a:latin typeface="+mn-lt"/>
                <a:cs typeface="Onest Medium" charset="0"/>
              </a:rPr>
              <a:t>в </a:t>
            </a:r>
            <a:r>
              <a:rPr lang="ru-RU" dirty="0">
                <a:latin typeface="+mn-lt"/>
                <a:cs typeface="Onest Medium" charset="0"/>
              </a:rPr>
              <a:t>образовательных организациях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291513" y="2572709"/>
            <a:ext cx="6830243" cy="160043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  <a:cs typeface="Onest Medium" charset="0"/>
              </a:rPr>
              <a:t>Педагоги-психологи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  <a:cs typeface="Onest Medium" charset="0"/>
              </a:rPr>
              <a:t>Социальные педагоги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  <a:cs typeface="Onest Medium" charset="0"/>
              </a:rPr>
              <a:t>Классные руководители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  <a:cs typeface="Onest Medium" charset="0"/>
              </a:rPr>
              <a:t>Советники по воспитанию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>
              <a:latin typeface="+mn-lt"/>
              <a:cs typeface="Onest Medium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>
              <a:latin typeface="+mn-lt"/>
              <a:cs typeface="Onest Medium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>
              <a:latin typeface="+mn-lt"/>
              <a:cs typeface="Onest Medium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  <a:cs typeface="Onest Medium" charset="0"/>
              </a:rPr>
              <a:t>Заместители директора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  <a:cs typeface="Onest Medium" charset="0"/>
              </a:rPr>
              <a:t>по воспитательной работе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>
                <a:latin typeface="+mn-lt"/>
                <a:cs typeface="Onest Medium" charset="0"/>
              </a:rPr>
              <a:t>Тьюторы</a:t>
            </a:r>
            <a:r>
              <a:rPr lang="ru-RU" dirty="0">
                <a:latin typeface="+mn-lt"/>
                <a:cs typeface="Onest Medium" charset="0"/>
              </a:rPr>
              <a:t>/логопеды/дефектологи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22907" y="778016"/>
            <a:ext cx="47245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dk1"/>
                </a:solidFill>
                <a:latin typeface="+mj-lt"/>
                <a:ea typeface="Montserrat Light"/>
                <a:cs typeface="Montserrat Light"/>
              </a:rPr>
              <a:t>ЧАС ПСИХОЛОГА</a:t>
            </a:r>
          </a:p>
          <a:p>
            <a:pPr algn="just"/>
            <a:endParaRPr lang="ru-RU" sz="2400" b="1" dirty="0" smtClean="0">
              <a:solidFill>
                <a:schemeClr val="dk1"/>
              </a:solidFill>
              <a:latin typeface="+mj-lt"/>
              <a:ea typeface="Montserrat Light"/>
              <a:cs typeface="Montserrat Light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8088" y="2367820"/>
            <a:ext cx="3174178" cy="31741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82097" y="1148374"/>
            <a:ext cx="4606160" cy="767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Методическая площадка для  специалистов психолого-педагогических служб образовательных организаций Подмосковья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72087" y="2264932"/>
            <a:ext cx="12330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+mj-lt"/>
                <a:ea typeface="Montserrat Light"/>
                <a:cs typeface="Montserrat Light"/>
              </a:rPr>
              <a:t>УЧАСТНИКИ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618222" y="2192737"/>
            <a:ext cx="3055644" cy="6027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300"/>
              </a:lnSpc>
            </a:pPr>
            <a:r>
              <a:rPr lang="ru-RU" dirty="0">
                <a:solidFill>
                  <a:srgbClr val="202044"/>
                </a:solidFill>
                <a:latin typeface="+mn-lt"/>
                <a:ea typeface="Montserrat Light"/>
                <a:cs typeface="Montserrat Light"/>
              </a:rPr>
              <a:t>вторая среда каждого месяца в </a:t>
            </a:r>
            <a:r>
              <a:rPr lang="ru-RU" dirty="0">
                <a:solidFill>
                  <a:srgbClr val="202044"/>
                </a:solidFill>
                <a:latin typeface="Times New Roman" panose="02020603050405020304" pitchFamily="18" charset="0"/>
                <a:ea typeface="Montserrat Light"/>
                <a:cs typeface="Times New Roman" panose="02020603050405020304" pitchFamily="18" charset="0"/>
              </a:rPr>
              <a:t>15:30</a:t>
            </a:r>
          </a:p>
          <a:p>
            <a:pPr algn="ctr"/>
            <a:endParaRPr lang="ru-RU" dirty="0">
              <a:solidFill>
                <a:srgbClr val="202044"/>
              </a:solidFill>
              <a:latin typeface="+mn-lt"/>
              <a:ea typeface="Montserrat Light"/>
              <a:cs typeface="Montserrat Ligh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02191" y="5393939"/>
            <a:ext cx="3087704" cy="3609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300"/>
              </a:lnSpc>
            </a:pPr>
            <a:r>
              <a:rPr lang="ru-RU" dirty="0">
                <a:solidFill>
                  <a:srgbClr val="202044"/>
                </a:solidFill>
                <a:latin typeface="+mn-lt"/>
                <a:ea typeface="Montserrat Light"/>
                <a:cs typeface="Montserrat Light"/>
              </a:rPr>
              <a:t>постоянная ссылка для подключения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88257" y="3801287"/>
            <a:ext cx="615295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ru-RU" b="1" dirty="0">
                <a:solidFill>
                  <a:srgbClr val="202044"/>
                </a:solidFill>
                <a:latin typeface="Times New Roman" panose="02020603050405020304" pitchFamily="18" charset="0"/>
                <a:ea typeface="Montserrat Light"/>
                <a:cs typeface="Times New Roman" panose="02020603050405020304" pitchFamily="18" charset="0"/>
              </a:rPr>
              <a:t>12.02.2025</a:t>
            </a:r>
            <a:r>
              <a:rPr lang="en-US" b="1" dirty="0">
                <a:solidFill>
                  <a:srgbClr val="202044"/>
                </a:solidFill>
                <a:latin typeface="Times New Roman" panose="02020603050405020304" pitchFamily="18" charset="0"/>
                <a:ea typeface="Montserrat Light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202044"/>
              </a:solidFill>
              <a:latin typeface="Times New Roman" panose="02020603050405020304" pitchFamily="18" charset="0"/>
              <a:ea typeface="Montserrat Light"/>
              <a:cs typeface="Times New Roman" panose="02020603050405020304" pitchFamily="18" charset="0"/>
            </a:endParaRPr>
          </a:p>
          <a:p>
            <a:pPr algn="ctr">
              <a:lnSpc>
                <a:spcPts val="2300"/>
              </a:lnSpc>
            </a:pPr>
            <a:r>
              <a:rPr lang="ru-RU" b="1" dirty="0">
                <a:solidFill>
                  <a:srgbClr val="202044"/>
                </a:solidFill>
                <a:latin typeface="+mj-lt"/>
                <a:ea typeface="Montserrat Light"/>
                <a:cs typeface="Montserrat Light"/>
              </a:rPr>
              <a:t>Заместитель министра образования Московской области</a:t>
            </a:r>
          </a:p>
          <a:p>
            <a:pPr algn="ctr">
              <a:lnSpc>
                <a:spcPts val="2300"/>
              </a:lnSpc>
            </a:pPr>
            <a:r>
              <a:rPr lang="ru-RU" b="1" dirty="0">
                <a:solidFill>
                  <a:srgbClr val="C00000"/>
                </a:solidFill>
                <a:latin typeface="+mj-lt"/>
                <a:ea typeface="Montserrat Light"/>
                <a:cs typeface="Montserrat Light"/>
              </a:rPr>
              <a:t>Сулима Лариса Олеговна</a:t>
            </a:r>
          </a:p>
          <a:p>
            <a:pPr algn="ctr">
              <a:lnSpc>
                <a:spcPts val="2300"/>
              </a:lnSpc>
            </a:pPr>
            <a:r>
              <a:rPr lang="ru-RU" b="1" dirty="0">
                <a:solidFill>
                  <a:srgbClr val="202044"/>
                </a:solidFill>
                <a:latin typeface="+mj-lt"/>
                <a:ea typeface="Montserrat Light"/>
                <a:cs typeface="Montserrat Light"/>
              </a:rPr>
              <a:t>и проректор КУРО</a:t>
            </a:r>
          </a:p>
          <a:p>
            <a:pPr algn="ctr">
              <a:lnSpc>
                <a:spcPts val="2300"/>
              </a:lnSpc>
            </a:pPr>
            <a:r>
              <a:rPr lang="ru-RU" b="1" dirty="0" err="1">
                <a:solidFill>
                  <a:srgbClr val="C00000"/>
                </a:solidFill>
                <a:latin typeface="+mj-lt"/>
                <a:ea typeface="Montserrat Light"/>
                <a:cs typeface="Montserrat Light"/>
              </a:rPr>
              <a:t>Салыгина</a:t>
            </a:r>
            <a:r>
              <a:rPr lang="ru-RU" b="1" dirty="0">
                <a:solidFill>
                  <a:srgbClr val="C00000"/>
                </a:solidFill>
                <a:latin typeface="+mj-lt"/>
                <a:ea typeface="Montserrat Light"/>
                <a:cs typeface="Montserrat Light"/>
              </a:rPr>
              <a:t> Ирина Алексеевна</a:t>
            </a:r>
          </a:p>
          <a:p>
            <a:pPr algn="ctr">
              <a:lnSpc>
                <a:spcPts val="2300"/>
              </a:lnSpc>
            </a:pPr>
            <a:r>
              <a:rPr lang="ru-RU" b="1" dirty="0">
                <a:solidFill>
                  <a:srgbClr val="202044"/>
                </a:solidFill>
                <a:latin typeface="+mj-lt"/>
                <a:ea typeface="Montserrat Light"/>
                <a:cs typeface="Montserrat Light"/>
              </a:rPr>
              <a:t>дали старт проекту «ЧАС ПСИХОЛОГА»</a:t>
            </a:r>
          </a:p>
        </p:txBody>
      </p:sp>
    </p:spTree>
    <p:extLst>
      <p:ext uri="{BB962C8B-B14F-4D97-AF65-F5344CB8AC3E}">
        <p14:creationId xmlns:p14="http://schemas.microsoft.com/office/powerpoint/2010/main" xmlns="" val="168438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8">
            <a:extLst>
              <a:ext uri="{FF2B5EF4-FFF2-40B4-BE49-F238E27FC236}">
                <a16:creationId xmlns:a16="http://schemas.microsoft.com/office/drawing/2014/main" xmlns="" id="{84461697-3568-AA10-EBF8-AD1065031CAB}"/>
              </a:ext>
            </a:extLst>
          </p:cNvPr>
          <p:cNvSpPr/>
          <p:nvPr/>
        </p:nvSpPr>
        <p:spPr>
          <a:xfrm>
            <a:off x="-286151" y="73621"/>
            <a:ext cx="11155329" cy="6140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trike="noStrike" spc="-1" dirty="0">
              <a:solidFill>
                <a:schemeClr val="bg1">
                  <a:lumMod val="65000"/>
                </a:schemeClr>
              </a:solidFill>
              <a:latin typeface="Montserrat" charset="-52"/>
              <a:ea typeface="DejaVu Sans"/>
            </a:endParaRPr>
          </a:p>
          <a:p>
            <a:pPr marL="533400" defTabSz="536575"/>
            <a:r>
              <a:rPr lang="ru-RU" sz="2000" spc="-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DejaVu Sans"/>
              </a:rPr>
              <a:t>ПРОЕКТЫ ЦЕНТРА СОЦИАЛЬНО-ПЕДАГОГИЧЕСКОГО СОПРОВОЖДЕНИЯ</a:t>
            </a:r>
            <a:endParaRPr lang="ru-RU" sz="2000" spc="-1" dirty="0">
              <a:solidFill>
                <a:schemeClr val="bg1">
                  <a:lumMod val="65000"/>
                </a:schemeClr>
              </a:solidFill>
              <a:latin typeface="+mj-lt"/>
              <a:ea typeface="DejaVu San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11819" y="5204467"/>
            <a:ext cx="2151345" cy="400110"/>
          </a:xfrm>
          <a:prstGeom prst="rect">
            <a:avLst/>
          </a:prstGeom>
          <a:solidFill>
            <a:schemeClr val="bg1"/>
          </a:solidFill>
          <a:ln w="3175"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ctr"/>
            <a:endParaRPr lang="ru-RU" sz="2000" dirty="0">
              <a:latin typeface="Montserrat" charset="-52"/>
              <a:cs typeface="Onest Medium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32768" y="5204851"/>
            <a:ext cx="4380865" cy="706120"/>
          </a:xfrm>
          <a:prstGeom prst="rect">
            <a:avLst/>
          </a:prstGeom>
          <a:solidFill>
            <a:schemeClr val="bg1"/>
          </a:solidFill>
          <a:ln w="3175">
            <a:noFill/>
            <a:prstDash val="sysDash"/>
          </a:ln>
        </p:spPr>
        <p:txBody>
          <a:bodyPr wrap="square" rtlCol="0">
            <a:noAutofit/>
          </a:bodyPr>
          <a:lstStyle/>
          <a:p>
            <a:endParaRPr lang="ru-RU" dirty="0">
              <a:latin typeface="Montserrat" charset="-52"/>
              <a:cs typeface="Onest Medium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49283" y="4077726"/>
            <a:ext cx="1981200" cy="480695"/>
          </a:xfrm>
          <a:prstGeom prst="rect">
            <a:avLst/>
          </a:prstGeom>
          <a:solidFill>
            <a:schemeClr val="bg1"/>
          </a:solidFill>
          <a:ln w="3175">
            <a:noFill/>
            <a:prstDash val="sysDash"/>
          </a:ln>
        </p:spPr>
        <p:txBody>
          <a:bodyPr wrap="square" rtlCol="0">
            <a:noAutofit/>
          </a:bodyPr>
          <a:lstStyle/>
          <a:p>
            <a:endParaRPr lang="ru-RU" sz="2000" dirty="0">
              <a:latin typeface="Montserrat" charset="-52"/>
              <a:cs typeface="Onest Medium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31475" y="3484368"/>
            <a:ext cx="42626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+mj-lt"/>
                <a:cs typeface="Onest Medium" charset="0"/>
              </a:rPr>
              <a:t>РАСПИСАНИЕ</a:t>
            </a:r>
          </a:p>
          <a:p>
            <a:pPr algn="ctr"/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Последняя среда каждого месяца в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Light"/>
                <a:cs typeface="Times New Roman" panose="02020603050405020304" pitchFamily="18" charset="0"/>
              </a:rPr>
              <a:t>17:00</a:t>
            </a:r>
          </a:p>
          <a:p>
            <a:pPr algn="ctr"/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Старт проекта -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Light"/>
                <a:cs typeface="Times New Roman" panose="02020603050405020304" pitchFamily="18" charset="0"/>
              </a:rPr>
              <a:t>26.02.2025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500095" y="1022924"/>
            <a:ext cx="42258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+mj-lt"/>
                <a:cs typeface="Onest Medium" charset="0"/>
              </a:rPr>
              <a:t>ЦЕЛЬ ПРОЕКТА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649885" y="2230559"/>
            <a:ext cx="42258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+mj-lt"/>
                <a:cs typeface="Onest Medium" charset="0"/>
              </a:rPr>
              <a:t>УЧАСТНИКИ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Родители обучающихся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Эксперты в области психологии      и педагогики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500095" y="4463697"/>
            <a:ext cx="45254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>
              <a:latin typeface="Montserrat" charset="-52"/>
              <a:cs typeface="Onest Medium" charset="0"/>
            </a:endParaRPr>
          </a:p>
          <a:p>
            <a:pPr algn="ctr"/>
            <a:r>
              <a:rPr lang="ru-RU" b="1" dirty="0">
                <a:latin typeface="+mj-lt"/>
                <a:cs typeface="Onest Medium" charset="0"/>
              </a:rPr>
              <a:t>ФОРМА</a:t>
            </a:r>
            <a:r>
              <a:rPr lang="ru-RU" b="1" dirty="0">
                <a:latin typeface="Montserrat" charset="-52"/>
                <a:cs typeface="Onest Medium" charset="0"/>
              </a:rPr>
              <a:t> </a:t>
            </a:r>
            <a:r>
              <a:rPr lang="ru-RU" b="1" dirty="0">
                <a:latin typeface="+mj-lt"/>
                <a:cs typeface="Onest Medium" charset="0"/>
              </a:rPr>
              <a:t>ПРОВЕДЕНИЯ</a:t>
            </a:r>
          </a:p>
          <a:p>
            <a:pPr algn="ctr"/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Онлайн</a:t>
            </a:r>
          </a:p>
          <a:p>
            <a:pPr algn="ctr"/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Видео контент для </a:t>
            </a:r>
            <a:r>
              <a:rPr lang="en-US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RU TUBE </a:t>
            </a:r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канала КУРО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30543" y="894704"/>
            <a:ext cx="47245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dk1"/>
                </a:solidFill>
                <a:latin typeface="+mj-lt"/>
                <a:ea typeface="Montserrat Light"/>
                <a:cs typeface="Montserrat Light"/>
              </a:rPr>
              <a:t>РОДИТЕЛЬСКИЙ ЧАС</a:t>
            </a:r>
          </a:p>
          <a:p>
            <a:pPr algn="just"/>
            <a:endParaRPr lang="ru-RU" sz="2400" dirty="0" smtClean="0">
              <a:solidFill>
                <a:schemeClr val="dk1"/>
              </a:solidFill>
              <a:latin typeface="+mj-lt"/>
              <a:ea typeface="Montserrat Light"/>
              <a:cs typeface="Montserrat Ligh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85320" y="1463307"/>
            <a:ext cx="4597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просветительская площадка для  родителей обучающихся образовательных организаций Подмосковья</a:t>
            </a:r>
            <a:endParaRPr lang="ru-RU" dirty="0">
              <a:latin typeface="+mn-lt"/>
              <a:cs typeface="Onest Medium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30" r="8004" b="15673"/>
          <a:stretch/>
        </p:blipFill>
        <p:spPr bwMode="auto">
          <a:xfrm>
            <a:off x="1102465" y="2497570"/>
            <a:ext cx="3979489" cy="332648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65021" y="1296941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Просвещение родителей по актуальным проблемам воспитания и социализации детей </a:t>
            </a:r>
          </a:p>
        </p:txBody>
      </p:sp>
    </p:spTree>
    <p:extLst>
      <p:ext uri="{BB962C8B-B14F-4D97-AF65-F5344CB8AC3E}">
        <p14:creationId xmlns:p14="http://schemas.microsoft.com/office/powerpoint/2010/main" xmlns="" val="381465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67818" y="1446293"/>
            <a:ext cx="3518481" cy="16504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noAutofit/>
          </a:bodyPr>
          <a:lstStyle/>
          <a:p>
            <a:pPr algn="ctr"/>
            <a:r>
              <a:rPr lang="ru-RU" sz="3600" b="1" spc="-1" dirty="0"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13-14</a:t>
            </a:r>
            <a:r>
              <a:rPr lang="ru-RU" sz="3600" b="1" spc="-1" dirty="0">
                <a:latin typeface="+mj-lt"/>
                <a:ea typeface="DejaVu Sans"/>
              </a:rPr>
              <a:t> </a:t>
            </a:r>
            <a:endParaRPr lang="en-US" sz="3600" b="1" spc="-1" dirty="0">
              <a:latin typeface="+mj-lt"/>
              <a:ea typeface="DejaVu Sans"/>
            </a:endParaRPr>
          </a:p>
          <a:p>
            <a:pPr algn="ctr"/>
            <a:r>
              <a:rPr lang="ru-RU" sz="2800" spc="-1" dirty="0">
                <a:latin typeface="+mj-lt"/>
                <a:ea typeface="DejaVu Sans"/>
              </a:rPr>
              <a:t>марта </a:t>
            </a:r>
          </a:p>
          <a:p>
            <a:pPr algn="ctr"/>
            <a:r>
              <a:rPr lang="ru-RU" sz="2800" spc="-1" dirty="0" smtClean="0"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2025</a:t>
            </a:r>
            <a:r>
              <a:rPr lang="ru-RU" sz="2800" spc="-1" dirty="0" smtClean="0">
                <a:latin typeface="+mj-lt"/>
                <a:ea typeface="DejaVu Sans"/>
              </a:rPr>
              <a:t> года</a:t>
            </a:r>
            <a:endParaRPr lang="ru-RU" sz="2800" spc="-1" dirty="0">
              <a:latin typeface="+mj-lt"/>
              <a:ea typeface="DejaVu San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40978" y="760866"/>
            <a:ext cx="40247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dk1"/>
                </a:solidFill>
                <a:latin typeface="+mj-lt"/>
                <a:ea typeface="Montserrat Light"/>
                <a:cs typeface="Montserrat Light"/>
              </a:rPr>
              <a:t>ЦЕЛЬ</a:t>
            </a:r>
          </a:p>
          <a:p>
            <a:r>
              <a:rPr lang="ru-RU" dirty="0" smtClean="0">
                <a:latin typeface="+mn-lt"/>
                <a:cs typeface="Onest Medium" charset="0"/>
              </a:rPr>
              <a:t>Создание благоприятной образовательной среды </a:t>
            </a:r>
            <a:r>
              <a:rPr lang="ru-RU" dirty="0">
                <a:latin typeface="+mn-lt"/>
                <a:cs typeface="Onest Medium" charset="0"/>
              </a:rPr>
              <a:t>и выявление </a:t>
            </a:r>
            <a:r>
              <a:rPr lang="ru-RU" dirty="0" smtClean="0">
                <a:latin typeface="+mn-lt"/>
                <a:cs typeface="Onest Medium" charset="0"/>
              </a:rPr>
              <a:t>эффективных механизмов </a:t>
            </a:r>
            <a:r>
              <a:rPr lang="ru-RU" dirty="0">
                <a:latin typeface="+mn-lt"/>
                <a:cs typeface="Onest Medium" charset="0"/>
              </a:rPr>
              <a:t>профилактики </a:t>
            </a:r>
            <a:r>
              <a:rPr lang="ru-RU" dirty="0" smtClean="0">
                <a:latin typeface="+mn-lt"/>
                <a:cs typeface="Onest Medium" charset="0"/>
              </a:rPr>
              <a:t>травли в </a:t>
            </a:r>
            <a:r>
              <a:rPr lang="ru-RU" dirty="0">
                <a:latin typeface="+mn-lt"/>
                <a:cs typeface="Onest Medium" charset="0"/>
              </a:rPr>
              <a:t>образовательных </a:t>
            </a:r>
            <a:r>
              <a:rPr lang="ru-RU" dirty="0" smtClean="0">
                <a:latin typeface="+mn-lt"/>
                <a:cs typeface="Onest Medium" charset="0"/>
              </a:rPr>
              <a:t>организациях Московской </a:t>
            </a:r>
            <a:r>
              <a:rPr lang="ru-RU" dirty="0">
                <a:latin typeface="+mn-lt"/>
                <a:cs typeface="Onest Medium" charset="0"/>
              </a:rPr>
              <a:t>области</a:t>
            </a:r>
            <a:endParaRPr lang="en-US" dirty="0">
              <a:latin typeface="+mn-lt"/>
              <a:cs typeface="Onest Medium" charset="0"/>
            </a:endParaRPr>
          </a:p>
          <a:p>
            <a:endParaRPr lang="ru-RU" dirty="0">
              <a:latin typeface="Montserrat" charset="-52"/>
              <a:cs typeface="Onest Medium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16386" y="420106"/>
            <a:ext cx="6096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6575" algn="ctr" defTabSz="536575"/>
            <a:r>
              <a:rPr lang="ru-RU" sz="2000" b="1" dirty="0">
                <a:solidFill>
                  <a:schemeClr val="dk1"/>
                </a:solidFill>
                <a:latin typeface="+mj-lt"/>
                <a:ea typeface="Montserrat Light"/>
                <a:cs typeface="Montserrat Light"/>
              </a:rPr>
              <a:t>ЗОНАЛЬНЫЕ СЕМИНАРЫ-СОВЕЩАНИЯ </a:t>
            </a:r>
          </a:p>
          <a:p>
            <a:pPr marL="536575" algn="ctr" defTabSz="536575"/>
            <a:r>
              <a:rPr lang="ru-RU" sz="2000" b="1" dirty="0">
                <a:solidFill>
                  <a:schemeClr val="dk1"/>
                </a:solidFill>
                <a:latin typeface="+mj-lt"/>
                <a:ea typeface="Montserrat Light"/>
                <a:cs typeface="Montserrat Light"/>
              </a:rPr>
              <a:t>«ТРАВЛЯ В ШКОЛЕ: КОМПЛЕКСНЫЙ ПОДХОД К РЕШЕНИЮ ПРОБЛЕМЫ»</a:t>
            </a:r>
          </a:p>
          <a:p>
            <a:pPr defTabSz="536575"/>
            <a:endParaRPr lang="ru-RU" spc="-1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40978" y="3096747"/>
            <a:ext cx="539634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dk1"/>
                </a:solidFill>
                <a:latin typeface="+mj-lt"/>
                <a:ea typeface="Montserrat Light"/>
                <a:cs typeface="Montserrat Light"/>
              </a:rPr>
              <a:t>КАТЕГОРИЯ УЧАСТНИКОВ</a:t>
            </a:r>
            <a:endParaRPr lang="en-US" sz="2000" b="1" dirty="0">
              <a:solidFill>
                <a:schemeClr val="dk1"/>
              </a:solidFill>
              <a:latin typeface="+mj-lt"/>
              <a:ea typeface="Montserrat Light"/>
              <a:cs typeface="Montserrat 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  <a:cs typeface="Onest Medium" charset="0"/>
              </a:rPr>
              <a:t>Заместители директоров </a:t>
            </a:r>
            <a:r>
              <a:rPr lang="ru-RU" dirty="0" smtClean="0">
                <a:latin typeface="+mn-lt"/>
                <a:cs typeface="Onest Medium" charset="0"/>
              </a:rPr>
              <a:t>по </a:t>
            </a:r>
            <a:r>
              <a:rPr lang="ru-RU" dirty="0">
                <a:latin typeface="+mn-lt"/>
                <a:cs typeface="Onest Medium" charset="0"/>
              </a:rPr>
              <a:t>воспитательной работе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  <a:cs typeface="Onest Medium" charset="0"/>
              </a:rPr>
              <a:t>Советники директоров </a:t>
            </a:r>
            <a:r>
              <a:rPr lang="ru-RU" dirty="0" smtClean="0">
                <a:latin typeface="+mn-lt"/>
                <a:cs typeface="Onest Medium" charset="0"/>
              </a:rPr>
              <a:t>школ</a:t>
            </a:r>
            <a:r>
              <a:rPr lang="en-US" dirty="0" smtClean="0">
                <a:latin typeface="+mn-lt"/>
                <a:cs typeface="Onest Medium" charset="0"/>
              </a:rPr>
              <a:t> </a:t>
            </a:r>
            <a:r>
              <a:rPr lang="ru-RU" dirty="0" smtClean="0">
                <a:latin typeface="+mn-lt"/>
                <a:cs typeface="Onest Medium" charset="0"/>
              </a:rPr>
              <a:t>по воспитанию</a:t>
            </a:r>
            <a:r>
              <a:rPr lang="en-US" dirty="0" smtClean="0">
                <a:latin typeface="+mn-lt"/>
                <a:cs typeface="Onest Medium" charset="0"/>
              </a:rPr>
              <a:t> </a:t>
            </a:r>
            <a:r>
              <a:rPr lang="ru-RU" dirty="0" smtClean="0">
                <a:latin typeface="+mn-lt"/>
                <a:cs typeface="Onest Medium" charset="0"/>
              </a:rPr>
              <a:t>и взаимодействию</a:t>
            </a:r>
            <a:r>
              <a:rPr lang="en-US" dirty="0" smtClean="0">
                <a:latin typeface="+mn-lt"/>
                <a:cs typeface="Onest Medium" charset="0"/>
              </a:rPr>
              <a:t> </a:t>
            </a:r>
            <a:r>
              <a:rPr lang="ru-RU" dirty="0" smtClean="0">
                <a:latin typeface="+mn-lt"/>
                <a:cs typeface="Onest Medium" charset="0"/>
              </a:rPr>
              <a:t>с </a:t>
            </a:r>
            <a:r>
              <a:rPr lang="ru-RU" dirty="0">
                <a:latin typeface="+mn-lt"/>
                <a:cs typeface="Onest Medium" charset="0"/>
              </a:rPr>
              <a:t>детскими общественными объединениями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  <a:cs typeface="Onest Medium" charset="0"/>
              </a:rPr>
              <a:t>Педагоги-психологи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  <a:cs typeface="Onest Medium" charset="0"/>
              </a:rPr>
              <a:t>Руководители школьных служб медиации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  <a:cs typeface="Onest Medium" charset="0"/>
              </a:rPr>
              <a:t>Социальные педагоги образовательных организаций городских округов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+mn-lt"/>
                <a:cs typeface="Onest Medium" charset="0"/>
              </a:rPr>
              <a:t>Муниципальные координаторы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40978" y="2240415"/>
            <a:ext cx="6096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dk1"/>
                </a:solidFill>
                <a:latin typeface="+mj-lt"/>
                <a:ea typeface="Montserrat Light"/>
                <a:cs typeface="Montserrat Light"/>
              </a:rPr>
              <a:t>ФОРМА ПРОВЕДЕНИЯ</a:t>
            </a:r>
            <a:endParaRPr lang="en-US" sz="2000" b="1" dirty="0">
              <a:solidFill>
                <a:schemeClr val="dk1"/>
              </a:solidFill>
              <a:latin typeface="+mj-lt"/>
              <a:ea typeface="Montserrat Light"/>
              <a:cs typeface="Montserrat Light"/>
            </a:endParaRPr>
          </a:p>
          <a:p>
            <a:r>
              <a:rPr lang="ru-RU" dirty="0">
                <a:latin typeface="+mn-lt"/>
                <a:cs typeface="Onest Medium" charset="0"/>
              </a:rPr>
              <a:t>Очная</a:t>
            </a:r>
            <a:endParaRPr lang="en-US" dirty="0">
              <a:latin typeface="+mn-lt"/>
              <a:cs typeface="Onest Medium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920240" y="3216331"/>
            <a:ext cx="2396206" cy="2396207"/>
            <a:chOff x="1928553" y="3474026"/>
            <a:chExt cx="2396206" cy="239620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928553" y="4231178"/>
              <a:ext cx="239620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spc="-1" dirty="0" smtClean="0">
                  <a:latin typeface="Montserrat" charset="-52"/>
                  <a:ea typeface="DejaVu Sans"/>
                </a:rPr>
                <a:t>ТРАВЛЯ </a:t>
              </a:r>
              <a:endParaRPr lang="en-US" sz="4000" b="1" spc="-1" dirty="0">
                <a:latin typeface="Montserrat" charset="-52"/>
                <a:ea typeface="DejaVu Sans"/>
              </a:endParaRPr>
            </a:p>
          </p:txBody>
        </p:sp>
        <p:pic>
          <p:nvPicPr>
            <p:cNvPr id="1026" name="Picture 2" descr="Символ запрета – Бесплатные иконки: знаки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8553" y="3474026"/>
              <a:ext cx="2396206" cy="2396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65479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2581632"/>
              </p:ext>
            </p:extLst>
          </p:nvPr>
        </p:nvGraphicFramePr>
        <p:xfrm>
          <a:off x="400951" y="1337310"/>
          <a:ext cx="11314799" cy="4253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5038">
                  <a:extLst>
                    <a:ext uri="{9D8B030D-6E8A-4147-A177-3AD203B41FA5}">
                      <a16:colId xmlns:a16="http://schemas.microsoft.com/office/drawing/2014/main" xmlns="" val="1030775850"/>
                    </a:ext>
                  </a:extLst>
                </a:gridCol>
                <a:gridCol w="2249761">
                  <a:extLst>
                    <a:ext uri="{9D8B030D-6E8A-4147-A177-3AD203B41FA5}">
                      <a16:colId xmlns:a16="http://schemas.microsoft.com/office/drawing/2014/main" xmlns="" val="3599848683"/>
                    </a:ext>
                  </a:extLst>
                </a:gridCol>
              </a:tblGrid>
              <a:tr h="82464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Организация</a:t>
                      </a:r>
                      <a:r>
                        <a:rPr lang="en-US" alt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на</a:t>
                      </a:r>
                      <a:r>
                        <a:rPr lang="en-US" alt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постоянной</a:t>
                      </a:r>
                      <a:r>
                        <a:rPr lang="en-US" alt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основе</a:t>
                      </a:r>
                      <a:r>
                        <a:rPr lang="en-US" alt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рабочих</a:t>
                      </a:r>
                      <a:r>
                        <a:rPr lang="en-US" alt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совещаний</a:t>
                      </a:r>
                      <a:r>
                        <a:rPr lang="en-US" alt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 </a:t>
                      </a:r>
                      <a:endParaRPr lang="ru-RU" altLang="en-US" sz="1600" b="0" dirty="0" smtClean="0">
                        <a:solidFill>
                          <a:schemeClr val="tx1"/>
                        </a:solidFill>
                        <a:latin typeface="+mn-lt"/>
                        <a:cs typeface="Onest Medium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с </a:t>
                      </a:r>
                      <a:r>
                        <a:rPr lang="en-US" alt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заместителями</a:t>
                      </a:r>
                      <a:r>
                        <a:rPr lang="ru-RU" alt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директоров</a:t>
                      </a:r>
                      <a:r>
                        <a:rPr lang="en-US" alt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по</a:t>
                      </a:r>
                      <a:r>
                        <a:rPr lang="en-US" alt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воспитательной</a:t>
                      </a:r>
                      <a:r>
                        <a:rPr lang="en-US" alt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b="0" dirty="0" err="1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работе</a:t>
                      </a:r>
                      <a:r>
                        <a:rPr lang="en-US" altLang="en-US" sz="1600" b="0" dirty="0" smtClean="0">
                          <a:solidFill>
                            <a:schemeClr val="tx1"/>
                          </a:solidFill>
                          <a:latin typeface="+mn-lt"/>
                          <a:cs typeface="Onest Medium" charset="0"/>
                        </a:rPr>
                        <a:t>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600" b="0" i="0" u="none" strike="noStrike" cap="none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Onest Medium" charset="0"/>
                          <a:sym typeface="Arial"/>
                        </a:rPr>
                        <a:t>ежеквартально</a:t>
                      </a:r>
                      <a:endParaRPr lang="ru-RU" sz="1600" b="0" i="0" u="none" strike="noStrike" cap="none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Onest Medium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8979001"/>
                  </a:ext>
                </a:extLst>
              </a:tr>
              <a:tr h="82464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Организация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и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проведение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стратегических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сессий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по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вопросам</a:t>
                      </a:r>
                      <a:r>
                        <a:rPr lang="ru-RU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профилактики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600" b="0" i="0" u="none" strike="noStrike" cap="none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Onest Medium" charset="0"/>
                          <a:sym typeface="Arial"/>
                        </a:rPr>
                        <a:t>ежеквартально</a:t>
                      </a:r>
                      <a:endParaRPr lang="ru-RU" sz="1600" b="0" i="0" u="none" strike="noStrike" cap="none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Onest Medium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78632391"/>
                  </a:ext>
                </a:extLst>
              </a:tr>
              <a:tr h="580304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IX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Межрегиональный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Форум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школьных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служб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медиации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6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600" b="0" i="0" u="none" strike="noStrike" cap="none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Onest Medium" charset="0"/>
                          <a:sym typeface="Arial"/>
                        </a:rPr>
                        <a:t>ноябрь</a:t>
                      </a:r>
                      <a:r>
                        <a:rPr lang="en-US" altLang="en-US" sz="1600" b="0" i="0" u="none" strike="noStrike" cap="non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Onest Medium" charset="0"/>
                          <a:sym typeface="Arial"/>
                        </a:rPr>
                        <a:t> </a:t>
                      </a:r>
                      <a:r>
                        <a:rPr lang="en-US" altLang="en-US" sz="1600" b="0" i="0" u="none" strike="noStrike" cap="none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2025</a:t>
                      </a:r>
                      <a:endParaRPr lang="ru-RU" sz="1600" b="0" i="0" u="none" strike="noStrike" cap="none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2859096"/>
                  </a:ext>
                </a:extLst>
              </a:tr>
              <a:tr h="955391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Выездные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и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дистанционные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мероприятия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со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службами</a:t>
                      </a:r>
                      <a:r>
                        <a:rPr lang="ru-RU" altLang="en-US" sz="1600" baseline="0" dirty="0" smtClean="0">
                          <a:latin typeface="+mn-lt"/>
                          <a:cs typeface="Onest Medium" charset="0"/>
                        </a:rPr>
                        <a:t> 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психолого-педагогического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сопровождения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образовательных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организаций</a:t>
                      </a:r>
                      <a:endParaRPr lang="ru-RU" altLang="en-US" sz="1600" dirty="0" smtClean="0">
                        <a:latin typeface="+mn-lt"/>
                        <a:cs typeface="Onest Medium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0" u="none" strike="noStrike" cap="non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Onest Medium" charset="0"/>
                          <a:sym typeface="Arial"/>
                        </a:rPr>
                        <a:t>по</a:t>
                      </a:r>
                      <a:r>
                        <a:rPr lang="ru-RU" sz="1600" b="0" i="0" u="none" strike="noStrike" cap="non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Onest Medium" charset="0"/>
                          <a:sym typeface="Arial"/>
                        </a:rPr>
                        <a:t> запросу</a:t>
                      </a:r>
                      <a:endParaRPr lang="ru-RU" sz="1600" b="0" i="0" u="none" strike="noStrike" cap="none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Onest Medium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60298214"/>
                  </a:ext>
                </a:extLst>
              </a:tr>
              <a:tr h="106898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Цикл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обучающих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вебинаров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для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муниципальных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координаторов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и</a:t>
                      </a:r>
                      <a:r>
                        <a:rPr lang="ru-RU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педагогов-психологов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образовательных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организаций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«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Технологии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организации</a:t>
                      </a:r>
                      <a:r>
                        <a:rPr lang="ru-RU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служб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школьной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 </a:t>
                      </a:r>
                      <a:r>
                        <a:rPr lang="en-US" altLang="en-US" sz="1600" dirty="0" err="1" smtClean="0">
                          <a:latin typeface="+mn-lt"/>
                          <a:cs typeface="Onest Medium" charset="0"/>
                        </a:rPr>
                        <a:t>медиации</a:t>
                      </a:r>
                      <a:r>
                        <a:rPr lang="en-US" altLang="en-US" sz="1600" dirty="0" smtClean="0">
                          <a:latin typeface="+mn-lt"/>
                          <a:cs typeface="Onest Medium" charset="0"/>
                        </a:rPr>
                        <a:t>»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600" b="0" i="0" u="none" strike="noStrike" cap="none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Onest Medium" charset="0"/>
                          <a:sym typeface="Arial"/>
                        </a:rPr>
                        <a:t>ежеквартально</a:t>
                      </a:r>
                      <a:endParaRPr lang="ru-RU" sz="1600" b="0" i="0" u="none" strike="noStrike" cap="none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Onest Medium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06277882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732978" y="128744"/>
            <a:ext cx="8310737" cy="888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1800" b="1" spc="-1" dirty="0" smtClean="0">
                <a:solidFill>
                  <a:schemeClr val="tx1"/>
                </a:solidFill>
                <a:latin typeface="+mj-lt"/>
                <a:ea typeface="DejaVu Sans"/>
              </a:rPr>
              <a:t>КЛЮЧЕВЫЕ МЕРОПРИЯТИЯ</a:t>
            </a:r>
          </a:p>
          <a:p>
            <a:pPr algn="ctr">
              <a:lnSpc>
                <a:spcPct val="150000"/>
              </a:lnSpc>
            </a:pPr>
            <a:r>
              <a:rPr lang="en-US" altLang="en-US" sz="1800" b="1" spc="-1" dirty="0" smtClean="0">
                <a:solidFill>
                  <a:schemeClr val="tx1"/>
                </a:solidFill>
                <a:latin typeface="+mj-lt"/>
                <a:ea typeface="DejaVu Sans"/>
              </a:rPr>
              <a:t> </a:t>
            </a:r>
            <a:r>
              <a:rPr lang="ru-RU" altLang="en-US" sz="1800" b="1" spc="-1" dirty="0" smtClean="0">
                <a:solidFill>
                  <a:schemeClr val="tx1"/>
                </a:solidFill>
                <a:latin typeface="+mj-lt"/>
                <a:ea typeface="DejaVu Sans"/>
              </a:rPr>
              <a:t>Ц</a:t>
            </a:r>
            <a:r>
              <a:rPr lang="en-US" altLang="en-US" sz="1800" b="1" spc="-1" dirty="0" smtClean="0">
                <a:solidFill>
                  <a:schemeClr val="tx1"/>
                </a:solidFill>
                <a:latin typeface="+mj-lt"/>
                <a:ea typeface="DejaVu Sans"/>
              </a:rPr>
              <a:t>ЕНТРА </a:t>
            </a:r>
            <a:r>
              <a:rPr lang="ru-RU" sz="1800" b="1" spc="-1" dirty="0" smtClean="0">
                <a:solidFill>
                  <a:schemeClr val="tx1"/>
                </a:solidFill>
                <a:latin typeface="+mj-lt"/>
                <a:ea typeface="DejaVu Sans"/>
              </a:rPr>
              <a:t>СОЦИАЛЬНО-ПЕДАГОГИЧЕСКОГО СОПРОВОЖДЕНИЯ</a:t>
            </a:r>
            <a:r>
              <a:rPr lang="en-US" altLang="en-US" sz="1800" b="1" spc="-1" dirty="0" smtClean="0">
                <a:solidFill>
                  <a:schemeClr val="tx1"/>
                </a:solidFill>
                <a:latin typeface="+mj-lt"/>
                <a:ea typeface="DejaVu Sans"/>
              </a:rPr>
              <a:t> В 2025 ГОДУ</a:t>
            </a:r>
            <a:endParaRPr lang="en-US" altLang="en-US" sz="1800" b="1" spc="-1" dirty="0">
              <a:solidFill>
                <a:schemeClr val="tx1"/>
              </a:solidFill>
              <a:latin typeface="+mj-lt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691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8">
            <a:extLst>
              <a:ext uri="{FF2B5EF4-FFF2-40B4-BE49-F238E27FC236}">
                <a16:creationId xmlns:a16="http://schemas.microsoft.com/office/drawing/2014/main" xmlns="" id="{84461697-3568-AA10-EBF8-AD1065031CAB}"/>
              </a:ext>
            </a:extLst>
          </p:cNvPr>
          <p:cNvSpPr/>
          <p:nvPr/>
        </p:nvSpPr>
        <p:spPr>
          <a:xfrm>
            <a:off x="-372811" y="73621"/>
            <a:ext cx="11155329" cy="6140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trike="noStrike" spc="-1" dirty="0">
              <a:solidFill>
                <a:schemeClr val="bg1">
                  <a:lumMod val="65000"/>
                </a:schemeClr>
              </a:solidFill>
              <a:latin typeface="Montserrat" charset="-52"/>
              <a:ea typeface="DejaVu Sans"/>
            </a:endParaRPr>
          </a:p>
          <a:p>
            <a:pPr marL="533400" defTabSz="536575"/>
            <a:r>
              <a:rPr lang="ru-RU" sz="2000" spc="-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DejaVu Sans"/>
              </a:rPr>
              <a:t>ПРОЕКТЫ ЦЕНТРА СОЦИАЛЬНО-ПЕДАГОГИЧЕСКОГО СОПРОВОЖДЕНИЯ</a:t>
            </a:r>
            <a:endParaRPr lang="ru-RU" sz="2000" spc="-1" dirty="0">
              <a:solidFill>
                <a:schemeClr val="bg1">
                  <a:lumMod val="65000"/>
                </a:schemeClr>
              </a:solidFill>
              <a:latin typeface="+mj-lt"/>
              <a:ea typeface="DejaVu San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32768" y="1103911"/>
            <a:ext cx="4380865" cy="517525"/>
          </a:xfrm>
          <a:prstGeom prst="rect">
            <a:avLst/>
          </a:prstGeom>
          <a:solidFill>
            <a:schemeClr val="bg1"/>
          </a:solidFill>
          <a:ln w="3175">
            <a:noFill/>
            <a:prstDash val="sysDash"/>
          </a:ln>
        </p:spPr>
        <p:txBody>
          <a:bodyPr wrap="square" rtlCol="0">
            <a:noAutofit/>
          </a:bodyPr>
          <a:lstStyle/>
          <a:p>
            <a:pPr algn="just"/>
            <a:endParaRPr lang="ru-RU" dirty="0">
              <a:latin typeface="Montserrat" charset="-52"/>
              <a:cs typeface="Onest Medium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11819" y="5204467"/>
            <a:ext cx="2151345" cy="400110"/>
          </a:xfrm>
          <a:prstGeom prst="rect">
            <a:avLst/>
          </a:prstGeom>
          <a:solidFill>
            <a:schemeClr val="bg1"/>
          </a:solidFill>
          <a:ln w="3175"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ctr"/>
            <a:endParaRPr lang="ru-RU" sz="2000" dirty="0">
              <a:latin typeface="Montserrat" charset="-52"/>
              <a:cs typeface="Onest Medium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83837" y="936339"/>
            <a:ext cx="42258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+mj-lt"/>
                <a:cs typeface="Onest Medium" charset="0"/>
              </a:rPr>
              <a:t>ЦЕЛЬ</a:t>
            </a:r>
          </a:p>
          <a:p>
            <a:pPr algn="ctr"/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Создание сообщества единомышленников по вопросом воспитания, профилактики деструктивного поведения и трансляции лучших педагогических практик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16208" y="728196"/>
            <a:ext cx="58553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dk1"/>
                </a:solidFill>
                <a:latin typeface="+mj-lt"/>
                <a:ea typeface="Montserrat Light"/>
                <a:cs typeface="Montserrat Light"/>
              </a:rPr>
              <a:t>ЧАТ В СФЕРУМ </a:t>
            </a:r>
            <a:endParaRPr lang="ru-RU" sz="2400" dirty="0" smtClean="0">
              <a:solidFill>
                <a:schemeClr val="dk1"/>
              </a:solidFill>
              <a:latin typeface="+mj-lt"/>
              <a:ea typeface="Montserrat Light"/>
              <a:cs typeface="Montserrat Light"/>
            </a:endParaRPr>
          </a:p>
          <a:p>
            <a:pPr algn="ctr"/>
            <a:r>
              <a:rPr lang="ru-RU" sz="2400" dirty="0" smtClean="0">
                <a:solidFill>
                  <a:schemeClr val="dk1"/>
                </a:solidFill>
                <a:latin typeface="+mj-lt"/>
                <a:ea typeface="Montserrat Light"/>
                <a:cs typeface="Montserrat Light"/>
              </a:rPr>
              <a:t>«</a:t>
            </a:r>
            <a:r>
              <a:rPr lang="ru-RU" sz="2400" dirty="0">
                <a:solidFill>
                  <a:schemeClr val="dk1"/>
                </a:solidFill>
                <a:latin typeface="+mj-lt"/>
                <a:ea typeface="Montserrat Light"/>
                <a:cs typeface="Montserrat Light"/>
              </a:rPr>
              <a:t>ВОСПИТАНИЕ И ПРОФИЛАКТИКА</a:t>
            </a:r>
            <a:r>
              <a:rPr lang="ru-RU" sz="2400" dirty="0" smtClean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</a:rPr>
              <a:t>»</a:t>
            </a:r>
            <a:endParaRPr lang="ru-RU" sz="2400" dirty="0">
              <a:solidFill>
                <a:schemeClr val="dk1"/>
              </a:solidFill>
              <a:latin typeface="Montserrat" pitchFamily="2" charset="0"/>
              <a:ea typeface="Montserrat Light"/>
              <a:cs typeface="Montserrat Ligh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45191" y="1490739"/>
            <a:ext cx="4597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Сообщество педагогических работников образовательных организаций Подмосковья</a:t>
            </a:r>
          </a:p>
          <a:p>
            <a:pPr algn="just"/>
            <a:endParaRPr lang="ru-RU" dirty="0">
              <a:solidFill>
                <a:schemeClr val="dk1"/>
              </a:solidFill>
              <a:latin typeface="+mn-lt"/>
              <a:ea typeface="Montserrat Light"/>
              <a:cs typeface="Montserrat Light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8353" y="2218085"/>
            <a:ext cx="2976033" cy="289223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880248" y="2333434"/>
            <a:ext cx="12330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+mj-lt"/>
                <a:cs typeface="Onest Medium" charset="0"/>
              </a:rPr>
              <a:t>УЧАСТНИКИ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204854" y="2692080"/>
            <a:ext cx="6873509" cy="160043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Педагоги-психологи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Социальные педагоги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Классные руководители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Советники по воспитанию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>
              <a:solidFill>
                <a:schemeClr val="dk1"/>
              </a:solidFill>
              <a:latin typeface="+mn-lt"/>
              <a:ea typeface="Montserrat Light"/>
              <a:cs typeface="Montserrat 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>
              <a:solidFill>
                <a:schemeClr val="dk1"/>
              </a:solidFill>
              <a:latin typeface="+mn-lt"/>
              <a:ea typeface="Montserrat Light"/>
              <a:cs typeface="Montserrat 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>
              <a:solidFill>
                <a:schemeClr val="dk1"/>
              </a:solidFill>
              <a:latin typeface="+mn-lt"/>
              <a:ea typeface="Montserrat Light"/>
              <a:cs typeface="Montserrat 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Заместители директора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по воспитательной работе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Тьюторы</a:t>
            </a:r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/логопеды/дефектологи</a:t>
            </a:r>
            <a:r>
              <a:rPr lang="ru-RU" dirty="0">
                <a:latin typeface="Montserrat" charset="-52"/>
                <a:cs typeface="Onest Medium" charset="0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600946" y="5296800"/>
            <a:ext cx="27254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Light"/>
                <a:cs typeface="Times New Roman" panose="02020603050405020304" pitchFamily="18" charset="0"/>
              </a:rPr>
              <a:t>13.02.2025</a:t>
            </a:r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 в чате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Light"/>
                <a:cs typeface="Times New Roman" panose="02020603050405020304" pitchFamily="18" charset="0"/>
              </a:rPr>
              <a:t>986</a:t>
            </a:r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 участников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47902" y="3803910"/>
            <a:ext cx="9877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+mj-lt"/>
                <a:cs typeface="Onest Medium" charset="0"/>
              </a:rPr>
              <a:t>КОНТЕНТ</a:t>
            </a:r>
            <a:endParaRPr lang="ru-RU" b="1" dirty="0">
              <a:latin typeface="+mj-lt"/>
              <a:cs typeface="Onest Medium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42591" y="4108864"/>
            <a:ext cx="344709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информация о мероприятиях, методические материалы/лучшие практики для использования в работе, ответы на вопросы, записи рабочих совещаний/семинаров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0095001" y="3806287"/>
            <a:ext cx="9451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+mj-lt"/>
                <a:cs typeface="Onest Medium" charset="0"/>
              </a:rPr>
              <a:t>СМЫСЛ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018023" y="4098750"/>
            <a:ext cx="28734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dk1"/>
                </a:solidFill>
                <a:latin typeface="+mn-lt"/>
                <a:ea typeface="Montserrat Light"/>
                <a:cs typeface="Montserrat Light"/>
              </a:rPr>
              <a:t>оперативное получение информации, методическая поддержка, открытое общение, обмен мнениями в профессиональном сообществе</a:t>
            </a:r>
          </a:p>
        </p:txBody>
      </p:sp>
    </p:spTree>
    <p:extLst>
      <p:ext uri="{BB962C8B-B14F-4D97-AF65-F5344CB8AC3E}">
        <p14:creationId xmlns:p14="http://schemas.microsoft.com/office/powerpoint/2010/main" xmlns="" val="170492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105056" y="612726"/>
            <a:ext cx="5884750" cy="1349472"/>
            <a:chOff x="6018447" y="467284"/>
            <a:chExt cx="5884750" cy="1349472"/>
          </a:xfrm>
        </p:grpSpPr>
        <p:sp>
          <p:nvSpPr>
            <p:cNvPr id="3" name="Google Shape;60;p14"/>
            <p:cNvSpPr/>
            <p:nvPr/>
          </p:nvSpPr>
          <p:spPr>
            <a:xfrm>
              <a:off x="6051643" y="467284"/>
              <a:ext cx="5283298" cy="461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b="1" i="0" u="none" strike="noStrike" cap="none" dirty="0" smtClean="0">
                  <a:solidFill>
                    <a:schemeClr val="bg1"/>
                  </a:solidFill>
                  <a:latin typeface="+mj-lt"/>
                  <a:ea typeface="Calibri"/>
                  <a:cs typeface="Calibri"/>
                  <a:sym typeface="Calibri"/>
                </a:rPr>
                <a:t>КОНТАКТЫ</a:t>
              </a:r>
              <a:endParaRPr lang="ru-RU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6018447" y="985759"/>
              <a:ext cx="588475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ru-RU" sz="2400" dirty="0" smtClean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Москва, ул. Енисейская д.</a:t>
              </a:r>
              <a:r>
                <a:rPr lang="ru-RU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ru-RU" sz="2400" dirty="0" smtClean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 к.</a:t>
              </a:r>
              <a:r>
                <a:rPr lang="ru-RU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3, </a:t>
              </a:r>
              <a:r>
                <a:rPr lang="ru-RU" sz="2400" dirty="0" err="1" smtClean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каб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38</a:t>
              </a:r>
            </a:p>
            <a:p>
              <a:r>
                <a:rPr lang="ru-RU" sz="2400" dirty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Тел</a:t>
              </a:r>
              <a:r>
                <a:rPr lang="en-US" sz="2400" dirty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.</a:t>
              </a:r>
              <a:r>
                <a:rPr lang="ru-RU" sz="2400" dirty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: </a:t>
              </a:r>
              <a:r>
                <a:rPr lang="ru-RU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+7 (499) 940-10-35, </a:t>
              </a:r>
              <a:r>
                <a:rPr lang="ru-RU" sz="2400" dirty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доб</a:t>
              </a:r>
              <a:r>
                <a:rPr lang="ru-RU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ru-RU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316</a:t>
              </a:r>
              <a:endPara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1483" y="3617131"/>
            <a:ext cx="2518050" cy="251805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6105056" y="2274013"/>
            <a:ext cx="4969630" cy="1031302"/>
            <a:chOff x="6601167" y="1650289"/>
            <a:chExt cx="5068303" cy="1031302"/>
          </a:xfrm>
        </p:grpSpPr>
        <p:sp>
          <p:nvSpPr>
            <p:cNvPr id="7" name="TextBox 3"/>
            <p:cNvSpPr txBox="1"/>
            <p:nvPr/>
          </p:nvSpPr>
          <p:spPr>
            <a:xfrm>
              <a:off x="6688270" y="1650289"/>
              <a:ext cx="25670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ru-RU" sz="2400" b="1" dirty="0" smtClean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ЧАТ</a:t>
              </a:r>
              <a:r>
                <a:rPr lang="ru-RU" sz="2400" dirty="0" smtClean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 в </a:t>
              </a:r>
              <a:r>
                <a:rPr lang="ru-RU" sz="2400" b="1" dirty="0" smtClean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СФЕРУМЕ:</a:t>
              </a:r>
              <a:endParaRPr lang="ru-RU" sz="24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8" name="TextBox 5"/>
            <p:cNvSpPr txBox="1"/>
            <p:nvPr/>
          </p:nvSpPr>
          <p:spPr>
            <a:xfrm>
              <a:off x="6601167" y="2158371"/>
              <a:ext cx="50683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ru-RU" sz="2800" dirty="0" smtClean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«Воспитание и профилактика»</a:t>
              </a:r>
              <a:endParaRPr lang="ru-RU" sz="28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31132" y="2274013"/>
            <a:ext cx="4915122" cy="3206017"/>
            <a:chOff x="3993238" y="3481785"/>
            <a:chExt cx="5760112" cy="320601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993238" y="4122707"/>
              <a:ext cx="4289186" cy="605294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ts val="2000"/>
                </a:lnSpc>
              </a:pPr>
              <a:r>
                <a:rPr lang="ru-RU" sz="1800" b="1" dirty="0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Скотников </a:t>
              </a:r>
              <a:r>
                <a:rPr lang="ru-RU" sz="1800" dirty="0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Вячеслав Викторович –</a:t>
              </a:r>
            </a:p>
            <a:p>
              <a:pPr>
                <a:lnSpc>
                  <a:spcPts val="2000"/>
                </a:lnSpc>
              </a:pPr>
              <a:r>
                <a:rPr lang="ru-RU" sz="1800" dirty="0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заместитель начальника центра</a:t>
              </a:r>
              <a:endParaRPr lang="ru-RU" sz="18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993238" y="4770710"/>
              <a:ext cx="4195257" cy="605294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ts val="2000"/>
                </a:lnSpc>
              </a:pPr>
              <a:r>
                <a:rPr lang="ru-RU" sz="1800" b="1" dirty="0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Полунин </a:t>
              </a:r>
              <a:r>
                <a:rPr lang="ru-RU" sz="1800" dirty="0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Сергей Владимирович –</a:t>
              </a:r>
            </a:p>
            <a:p>
              <a:pPr>
                <a:lnSpc>
                  <a:spcPts val="2000"/>
                </a:lnSpc>
              </a:pPr>
              <a:r>
                <a:rPr lang="ru-RU" sz="1800" dirty="0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ведущий специалист</a:t>
              </a:r>
              <a:endParaRPr lang="ru-RU" sz="18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993238" y="6082508"/>
              <a:ext cx="5760112" cy="60529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ts val="2000"/>
                </a:lnSpc>
              </a:pPr>
              <a:r>
                <a:rPr lang="ru-RU" sz="1800" b="1" dirty="0" err="1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Луева</a:t>
              </a:r>
              <a:r>
                <a:rPr lang="ru-RU" sz="1800" b="1" dirty="0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 </a:t>
              </a:r>
              <a:r>
                <a:rPr lang="ru-RU" sz="1800" dirty="0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Мария Викторовна –</a:t>
              </a:r>
            </a:p>
            <a:p>
              <a:pPr>
                <a:lnSpc>
                  <a:spcPts val="2000"/>
                </a:lnSpc>
              </a:pPr>
              <a:r>
                <a:rPr lang="ru-RU" sz="1800" dirty="0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специалист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993238" y="3481785"/>
              <a:ext cx="3750033" cy="605294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ts val="2000"/>
                </a:lnSpc>
              </a:pPr>
              <a:r>
                <a:rPr lang="ru-RU" sz="1800" b="1" dirty="0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Акимова </a:t>
              </a:r>
              <a:r>
                <a:rPr lang="ru-RU" sz="1800" dirty="0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Лидия Викторовна –</a:t>
              </a:r>
            </a:p>
            <a:p>
              <a:pPr>
                <a:lnSpc>
                  <a:spcPts val="2000"/>
                </a:lnSpc>
              </a:pPr>
              <a:r>
                <a:rPr lang="ru-RU" sz="1800" dirty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н</a:t>
              </a:r>
              <a:r>
                <a:rPr lang="ru-RU" sz="1800" dirty="0" smtClean="0">
                  <a:solidFill>
                    <a:schemeClr val="bg1"/>
                  </a:solidFill>
                  <a:latin typeface="+mn-lt"/>
                  <a:cs typeface="Calibri" panose="020F0502020204030204" pitchFamily="34" charset="0"/>
                </a:rPr>
                <a:t>ачальник центра</a:t>
              </a:r>
              <a:endParaRPr lang="ru-RU" sz="18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31962" y="87127"/>
            <a:ext cx="5850647" cy="2144177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lnSpc>
                <a:spcPts val="4000"/>
              </a:lnSpc>
            </a:pPr>
            <a:r>
              <a:rPr lang="ru-RU" sz="28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ЦЕНТР </a:t>
            </a:r>
          </a:p>
          <a:p>
            <a:pPr lvl="0">
              <a:lnSpc>
                <a:spcPts val="4000"/>
              </a:lnSpc>
            </a:pPr>
            <a:r>
              <a:rPr lang="ru-RU" sz="28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СОЦИАЛЬНО-ПЕДАГОГИЧЕСКОГО </a:t>
            </a:r>
          </a:p>
          <a:p>
            <a:pPr lvl="0">
              <a:lnSpc>
                <a:spcPts val="4000"/>
              </a:lnSpc>
            </a:pPr>
            <a:r>
              <a:rPr lang="ru-RU" sz="28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СОПРОВОЖДЕНИЯ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31132" y="5550471"/>
            <a:ext cx="6096000" cy="6052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Таланова</a:t>
            </a:r>
            <a:r>
              <a:rPr lang="ru-RU" sz="18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 Виктория Александровна –</a:t>
            </a:r>
          </a:p>
          <a:p>
            <a:pPr>
              <a:lnSpc>
                <a:spcPts val="2000"/>
              </a:lnSpc>
            </a:pPr>
            <a:r>
              <a:rPr lang="ru-RU" sz="1800" dirty="0" smtClean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специалист</a:t>
            </a:r>
            <a:endParaRPr lang="ru-RU" sz="180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1132" y="4218837"/>
            <a:ext cx="6096000" cy="6052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b="1" dirty="0" smtClean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Карамышева </a:t>
            </a:r>
            <a:r>
              <a:rPr lang="ru-RU" sz="1800" dirty="0" smtClean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Ольга Алексеевна –</a:t>
            </a:r>
            <a:endParaRPr lang="ru-RU" sz="180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ru-RU" sz="18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ведущий специалист</a:t>
            </a:r>
          </a:p>
        </p:txBody>
      </p:sp>
    </p:spTree>
    <p:extLst>
      <p:ext uri="{BB962C8B-B14F-4D97-AF65-F5344CB8AC3E}">
        <p14:creationId xmlns:p14="http://schemas.microsoft.com/office/powerpoint/2010/main" xmlns="" val="71395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rb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{533BB5E6-AE12-2C49-80E3-1401096F30E2}tf10001062</Template>
  <TotalTime>39782</TotalTime>
  <Words>511</Words>
  <Application>Microsoft Office PowerPoint</Application>
  <PresentationFormat>Произвольный</PresentationFormat>
  <Paragraphs>147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HDOfficeLightV0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</dc:creator>
  <cp:lastModifiedBy>mihaylova_av</cp:lastModifiedBy>
  <cp:revision>1580</cp:revision>
  <cp:lastPrinted>2022-07-08T10:58:57Z</cp:lastPrinted>
  <dcterms:modified xsi:type="dcterms:W3CDTF">2025-02-17T07:25:00Z</dcterms:modified>
</cp:coreProperties>
</file>