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94" r:id="rId2"/>
    <p:sldId id="256" r:id="rId3"/>
    <p:sldId id="265" r:id="rId4"/>
    <p:sldId id="288" r:id="rId5"/>
    <p:sldId id="284" r:id="rId6"/>
    <p:sldId id="283" r:id="rId7"/>
    <p:sldId id="282" r:id="rId8"/>
    <p:sldId id="289" r:id="rId9"/>
    <p:sldId id="290" r:id="rId10"/>
    <p:sldId id="291" r:id="rId11"/>
    <p:sldId id="293" r:id="rId12"/>
    <p:sldId id="292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-72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FA62E5-04BC-4555-B915-DAB293AF9044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85E00B-0640-4350-B49C-E0D9FFE7EF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9729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AAF129-0661-4200-8AA9-A9799EB3C0D2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9550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AAF129-0661-4200-8AA9-A9799EB3C0D2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86373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AAF129-0661-4200-8AA9-A9799EB3C0D2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9646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AED751-04EF-4A1D-88CA-A531F71853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4522A3B-973A-4CC9-A199-71DA61B503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6B74130-596A-44AE-AC2E-6A8C23822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57540-C853-48AD-B4DA-D89CABBA7D90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4ED7028-2B69-4022-81D1-82504030F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C35F461-A81F-4D78-ABAD-7FBB97AD3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9B33-9B12-405F-91B1-63A27356E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5038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A883B0-8C18-4BED-90F1-2D54AEC9A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BDFB125-3308-4B92-AB73-031091257B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6C294E6-63AA-46E1-B57A-BCE9FDB1F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57540-C853-48AD-B4DA-D89CABBA7D90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F413072-7E80-4516-B300-4E6F03471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D8E816F-9C7E-4DE1-9F89-AB81EE5E2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9B33-9B12-405F-91B1-63A27356E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7376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F47A2B39-53A8-4439-A65B-38BA8BE511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14961B3-76D2-4210-926B-6E02FBCDDC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035904F-FD9F-4D65-9779-F1FE65A65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57540-C853-48AD-B4DA-D89CABBA7D90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7A7BFA3-2BD3-4E61-8596-F3E3689A0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0C6A920-46F2-4BD9-A89F-52EF131C1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9B33-9B12-405F-91B1-63A27356E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6048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70" b="0" i="0">
                <a:solidFill>
                  <a:srgbClr val="607BBC"/>
                </a:solidFill>
                <a:latin typeface="Verdana"/>
                <a:cs typeface="Verdana"/>
              </a:defRPr>
            </a:lvl1pPr>
          </a:lstStyle>
          <a:p>
            <a:pPr marL="34549">
              <a:spcBef>
                <a:spcPts val="86"/>
              </a:spcBef>
            </a:pPr>
            <a:fld id="{81D60167-4931-47E6-BA6A-407CBD079E47}" type="slidenum">
              <a:rPr lang="ru-RU" spc="-50" smtClean="0"/>
              <a:pPr marL="34549">
                <a:spcBef>
                  <a:spcPts val="86"/>
                </a:spcBef>
              </a:pPr>
              <a:t>‹#›</a:t>
            </a:fld>
            <a:endParaRPr lang="ru-RU" spc="-50" dirty="0"/>
          </a:p>
        </p:txBody>
      </p:sp>
    </p:spTree>
    <p:extLst>
      <p:ext uri="{BB962C8B-B14F-4D97-AF65-F5344CB8AC3E}">
        <p14:creationId xmlns:p14="http://schemas.microsoft.com/office/powerpoint/2010/main" xmlns="" val="1461841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">
  <p:cSld name="Custom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12192000" cy="6870699"/>
          </a:xfrm>
          <a:prstGeom prst="rect">
            <a:avLst/>
          </a:prstGeom>
        </p:spPr>
      </p:pic>
      <p:grpSp>
        <p:nvGrpSpPr>
          <p:cNvPr id="3" name="Google Shape;15;p1"/>
          <p:cNvGrpSpPr/>
          <p:nvPr userDrawn="1"/>
        </p:nvGrpSpPr>
        <p:grpSpPr>
          <a:xfrm>
            <a:off x="9728512" y="388503"/>
            <a:ext cx="2209800" cy="371475"/>
            <a:chOff x="9829038" y="547130"/>
            <a:chExt cx="2210562" cy="371857"/>
          </a:xfrm>
        </p:grpSpPr>
        <p:sp>
          <p:nvSpPr>
            <p:cNvPr id="4" name="Google Shape;16;p1"/>
            <p:cNvSpPr txBox="1"/>
            <p:nvPr/>
          </p:nvSpPr>
          <p:spPr>
            <a:xfrm>
              <a:off x="10210169" y="650424"/>
              <a:ext cx="1829431" cy="2179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lt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МОСКОВСКОЙ ОБЛАСТИ</a:t>
              </a:r>
              <a:endParaRPr dirty="0">
                <a:latin typeface="Montserrat" panose="00000500000000000000" pitchFamily="2" charset="-52"/>
              </a:endParaRPr>
            </a:p>
          </p:txBody>
        </p:sp>
        <p:pic>
          <p:nvPicPr>
            <p:cNvPr id="5" name="Google Shape;17;p1"/>
            <p:cNvPicPr preferRelativeResize="0"/>
            <p:nvPr/>
          </p:nvPicPr>
          <p:blipFill rotWithShape="1">
            <a:blip r:embed="rId3" cstate="print"/>
            <a:srcRect/>
            <a:stretch>
              <a:fillRect/>
            </a:stretch>
          </p:blipFill>
          <p:spPr>
            <a:xfrm>
              <a:off x="9829038" y="547130"/>
              <a:ext cx="305562" cy="37185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Google Shape;23;p3"/>
          <p:cNvSpPr txBox="1"/>
          <p:nvPr userDrawn="1"/>
        </p:nvSpPr>
        <p:spPr>
          <a:xfrm>
            <a:off x="11072903" y="6239067"/>
            <a:ext cx="417512" cy="177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250" rIns="0" bIns="0" anchor="t" anchorCtr="0">
            <a:spAutoFit/>
          </a:bodyPr>
          <a:lstStyle/>
          <a:p>
            <a:pPr marL="23495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100"/>
              <a:buFont typeface="Montserrat"/>
              <a:buNone/>
            </a:pPr>
            <a:fld id="{00000000-1234-1234-1234-123412341234}" type="slidenum">
              <a:rPr lang="en-US" sz="1100" b="0" i="0" u="none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Montserrat"/>
                <a:sym typeface="Montserrat"/>
              </a:rPr>
              <a:pPr marL="23495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99999"/>
                </a:buClr>
                <a:buSzPts val="1100"/>
                <a:buFont typeface="Montserrat"/>
                <a:buNone/>
              </a:pPr>
              <a:t>‹#›</a:t>
            </a:fld>
            <a:endParaRPr sz="1100" dirty="0">
              <a:solidFill>
                <a:schemeClr val="bg1"/>
              </a:solidFill>
              <a:latin typeface="+mn-lt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9731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39BBB09-53EC-4A41-B527-10BDD36BD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8BB2FFD-A37A-4631-B174-B7AFB2312A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10580A7-EBC7-499B-9F56-A793C433D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57540-C853-48AD-B4DA-D89CABBA7D90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7AEEE36-C39A-44EA-9E51-ED763BD1A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758A5C5-C8C7-4FA7-A66A-199F8CCE7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9B33-9B12-405F-91B1-63A27356E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0184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8DF15F-1364-424D-8CE6-4316B430F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64C85CB-2DF6-4A1F-BDE0-887B7AB644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C4C8B95-D00F-4006-91CF-020740797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57540-C853-48AD-B4DA-D89CABBA7D90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97A4874-4AF1-4FE4-9B61-DB2B52BCD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F04E753-46C7-4DBD-B527-33369A502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9B33-9B12-405F-91B1-63A27356E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3096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8572478-F930-4DC2-93EA-D378CF6CC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60A7CF7-F00D-4973-A06A-1032792ED3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D8A326A-F1B0-479B-8E43-CB6499112C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CA7769D-DB13-426E-A479-3C570B877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57540-C853-48AD-B4DA-D89CABBA7D90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759FBF6-043E-4086-84F0-968A13BFA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245408E-DD40-401D-8C51-2B1A94463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9B33-9B12-405F-91B1-63A27356E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4657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5A65439-6D7A-417A-B813-C85BAD50B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3478BCE-C1E6-4E33-BD37-977843E2F8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84F5564-3AC6-4C36-8CBD-102BDF7C26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BFB548E1-49B1-43AB-B246-53706FC931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808C946A-BC44-41F8-BE5A-6079BEA015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9219EC5C-1384-42D1-ABBF-1D91D36E9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57540-C853-48AD-B4DA-D89CABBA7D90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9A2584C-9985-420F-84A1-6A071AFAD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35F4809-BA70-4D7A-978B-67D5A44D2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9B33-9B12-405F-91B1-63A27356E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65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8EDCF11-2380-48CF-BD77-D79403197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A2D92EC-3349-4A00-BA4A-1C84480C3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57540-C853-48AD-B4DA-D89CABBA7D90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98EE710-C20A-44AC-84FD-C508E0506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FD248C5-F09B-4974-9C39-D9F366DD2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9B33-9B12-405F-91B1-63A27356E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2527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396DBA96-4690-41E1-A620-B254D680F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57540-C853-48AD-B4DA-D89CABBA7D90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6EB0CAAE-93C3-41A8-AB8B-3230F43C4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EE93350-AC42-40E4-B984-E13F50BB8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9B33-9B12-405F-91B1-63A27356E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205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B1AC7D-C5D7-4737-BA0D-95C6F556B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A70C2B1-12D1-41C0-9AF8-4E86D5A95C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FD2BB8D-4F22-46F8-8017-BBCBA446FE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1A1B6C8-61D0-4E2A-AC62-FE7E0FA40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57540-C853-48AD-B4DA-D89CABBA7D90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E0A5B23-520C-480D-9C72-2E05B560E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09312B5-E73F-47A0-BD69-38B14902E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9B33-9B12-405F-91B1-63A27356E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0261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CF0AD2-25C6-4D7A-9C9D-62C95BB7F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A7C915FB-5ED5-45A2-96C5-672431C9F1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B566336-2493-4A98-A76E-3A65E9C15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D4F2A36-AE6D-46C6-984D-7C0D3F8FB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57540-C853-48AD-B4DA-D89CABBA7D90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8CBFFC6-ADC8-4B35-83B2-D67938C64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9E1C95D-F5F7-4946-AE3F-55F2339F3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9B33-9B12-405F-91B1-63A27356E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3715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06414A-96F7-46EF-90B3-4E6546F0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8CF1076-70BB-46F5-A98F-86088344A0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9750847-2FB1-490F-8B30-A9CB32FD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57540-C853-48AD-B4DA-D89CABBA7D90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8EB7C75-133C-4D42-8074-29F1979285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137CAA2-F134-4D07-B8BA-E28D35ACCF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179B33-9B12-405F-91B1-63A27356E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8389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60896" y="1526582"/>
            <a:ext cx="3518114" cy="3781135"/>
          </a:xfrm>
          <a:prstGeom prst="round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Onest Medium" charset="0"/>
              <a:cs typeface="Onest Medium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77957" y="2253734"/>
            <a:ext cx="678451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Громов Святослав 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Алексеевич</a:t>
            </a:r>
          </a:p>
          <a:p>
            <a:endParaRPr lang="ru-RU" sz="2000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Главный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эксперт отдела реализации проектов и программ в сфере патриотического воспитания граждан ФГБУ «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Росдетцентр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 региональный координатор проектов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«Навигаторы детства», «Орлята России»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«Орлята-дошколята»,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член Общественной палаты Московской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2261973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ECCE7BA-3E16-4C94-AB2D-17CA69864202}"/>
              </a:ext>
            </a:extLst>
          </p:cNvPr>
          <p:cNvSpPr txBox="1"/>
          <p:nvPr/>
        </p:nvSpPr>
        <p:spPr>
          <a:xfrm>
            <a:off x="360846" y="319580"/>
            <a:ext cx="10226539" cy="6504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27" dirty="0">
                <a:solidFill>
                  <a:srgbClr val="558ED5"/>
                </a:solidFill>
                <a:latin typeface="Days" panose="02000505050000020004" pitchFamily="2" charset="0"/>
              </a:rPr>
              <a:t>Медиацентр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7DC1929D-2D73-4B1C-8CCD-6FAA2F86CE81}"/>
              </a:ext>
            </a:extLst>
          </p:cNvPr>
          <p:cNvCxnSpPr>
            <a:cxnSpLocks/>
          </p:cNvCxnSpPr>
          <p:nvPr/>
        </p:nvCxnSpPr>
        <p:spPr>
          <a:xfrm>
            <a:off x="240" y="1079660"/>
            <a:ext cx="561207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E824EEF-1FB0-4A41-B178-183C7EBB01D4}"/>
              </a:ext>
            </a:extLst>
          </p:cNvPr>
          <p:cNvSpPr txBox="1"/>
          <p:nvPr/>
        </p:nvSpPr>
        <p:spPr>
          <a:xfrm>
            <a:off x="360846" y="1286955"/>
            <a:ext cx="5251466" cy="2603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32" dirty="0">
                <a:latin typeface="Mont Bold" panose="00000900000000000000" pitchFamily="2" charset="0"/>
              </a:rPr>
              <a:t>стал возможен благодаря активной деятельности штаба, предоставляет ученикам возможность развивать навыки в области журналистики и медиа. Учащиеся занимаются созданием новостных выпусков, видеопроектов и репортажей о жизни Лицея. Это не только дает возможность глубже понять мир медиа, но и развивает критическое мышление,</a:t>
            </a:r>
          </a:p>
          <a:p>
            <a:r>
              <a:rPr lang="ru-RU" sz="1632" dirty="0">
                <a:latin typeface="Mont Bold" panose="00000900000000000000" pitchFamily="2" charset="0"/>
              </a:rPr>
              <a:t>креативность и навыки</a:t>
            </a:r>
          </a:p>
          <a:p>
            <a:r>
              <a:rPr lang="ru-RU" sz="1632" dirty="0">
                <a:latin typeface="Mont Bold" panose="00000900000000000000" pitchFamily="2" charset="0"/>
              </a:rPr>
              <a:t>работы в группе.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F7ED0AE-56C6-4584-B0AA-63BADA2E1B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000" y="-509600"/>
            <a:ext cx="5612073" cy="42090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13E1D8A-998D-400A-9CD7-98D8D7D1C7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04068" y="3290803"/>
            <a:ext cx="4882941" cy="36622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D0CED77-B868-40C7-B6CF-9BEF587064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38989" y="3898755"/>
            <a:ext cx="3426121" cy="25695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614890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ECCE7BA-3E16-4C94-AB2D-17CA69864202}"/>
              </a:ext>
            </a:extLst>
          </p:cNvPr>
          <p:cNvSpPr txBox="1"/>
          <p:nvPr/>
        </p:nvSpPr>
        <p:spPr>
          <a:xfrm>
            <a:off x="360846" y="319580"/>
            <a:ext cx="10226539" cy="6504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27" dirty="0">
                <a:solidFill>
                  <a:srgbClr val="558ED5"/>
                </a:solidFill>
                <a:latin typeface="Days" panose="02000505050000020004" pitchFamily="2" charset="0"/>
              </a:rPr>
              <a:t>Киноклуб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7DC1929D-2D73-4B1C-8CCD-6FAA2F86CE81}"/>
              </a:ext>
            </a:extLst>
          </p:cNvPr>
          <p:cNvCxnSpPr>
            <a:cxnSpLocks/>
          </p:cNvCxnSpPr>
          <p:nvPr/>
        </p:nvCxnSpPr>
        <p:spPr>
          <a:xfrm>
            <a:off x="240" y="1079660"/>
            <a:ext cx="561207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E824EEF-1FB0-4A41-B178-183C7EBB01D4}"/>
              </a:ext>
            </a:extLst>
          </p:cNvPr>
          <p:cNvSpPr txBox="1"/>
          <p:nvPr/>
        </p:nvSpPr>
        <p:spPr>
          <a:xfrm>
            <a:off x="371615" y="1257170"/>
            <a:ext cx="5251466" cy="1983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907"/>
              </a:spcAft>
            </a:pPr>
            <a:r>
              <a:rPr lang="ru-RU" sz="1451" dirty="0">
                <a:latin typeface="Mont Bold" panose="000009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 киноклуба «Высота» - познакомить учащихся с миром кино, развить критическое мышление, эстетическое восприятие и творческие способности. </a:t>
            </a:r>
          </a:p>
          <a:p>
            <a:pPr>
              <a:lnSpc>
                <a:spcPct val="115000"/>
              </a:lnSpc>
              <a:spcAft>
                <a:spcPts val="907"/>
              </a:spcAft>
            </a:pPr>
            <a:r>
              <a:rPr lang="ru-RU" sz="1451" dirty="0">
                <a:latin typeface="Mont Bold" panose="000009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Наш киноклуб предлагает не только просмотр фильмов, но и обсуждения, лекции, мастер-классы по кинематографии и сценарному мастерству. Тематика и жанры нашего киноклуба разнообразны.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AC84745-0E38-4361-9B17-DBC683583839}"/>
              </a:ext>
            </a:extLst>
          </p:cNvPr>
          <p:cNvSpPr txBox="1"/>
          <p:nvPr/>
        </p:nvSpPr>
        <p:spPr>
          <a:xfrm>
            <a:off x="6558910" y="3377722"/>
            <a:ext cx="5389662" cy="3229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907"/>
              </a:spcAft>
            </a:pPr>
            <a:r>
              <a:rPr lang="ru-RU" sz="1451" dirty="0">
                <a:latin typeface="Mont Bold" panose="000009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Мы используем интерактивные форматы, такие как голосования за фильмы, создание собственных видео или проведение творческих заданий.</a:t>
            </a:r>
          </a:p>
          <a:p>
            <a:pPr>
              <a:lnSpc>
                <a:spcPct val="115000"/>
              </a:lnSpc>
              <a:spcAft>
                <a:spcPts val="907"/>
              </a:spcAft>
            </a:pPr>
            <a:r>
              <a:rPr lang="ru-RU" sz="1451" dirty="0">
                <a:latin typeface="Mont Bold" panose="000009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Регулярное проведение обсуждений после просмотра фильмов помогает ученикам формировать свои точки зрения и уважать мнения других.  </a:t>
            </a:r>
          </a:p>
          <a:p>
            <a:pPr>
              <a:lnSpc>
                <a:spcPct val="115000"/>
              </a:lnSpc>
              <a:spcAft>
                <a:spcPts val="907"/>
              </a:spcAft>
            </a:pPr>
            <a:r>
              <a:rPr lang="ru-RU" sz="1451" dirty="0">
                <a:latin typeface="Mont Bold" panose="000009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Наш киноклуб продолжает эволюционировать, пробуя разнообразные форматы взаимодействия и образовательные возможности, что делает его важной частью культурной жизни Лицея.</a:t>
            </a:r>
          </a:p>
          <a:p>
            <a:endParaRPr lang="ru-RU" sz="1451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A577DEC-84DF-417C-AF2B-0CF4DAD6F3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44552" y="-670183"/>
            <a:ext cx="5139606" cy="38547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B58D4CC-1094-496D-B198-7F84E580396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053"/>
          <a:stretch/>
        </p:blipFill>
        <p:spPr>
          <a:xfrm>
            <a:off x="-122841" y="4085995"/>
            <a:ext cx="4226509" cy="25025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41F496B9-43F9-4633-AC00-933314AD23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32071" y="3624629"/>
            <a:ext cx="2913642" cy="2185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173467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E824EEF-1FB0-4A41-B178-183C7EBB01D4}"/>
              </a:ext>
            </a:extLst>
          </p:cNvPr>
          <p:cNvSpPr txBox="1"/>
          <p:nvPr/>
        </p:nvSpPr>
        <p:spPr>
          <a:xfrm>
            <a:off x="1120927" y="250481"/>
            <a:ext cx="9950146" cy="1096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76" dirty="0">
                <a:solidFill>
                  <a:srgbClr val="558ED5"/>
                </a:solidFill>
                <a:latin typeface="Mont Bold" panose="00000900000000000000" pitchFamily="2" charset="0"/>
              </a:rPr>
              <a:t>Все эти инициативы создают единое воспитательное пространство, в котором каждый ребенок чувствует себя услышанным и значимым участником школьного сообщества.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D5BF708-5108-416D-8E09-62745B7228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441451">
            <a:off x="392628" y="3671668"/>
            <a:ext cx="5044171" cy="37831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A2AA4A0-2020-4AC0-BD7B-5CAF57A964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440191">
            <a:off x="3055678" y="1792066"/>
            <a:ext cx="3932617" cy="29494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3B949B0-BFAA-44D9-8116-85A0026ADEE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86439">
            <a:off x="6418818" y="2686543"/>
            <a:ext cx="5896383" cy="44222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7F6E457-E51F-4470-867E-2829D77AE3E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33447">
            <a:off x="-520156" y="1494250"/>
            <a:ext cx="3282166" cy="2461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8FD3D2AA-1DD5-46B4-835F-0F5DFDC9182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834">
            <a:off x="7972171" y="1580683"/>
            <a:ext cx="3051673" cy="22887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360580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:a16="http://schemas.microsoft.com/office/drawing/2014/main" xmlns="" id="{8917ACBF-A81B-4568-8EF4-B0D0028F2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79784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ACAEDC7-0FFC-4761-AD44-AA8069A5F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20487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E4AA71A-632E-42F6-B43D-7D6F8526C06C}"/>
              </a:ext>
            </a:extLst>
          </p:cNvPr>
          <p:cNvSpPr txBox="1"/>
          <p:nvPr/>
        </p:nvSpPr>
        <p:spPr>
          <a:xfrm>
            <a:off x="3267992" y="5797450"/>
            <a:ext cx="11470307" cy="1069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70" dirty="0">
                <a:latin typeface="Days" panose="02000505050000020004" charset="0"/>
              </a:rPr>
              <a:t>Городской округ – Химки</a:t>
            </a:r>
          </a:p>
          <a:p>
            <a:pPr algn="ctr"/>
            <a:r>
              <a:rPr lang="ru-RU" sz="1270" dirty="0">
                <a:latin typeface="Days" panose="02000505050000020004" charset="0"/>
              </a:rPr>
              <a:t>Директор - Зиновьева Анастасия Леонидовна</a:t>
            </a:r>
          </a:p>
          <a:p>
            <a:pPr algn="ctr"/>
            <a:r>
              <a:rPr lang="ru-RU" sz="1270" dirty="0">
                <a:latin typeface="Days" panose="02000505050000020004" charset="0"/>
              </a:rPr>
              <a:t>Школа – МАОУ Лицей №21</a:t>
            </a:r>
          </a:p>
          <a:p>
            <a:pPr algn="ctr"/>
            <a:r>
              <a:rPr lang="ru-RU" sz="1270" dirty="0">
                <a:latin typeface="Days" panose="02000505050000020004" charset="0"/>
              </a:rPr>
              <a:t>Советник по воспитанию – </a:t>
            </a:r>
          </a:p>
          <a:p>
            <a:pPr algn="ctr"/>
            <a:r>
              <a:rPr lang="ru-RU" sz="1270" dirty="0" err="1">
                <a:latin typeface="Days" panose="02000505050000020004" charset="0"/>
              </a:rPr>
              <a:t>Никоноркина</a:t>
            </a:r>
            <a:r>
              <a:rPr lang="ru-RU" sz="1270" dirty="0">
                <a:latin typeface="Days" panose="02000505050000020004" charset="0"/>
              </a:rPr>
              <a:t> Наталия Ивановна</a:t>
            </a:r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xmlns="" id="{9F8B36B8-B1E8-436F-9E58-32EDDB40FBAF}"/>
              </a:ext>
            </a:extLst>
          </p:cNvPr>
          <p:cNvGraphicFramePr>
            <a:graphicFrameLocks noGrp="1"/>
          </p:cNvGraphicFramePr>
          <p:nvPr/>
        </p:nvGraphicFramePr>
        <p:xfrm>
          <a:off x="7201571" y="250482"/>
          <a:ext cx="4063610" cy="55879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4285">
                  <a:extLst>
                    <a:ext uri="{9D8B030D-6E8A-4147-A177-3AD203B41FA5}">
                      <a16:colId xmlns:a16="http://schemas.microsoft.com/office/drawing/2014/main" xmlns="" val="1995126586"/>
                    </a:ext>
                  </a:extLst>
                </a:gridCol>
                <a:gridCol w="2489325">
                  <a:extLst>
                    <a:ext uri="{9D8B030D-6E8A-4147-A177-3AD203B41FA5}">
                      <a16:colId xmlns:a16="http://schemas.microsoft.com/office/drawing/2014/main" xmlns="" val="4043537646"/>
                    </a:ext>
                  </a:extLst>
                </a:gridCol>
              </a:tblGrid>
              <a:tr h="43712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Городской округ</a:t>
                      </a:r>
                    </a:p>
                  </a:txBody>
                  <a:tcPr marL="77818" marR="77818" marT="38909" marB="38909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Советник директора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по воспитанию</a:t>
                      </a:r>
                    </a:p>
                  </a:txBody>
                  <a:tcPr marL="77818" marR="77818" marT="38909" marB="38909"/>
                </a:tc>
                <a:extLst>
                  <a:ext uri="{0D108BD9-81ED-4DB2-BD59-A6C34878D82A}">
                    <a16:rowId xmlns:a16="http://schemas.microsoft.com/office/drawing/2014/main" xmlns="" val="3328555756"/>
                  </a:ext>
                </a:extLst>
              </a:tr>
              <a:tr h="25747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Лобня</a:t>
                      </a:r>
                    </a:p>
                  </a:txBody>
                  <a:tcPr marL="77818" marR="77818" marT="38909" marB="3890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Анна Мареева</a:t>
                      </a:r>
                    </a:p>
                  </a:txBody>
                  <a:tcPr marL="77818" marR="77818" marT="38909" marB="38909"/>
                </a:tc>
                <a:extLst>
                  <a:ext uri="{0D108BD9-81ED-4DB2-BD59-A6C34878D82A}">
                    <a16:rowId xmlns:a16="http://schemas.microsoft.com/office/drawing/2014/main" xmlns="" val="2410498889"/>
                  </a:ext>
                </a:extLst>
              </a:tr>
              <a:tr h="25747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Королёв</a:t>
                      </a:r>
                    </a:p>
                  </a:txBody>
                  <a:tcPr marL="77818" marR="77818" marT="38909" marB="3890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Ольга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Ревута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Days" panose="02000505050000020004" charset="0"/>
                        <a:ea typeface="+mn-ea"/>
                        <a:cs typeface="+mn-cs"/>
                      </a:endParaRPr>
                    </a:p>
                  </a:txBody>
                  <a:tcPr marL="77818" marR="77818" marT="38909" marB="38909"/>
                </a:tc>
                <a:extLst>
                  <a:ext uri="{0D108BD9-81ED-4DB2-BD59-A6C34878D82A}">
                    <a16:rowId xmlns:a16="http://schemas.microsoft.com/office/drawing/2014/main" xmlns="" val="382323284"/>
                  </a:ext>
                </a:extLst>
              </a:tr>
              <a:tr h="25747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Дубна</a:t>
                      </a:r>
                    </a:p>
                  </a:txBody>
                  <a:tcPr marL="77818" marR="77818" marT="38909" marB="3890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Татьяна Соловьева</a:t>
                      </a:r>
                    </a:p>
                  </a:txBody>
                  <a:tcPr marL="77818" marR="77818" marT="38909" marB="38909"/>
                </a:tc>
                <a:extLst>
                  <a:ext uri="{0D108BD9-81ED-4DB2-BD59-A6C34878D82A}">
                    <a16:rowId xmlns:a16="http://schemas.microsoft.com/office/drawing/2014/main" xmlns="" val="4178125512"/>
                  </a:ext>
                </a:extLst>
              </a:tr>
              <a:tr h="43727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Орехово-Зуевский</a:t>
                      </a:r>
                    </a:p>
                  </a:txBody>
                  <a:tcPr marL="77818" marR="77818" marT="38909" marB="38909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Маргарита Карасева</a:t>
                      </a:r>
                    </a:p>
                  </a:txBody>
                  <a:tcPr marL="77818" marR="77818" marT="38909" marB="38909"/>
                </a:tc>
                <a:extLst>
                  <a:ext uri="{0D108BD9-81ED-4DB2-BD59-A6C34878D82A}">
                    <a16:rowId xmlns:a16="http://schemas.microsoft.com/office/drawing/2014/main" xmlns="" val="436426582"/>
                  </a:ext>
                </a:extLst>
              </a:tr>
              <a:tr h="43727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Сергиево-Посадский</a:t>
                      </a:r>
                    </a:p>
                  </a:txBody>
                  <a:tcPr marL="77818" marR="77818" marT="38909" marB="38909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Анастасия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Бригаднова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Days" panose="02000505050000020004" charset="0"/>
                        <a:ea typeface="+mn-ea"/>
                        <a:cs typeface="+mn-cs"/>
                      </a:endParaRPr>
                    </a:p>
                  </a:txBody>
                  <a:tcPr marL="77818" marR="77818" marT="38909" marB="38909"/>
                </a:tc>
                <a:extLst>
                  <a:ext uri="{0D108BD9-81ED-4DB2-BD59-A6C34878D82A}">
                    <a16:rowId xmlns:a16="http://schemas.microsoft.com/office/drawing/2014/main" xmlns="" val="3573733869"/>
                  </a:ext>
                </a:extLst>
              </a:tr>
              <a:tr h="25747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Дмитровский</a:t>
                      </a:r>
                    </a:p>
                  </a:txBody>
                  <a:tcPr marL="77818" marR="77818" marT="38909" marB="3890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Гаяне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Барсегян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Days" panose="02000505050000020004" charset="0"/>
                        <a:ea typeface="+mn-ea"/>
                        <a:cs typeface="+mn-cs"/>
                      </a:endParaRPr>
                    </a:p>
                  </a:txBody>
                  <a:tcPr marL="77818" marR="77818" marT="38909" marB="38909"/>
                </a:tc>
                <a:extLst>
                  <a:ext uri="{0D108BD9-81ED-4DB2-BD59-A6C34878D82A}">
                    <a16:rowId xmlns:a16="http://schemas.microsoft.com/office/drawing/2014/main" xmlns="" val="1228205093"/>
                  </a:ext>
                </a:extLst>
              </a:tr>
              <a:tr h="25747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Клин</a:t>
                      </a:r>
                    </a:p>
                  </a:txBody>
                  <a:tcPr marL="77818" marR="77818" marT="38909" marB="3890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Анастасия Михеева</a:t>
                      </a:r>
                    </a:p>
                  </a:txBody>
                  <a:tcPr marL="77818" marR="77818" marT="38909" marB="38909"/>
                </a:tc>
                <a:extLst>
                  <a:ext uri="{0D108BD9-81ED-4DB2-BD59-A6C34878D82A}">
                    <a16:rowId xmlns:a16="http://schemas.microsoft.com/office/drawing/2014/main" xmlns="" val="3032050448"/>
                  </a:ext>
                </a:extLst>
              </a:tr>
              <a:tr h="43712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Павловский Посад</a:t>
                      </a:r>
                    </a:p>
                  </a:txBody>
                  <a:tcPr marL="77818" marR="77818" marT="38909" marB="3890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Ирина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Полозкова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Days" panose="02000505050000020004" charset="0"/>
                        <a:ea typeface="+mn-ea"/>
                        <a:cs typeface="+mn-cs"/>
                      </a:endParaRPr>
                    </a:p>
                  </a:txBody>
                  <a:tcPr marL="77818" marR="77818" marT="38909" marB="38909"/>
                </a:tc>
                <a:extLst>
                  <a:ext uri="{0D108BD9-81ED-4DB2-BD59-A6C34878D82A}">
                    <a16:rowId xmlns:a16="http://schemas.microsoft.com/office/drawing/2014/main" xmlns="" val="2295835111"/>
                  </a:ext>
                </a:extLst>
              </a:tr>
              <a:tr h="25747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Мытищи</a:t>
                      </a:r>
                    </a:p>
                  </a:txBody>
                  <a:tcPr marL="77818" marR="77818" marT="38909" marB="3890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Кристина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Колочева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Days" panose="02000505050000020004" charset="0"/>
                        <a:ea typeface="+mn-ea"/>
                        <a:cs typeface="+mn-cs"/>
                      </a:endParaRPr>
                    </a:p>
                  </a:txBody>
                  <a:tcPr marL="77818" marR="77818" marT="38909" marB="38909"/>
                </a:tc>
                <a:extLst>
                  <a:ext uri="{0D108BD9-81ED-4DB2-BD59-A6C34878D82A}">
                    <a16:rowId xmlns:a16="http://schemas.microsoft.com/office/drawing/2014/main" xmlns="" val="1673736139"/>
                  </a:ext>
                </a:extLst>
              </a:tr>
              <a:tr h="25747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Солнечногорск </a:t>
                      </a:r>
                    </a:p>
                  </a:txBody>
                  <a:tcPr marL="77818" marR="77818" marT="38909" marB="3890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Мария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Жупикова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Days" panose="02000505050000020004" charset="0"/>
                        <a:ea typeface="+mn-ea"/>
                        <a:cs typeface="+mn-cs"/>
                      </a:endParaRPr>
                    </a:p>
                  </a:txBody>
                  <a:tcPr marL="77818" marR="77818" marT="38909" marB="38909"/>
                </a:tc>
                <a:extLst>
                  <a:ext uri="{0D108BD9-81ED-4DB2-BD59-A6C34878D82A}">
                    <a16:rowId xmlns:a16="http://schemas.microsoft.com/office/drawing/2014/main" xmlns="" val="3812583803"/>
                  </a:ext>
                </a:extLst>
              </a:tr>
              <a:tr h="25747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Долгопрудный</a:t>
                      </a:r>
                    </a:p>
                  </a:txBody>
                  <a:tcPr marL="77818" marR="77818" marT="38909" marB="3890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Людмила Косякова</a:t>
                      </a:r>
                    </a:p>
                  </a:txBody>
                  <a:tcPr marL="77818" marR="77818" marT="38909" marB="38909"/>
                </a:tc>
                <a:extLst>
                  <a:ext uri="{0D108BD9-81ED-4DB2-BD59-A6C34878D82A}">
                    <a16:rowId xmlns:a16="http://schemas.microsoft.com/office/drawing/2014/main" xmlns="" val="198544341"/>
                  </a:ext>
                </a:extLst>
              </a:tr>
              <a:tr h="25747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Черноголовка</a:t>
                      </a:r>
                    </a:p>
                  </a:txBody>
                  <a:tcPr marL="77818" marR="77818" marT="38909" marB="3890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Елена Грачева</a:t>
                      </a:r>
                    </a:p>
                  </a:txBody>
                  <a:tcPr marL="77818" marR="77818" marT="38909" marB="38909"/>
                </a:tc>
                <a:extLst>
                  <a:ext uri="{0D108BD9-81ED-4DB2-BD59-A6C34878D82A}">
                    <a16:rowId xmlns:a16="http://schemas.microsoft.com/office/drawing/2014/main" xmlns="" val="842718323"/>
                  </a:ext>
                </a:extLst>
              </a:tr>
              <a:tr h="25747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Фрязино</a:t>
                      </a:r>
                    </a:p>
                  </a:txBody>
                  <a:tcPr marL="77818" marR="77818" marT="38909" marB="3890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Алексей Горбунов</a:t>
                      </a:r>
                    </a:p>
                  </a:txBody>
                  <a:tcPr marL="77818" marR="77818" marT="38909" marB="38909"/>
                </a:tc>
                <a:extLst>
                  <a:ext uri="{0D108BD9-81ED-4DB2-BD59-A6C34878D82A}">
                    <a16:rowId xmlns:a16="http://schemas.microsoft.com/office/drawing/2014/main" xmlns="" val="342400949"/>
                  </a:ext>
                </a:extLst>
              </a:tr>
              <a:tr h="25864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Богородский</a:t>
                      </a:r>
                    </a:p>
                  </a:txBody>
                  <a:tcPr marL="77818" marR="77818" marT="38909" marB="3890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Светлана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Симинько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Days" panose="02000505050000020004" charset="0"/>
                        <a:ea typeface="+mn-ea"/>
                        <a:cs typeface="+mn-cs"/>
                      </a:endParaRPr>
                    </a:p>
                  </a:txBody>
                  <a:tcPr marL="77818" marR="77818" marT="38909" marB="38909"/>
                </a:tc>
                <a:extLst>
                  <a:ext uri="{0D108BD9-81ED-4DB2-BD59-A6C34878D82A}">
                    <a16:rowId xmlns:a16="http://schemas.microsoft.com/office/drawing/2014/main" xmlns="" val="3012797839"/>
                  </a:ext>
                </a:extLst>
              </a:tr>
              <a:tr h="25747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Балашиха</a:t>
                      </a:r>
                    </a:p>
                  </a:txBody>
                  <a:tcPr marL="77818" marR="77818" marT="38909" marB="3890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Татьяна Сабинина</a:t>
                      </a:r>
                    </a:p>
                  </a:txBody>
                  <a:tcPr marL="77818" marR="77818" marT="38909" marB="38909"/>
                </a:tc>
                <a:extLst>
                  <a:ext uri="{0D108BD9-81ED-4DB2-BD59-A6C34878D82A}">
                    <a16:rowId xmlns:a16="http://schemas.microsoft.com/office/drawing/2014/main" xmlns="" val="4090369883"/>
                  </a:ext>
                </a:extLst>
              </a:tr>
              <a:tr h="25747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Щёлково</a:t>
                      </a:r>
                    </a:p>
                  </a:txBody>
                  <a:tcPr marL="77818" marR="77818" marT="38909" marB="3890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Сергей Лавров</a:t>
                      </a:r>
                    </a:p>
                  </a:txBody>
                  <a:tcPr marL="77818" marR="77818" marT="38909" marB="38909"/>
                </a:tc>
                <a:extLst>
                  <a:ext uri="{0D108BD9-81ED-4DB2-BD59-A6C34878D82A}">
                    <a16:rowId xmlns:a16="http://schemas.microsoft.com/office/drawing/2014/main" xmlns="" val="527688789"/>
                  </a:ext>
                </a:extLst>
              </a:tr>
              <a:tr h="43727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 err="1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Лосино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-Петровский</a:t>
                      </a:r>
                    </a:p>
                  </a:txBody>
                  <a:tcPr marL="77818" marR="77818" marT="38909" marB="3890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Days" panose="02000505050000020004" charset="0"/>
                          <a:ea typeface="+mn-ea"/>
                          <a:cs typeface="+mn-cs"/>
                        </a:rPr>
                        <a:t>Марина Субботина</a:t>
                      </a:r>
                    </a:p>
                  </a:txBody>
                  <a:tcPr marL="77818" marR="77818" marT="38909" marB="38909"/>
                </a:tc>
                <a:extLst>
                  <a:ext uri="{0D108BD9-81ED-4DB2-BD59-A6C34878D82A}">
                    <a16:rowId xmlns:a16="http://schemas.microsoft.com/office/drawing/2014/main" xmlns="" val="2875196380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9CEFE30-ECE1-4176-8DA7-591F9C15C23F}"/>
              </a:ext>
            </a:extLst>
          </p:cNvPr>
          <p:cNvSpPr txBox="1"/>
          <p:nvPr/>
        </p:nvSpPr>
        <p:spPr>
          <a:xfrm>
            <a:off x="400415" y="328187"/>
            <a:ext cx="6763499" cy="14321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902" dirty="0">
                <a:solidFill>
                  <a:srgbClr val="558ED5"/>
                </a:solidFill>
                <a:latin typeface="Days" panose="02000505050000020004" charset="0"/>
              </a:rPr>
              <a:t>Показательная работа ШВР</a:t>
            </a:r>
          </a:p>
          <a:p>
            <a:r>
              <a:rPr lang="ru-RU" sz="2902" dirty="0">
                <a:solidFill>
                  <a:srgbClr val="558ED5"/>
                </a:solidFill>
                <a:latin typeface="Days" panose="02000505050000020004" charset="0"/>
              </a:rPr>
              <a:t>и деятельности процессов воспитания 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89DD9C07-0D52-43BC-98F6-34B90016BE3D}"/>
              </a:ext>
            </a:extLst>
          </p:cNvPr>
          <p:cNvSpPr/>
          <p:nvPr/>
        </p:nvSpPr>
        <p:spPr>
          <a:xfrm>
            <a:off x="429946" y="2705982"/>
            <a:ext cx="5320564" cy="3738813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32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DE08EEB-C433-4D61-91F6-C81D606F910F}"/>
              </a:ext>
            </a:extLst>
          </p:cNvPr>
          <p:cNvSpPr txBox="1"/>
          <p:nvPr/>
        </p:nvSpPr>
        <p:spPr>
          <a:xfrm>
            <a:off x="400415" y="1882557"/>
            <a:ext cx="5735154" cy="6506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1814" dirty="0">
                <a:latin typeface="Days" panose="02000505050000020004" charset="0"/>
              </a:rPr>
              <a:t>Задача:</a:t>
            </a:r>
          </a:p>
          <a:p>
            <a:r>
              <a:rPr lang="ru-RU" sz="1814" dirty="0">
                <a:latin typeface="Days" panose="02000505050000020004" charset="0"/>
              </a:rPr>
              <a:t>провести показательные встречи ШВР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EAAF873A-9E9F-4806-AE95-3DE34A0D849F}"/>
              </a:ext>
            </a:extLst>
          </p:cNvPr>
          <p:cNvCxnSpPr>
            <a:cxnSpLocks/>
          </p:cNvCxnSpPr>
          <p:nvPr/>
        </p:nvCxnSpPr>
        <p:spPr>
          <a:xfrm>
            <a:off x="240" y="1751556"/>
            <a:ext cx="623395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053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A639A4B3-0D06-47DB-AF05-92C1BC62A0D9}"/>
              </a:ext>
            </a:extLst>
          </p:cNvPr>
          <p:cNvSpPr txBox="1"/>
          <p:nvPr/>
        </p:nvSpPr>
        <p:spPr>
          <a:xfrm>
            <a:off x="558509" y="412370"/>
            <a:ext cx="4629581" cy="6504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27" dirty="0">
                <a:solidFill>
                  <a:srgbClr val="558ED5"/>
                </a:solidFill>
                <a:latin typeface="Days" panose="02000505050000020004" charset="0"/>
              </a:rPr>
              <a:t>Орлята России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B097C23C-F9BA-4EDC-8EE5-4841FDFC092C}"/>
              </a:ext>
            </a:extLst>
          </p:cNvPr>
          <p:cNvCxnSpPr/>
          <p:nvPr/>
        </p:nvCxnSpPr>
        <p:spPr>
          <a:xfrm>
            <a:off x="240" y="1054281"/>
            <a:ext cx="450650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7DD5E53-E8A2-43F3-A9F4-3BB8ED3EC504}"/>
              </a:ext>
            </a:extLst>
          </p:cNvPr>
          <p:cNvSpPr txBox="1"/>
          <p:nvPr/>
        </p:nvSpPr>
        <p:spPr>
          <a:xfrm>
            <a:off x="913633" y="1701544"/>
            <a:ext cx="184731" cy="3434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632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390286D-1709-4E00-BBCF-15EBF039CAF8}"/>
              </a:ext>
            </a:extLst>
          </p:cNvPr>
          <p:cNvSpPr txBox="1"/>
          <p:nvPr/>
        </p:nvSpPr>
        <p:spPr>
          <a:xfrm>
            <a:off x="558509" y="1207088"/>
            <a:ext cx="5527859" cy="1878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51" dirty="0">
                <a:solidFill>
                  <a:schemeClr val="tx1">
                    <a:lumMod val="95000"/>
                    <a:lumOff val="5000"/>
                  </a:schemeClr>
                </a:solidFill>
                <a:latin typeface="Mont Bold" panose="00000900000000000000" pitchFamily="2" charset="0"/>
              </a:rPr>
              <a:t>Программа охватывает все классы школы и предполагает участие каждого ученика в мероприятиях, связанных с изучением исторического наследия, культурного богатства России, а также в волонтерской деятельности и социальных проектах. Благодаря этому создана атмосфера единства и взаимопомощи, где каждый школьник чувствует ответственность за своё участие в жизни команды и школы в целом.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729509F-C09D-4EA2-A2C4-D78156C0F793}"/>
              </a:ext>
            </a:extLst>
          </p:cNvPr>
          <p:cNvSpPr txBox="1"/>
          <p:nvPr/>
        </p:nvSpPr>
        <p:spPr>
          <a:xfrm>
            <a:off x="552985" y="3572380"/>
            <a:ext cx="5182368" cy="901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27" dirty="0">
                <a:solidFill>
                  <a:srgbClr val="558ED5"/>
                </a:solidFill>
                <a:latin typeface="Days" panose="02000505050000020004" charset="0"/>
              </a:rPr>
              <a:t>Движение Первых</a:t>
            </a:r>
          </a:p>
          <a:p>
            <a:endParaRPr lang="ru-RU" sz="1632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C9C032A-7DF6-49F4-B24B-E4470E4E77FA}"/>
              </a:ext>
            </a:extLst>
          </p:cNvPr>
          <p:cNvSpPr txBox="1"/>
          <p:nvPr/>
        </p:nvSpPr>
        <p:spPr>
          <a:xfrm>
            <a:off x="568141" y="4357826"/>
            <a:ext cx="5527859" cy="2101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51" dirty="0">
                <a:solidFill>
                  <a:schemeClr val="tx1">
                    <a:lumMod val="95000"/>
                    <a:lumOff val="5000"/>
                  </a:schemeClr>
                </a:solidFill>
                <a:latin typeface="Mont Bold" panose="00000900000000000000" pitchFamily="2" charset="0"/>
              </a:rPr>
              <a:t>Помимо этого, особое внимание было уделено внедрению «Движения первых» — инициативы, которая призвана развивать лидерские качества у младших школьников. Учащиеся активно участвуют в различных конференциях, конкурсах и соревнованиях, что способствует не только их личностному росту, но и укреплению командного духа. Это движение стало платформой для развития инициативности, креативности и социальной ответственности у ребят.</a:t>
            </a:r>
            <a:br>
              <a:rPr lang="ru-RU" sz="1451" dirty="0">
                <a:solidFill>
                  <a:schemeClr val="tx1">
                    <a:lumMod val="95000"/>
                    <a:lumOff val="5000"/>
                  </a:schemeClr>
                </a:solidFill>
                <a:latin typeface="Mont Bold" panose="00000900000000000000" pitchFamily="2" charset="0"/>
              </a:rPr>
            </a:br>
            <a:endParaRPr lang="ru-RU" sz="1451" dirty="0">
              <a:solidFill>
                <a:schemeClr val="tx1">
                  <a:lumMod val="95000"/>
                  <a:lumOff val="5000"/>
                </a:schemeClr>
              </a:solidFill>
              <a:latin typeface="Mont Bold" panose="00000900000000000000" pitchFamily="2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1FF97B65-6AEC-48E6-945F-8B5DB8CDD38E}"/>
              </a:ext>
            </a:extLst>
          </p:cNvPr>
          <p:cNvCxnSpPr>
            <a:cxnSpLocks/>
          </p:cNvCxnSpPr>
          <p:nvPr/>
        </p:nvCxnSpPr>
        <p:spPr>
          <a:xfrm>
            <a:off x="239" y="4214790"/>
            <a:ext cx="540477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6879F72-D06F-4F1B-93BF-F0D81A211455}"/>
              </a:ext>
            </a:extLst>
          </p:cNvPr>
          <p:cNvSpPr txBox="1"/>
          <p:nvPr/>
        </p:nvSpPr>
        <p:spPr>
          <a:xfrm>
            <a:off x="6468176" y="4152859"/>
            <a:ext cx="5266622" cy="232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51" dirty="0">
                <a:solidFill>
                  <a:schemeClr val="accent1"/>
                </a:solidFill>
                <a:latin typeface="Mont Bold" panose="00000900000000000000" pitchFamily="2" charset="0"/>
              </a:rPr>
              <a:t>Таким образом, благодаря целенаправленному взаимодействию штаба воспитательной работы и вовлечению учащихся в различные общественные инициативы, было создано единое воспитательное пространство, способствующее формированию гармоничной и ответственной личности. Учащиеся не только учатся, но и становятся активными участниками жизни своей школы, что в свою очередь положительно влияет на атмосферу и взаимоотношения внутри коллективов.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55586D6C-C95C-47FA-A36E-D8F8A8DC42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54820" y="328481"/>
            <a:ext cx="3090800" cy="20576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E69941C-B767-4139-86F5-914B8014B1C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058"/>
          <a:stretch/>
        </p:blipFill>
        <p:spPr>
          <a:xfrm>
            <a:off x="8157285" y="1514964"/>
            <a:ext cx="3568400" cy="23803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617222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3F21E64-E48A-4A36-BB68-3A80E05EC380}"/>
              </a:ext>
            </a:extLst>
          </p:cNvPr>
          <p:cNvSpPr txBox="1"/>
          <p:nvPr/>
        </p:nvSpPr>
        <p:spPr>
          <a:xfrm>
            <a:off x="457034" y="494484"/>
            <a:ext cx="6149743" cy="10133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1995" dirty="0" err="1">
                <a:solidFill>
                  <a:srgbClr val="558ED5"/>
                </a:solidFill>
                <a:latin typeface="Days" panose="02000505050000020004" pitchFamily="2" charset="0"/>
              </a:rPr>
              <a:t>г.о</a:t>
            </a:r>
            <a:r>
              <a:rPr lang="ru-RU" sz="1995" dirty="0">
                <a:solidFill>
                  <a:srgbClr val="558ED5"/>
                </a:solidFill>
                <a:latin typeface="Days" panose="02000505050000020004" pitchFamily="2" charset="0"/>
              </a:rPr>
              <a:t>. Химки, Муниципальное автономное</a:t>
            </a:r>
          </a:p>
          <a:p>
            <a:r>
              <a:rPr lang="ru-RU" sz="1995" dirty="0">
                <a:solidFill>
                  <a:srgbClr val="558ED5"/>
                </a:solidFill>
                <a:latin typeface="Days" panose="02000505050000020004" pitchFamily="2" charset="0"/>
              </a:rPr>
              <a:t>общеобразовательное учреждение</a:t>
            </a:r>
          </a:p>
          <a:p>
            <a:r>
              <a:rPr lang="ru-RU" sz="1995" dirty="0">
                <a:solidFill>
                  <a:srgbClr val="558ED5"/>
                </a:solidFill>
                <a:latin typeface="Days" panose="02000505050000020004" pitchFamily="2" charset="0"/>
              </a:rPr>
              <a:t>Лицей №21 г. Химки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5F3AB987-48CC-426E-9DF3-A962E9AF0432}"/>
              </a:ext>
            </a:extLst>
          </p:cNvPr>
          <p:cNvCxnSpPr/>
          <p:nvPr/>
        </p:nvCxnSpPr>
        <p:spPr>
          <a:xfrm>
            <a:off x="240" y="1632446"/>
            <a:ext cx="6095760" cy="0"/>
          </a:xfrm>
          <a:prstGeom prst="line">
            <a:avLst/>
          </a:prstGeom>
          <a:ln w="28575">
            <a:solidFill>
              <a:srgbClr val="558E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C516BC9-7927-4FA0-9749-BC283B43FFDF}"/>
              </a:ext>
            </a:extLst>
          </p:cNvPr>
          <p:cNvSpPr txBox="1"/>
          <p:nvPr/>
        </p:nvSpPr>
        <p:spPr>
          <a:xfrm>
            <a:off x="457035" y="1811983"/>
            <a:ext cx="5777918" cy="650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14" dirty="0">
                <a:latin typeface="Mont Bold" panose="00000900000000000000" pitchFamily="2" charset="0"/>
              </a:rPr>
              <a:t>советник - </a:t>
            </a:r>
            <a:r>
              <a:rPr lang="ru-RU" sz="1814" dirty="0" err="1">
                <a:latin typeface="Mont Bold" panose="00000900000000000000" pitchFamily="2" charset="0"/>
              </a:rPr>
              <a:t>Никоноркина</a:t>
            </a:r>
            <a:r>
              <a:rPr lang="ru-RU" sz="1814" dirty="0">
                <a:latin typeface="Mont Bold" panose="00000900000000000000" pitchFamily="2" charset="0"/>
              </a:rPr>
              <a:t> Наталия Ивановна, директор - Зиновьева Анастасия Леонидовна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CC56078-8EE5-4B10-9E64-806FF0E116DD}"/>
              </a:ext>
            </a:extLst>
          </p:cNvPr>
          <p:cNvSpPr txBox="1"/>
          <p:nvPr/>
        </p:nvSpPr>
        <p:spPr>
          <a:xfrm>
            <a:off x="457035" y="3014411"/>
            <a:ext cx="5777919" cy="2603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32" dirty="0">
                <a:latin typeface="Mont Bold" panose="00000900000000000000" pitchFamily="2" charset="0"/>
              </a:rPr>
              <a:t>Работа штаба воспитательной работы в нашей школе оказала значительное влияние на развитие культурной и воспитательной инфраструктуры, что ярко выразилось в создании таких инициатив, как музей, театральная студия, туристический клуб и медиацентр. Каждый из этих проектов стал чем-то большим, чем просто кружком или секцией — они сформировали синергетическое воспитательное пространство, где учащиеся могут реализовывать свои таланты и развивать важные навыки.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570F9F6E-BEA9-460A-9CDC-096B585E56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6368" y="-109812"/>
            <a:ext cx="5124786" cy="38435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1A5E49B9-CDB5-4851-A21D-21605D11DD6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132" t="13985" b="1"/>
          <a:stretch/>
        </p:blipFill>
        <p:spPr>
          <a:xfrm>
            <a:off x="6701741" y="3290803"/>
            <a:ext cx="5124786" cy="43929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930659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050AD635-BD23-4DE7-B137-62DA2BE5B0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84773" y="1626235"/>
            <a:ext cx="4277366" cy="28504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4D6037C2-1E94-4835-BF8F-E084783E58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30348" y="4683993"/>
            <a:ext cx="3731305" cy="24865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ECCE7BA-3E16-4C94-AB2D-17CA69864202}"/>
              </a:ext>
            </a:extLst>
          </p:cNvPr>
          <p:cNvSpPr txBox="1"/>
          <p:nvPr/>
        </p:nvSpPr>
        <p:spPr>
          <a:xfrm>
            <a:off x="360846" y="319579"/>
            <a:ext cx="10226539" cy="9855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902" dirty="0">
                <a:solidFill>
                  <a:srgbClr val="558ED5"/>
                </a:solidFill>
                <a:latin typeface="Days" panose="02000505050000020004" pitchFamily="2" charset="0"/>
              </a:rPr>
              <a:t>Музей Боевой славы и местного</a:t>
            </a:r>
          </a:p>
          <a:p>
            <a:r>
              <a:rPr lang="ru-RU" sz="2902" dirty="0">
                <a:solidFill>
                  <a:srgbClr val="558ED5"/>
                </a:solidFill>
                <a:latin typeface="Days" panose="02000505050000020004" pitchFamily="2" charset="0"/>
              </a:rPr>
              <a:t>краеведения имени </a:t>
            </a:r>
            <a:r>
              <a:rPr lang="ru-RU" sz="2902" dirty="0" err="1">
                <a:solidFill>
                  <a:srgbClr val="558ED5"/>
                </a:solidFill>
                <a:latin typeface="Days" panose="02000505050000020004" pitchFamily="2" charset="0"/>
              </a:rPr>
              <a:t>Тюкова</a:t>
            </a:r>
            <a:endParaRPr lang="ru-RU" sz="2902" dirty="0">
              <a:solidFill>
                <a:srgbClr val="558ED5"/>
              </a:solidFill>
              <a:latin typeface="Days" panose="02000505050000020004" pitchFamily="2" charset="0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7DC1929D-2D73-4B1C-8CCD-6FAA2F86CE81}"/>
              </a:ext>
            </a:extLst>
          </p:cNvPr>
          <p:cNvCxnSpPr>
            <a:cxnSpLocks/>
          </p:cNvCxnSpPr>
          <p:nvPr/>
        </p:nvCxnSpPr>
        <p:spPr>
          <a:xfrm>
            <a:off x="240" y="1425151"/>
            <a:ext cx="713223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E824EEF-1FB0-4A41-B178-183C7EBB01D4}"/>
              </a:ext>
            </a:extLst>
          </p:cNvPr>
          <p:cNvSpPr txBox="1"/>
          <p:nvPr/>
        </p:nvSpPr>
        <p:spPr>
          <a:xfrm>
            <a:off x="360846" y="1632446"/>
            <a:ext cx="5251466" cy="3608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32" dirty="0">
                <a:latin typeface="Mont Bold" panose="00000900000000000000" pitchFamily="2" charset="0"/>
              </a:rPr>
              <a:t>стал результатом непосредственного вовлечения учащихся в процесс изучения и сохранения исторического наследия нашего Лицея и региона. Штаб воспитательной работы организовал проект по сбору экспонатов, что стало возможным благодаря участию как учеников, родителей, так и жителей города. В результате, была создана активная исследовательская группа, которая проводит экскурсии и развивает проекты музея. Это позволило ребятам погрузиться</a:t>
            </a:r>
          </a:p>
          <a:p>
            <a:r>
              <a:rPr lang="ru-RU" sz="1632" dirty="0">
                <a:latin typeface="Mont Bold" panose="00000900000000000000" pitchFamily="2" charset="0"/>
              </a:rPr>
              <a:t>в историю, развить уважение</a:t>
            </a:r>
          </a:p>
          <a:p>
            <a:r>
              <a:rPr lang="ru-RU" sz="1632" dirty="0">
                <a:latin typeface="Mont Bold" panose="00000900000000000000" pitchFamily="2" charset="0"/>
              </a:rPr>
              <a:t>к культурным традициям</a:t>
            </a:r>
          </a:p>
          <a:p>
            <a:r>
              <a:rPr lang="ru-RU" sz="1632" dirty="0">
                <a:latin typeface="Mont Bold" panose="00000900000000000000" pitchFamily="2" charset="0"/>
              </a:rPr>
              <a:t>и повысить свою</a:t>
            </a:r>
          </a:p>
          <a:p>
            <a:r>
              <a:rPr lang="ru-RU" sz="1632" dirty="0">
                <a:latin typeface="Mont Bold" panose="00000900000000000000" pitchFamily="2" charset="0"/>
              </a:rPr>
              <a:t>инициативность.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DA7D95B-ACE3-4103-B8E8-4887A31804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14438" y="297402"/>
            <a:ext cx="3799924" cy="25322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6C9A20A2-FEB4-43E6-A397-DCEBD0CF80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98700" y="3574600"/>
            <a:ext cx="4523384" cy="30144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668130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ECCE7BA-3E16-4C94-AB2D-17CA69864202}"/>
              </a:ext>
            </a:extLst>
          </p:cNvPr>
          <p:cNvSpPr txBox="1"/>
          <p:nvPr/>
        </p:nvSpPr>
        <p:spPr>
          <a:xfrm>
            <a:off x="360846" y="319580"/>
            <a:ext cx="10226539" cy="6504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27" dirty="0">
                <a:solidFill>
                  <a:srgbClr val="558ED5"/>
                </a:solidFill>
                <a:latin typeface="Days" panose="02000505050000020004" pitchFamily="2" charset="0"/>
              </a:rPr>
              <a:t>Театральная студия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7DC1929D-2D73-4B1C-8CCD-6FAA2F86CE81}"/>
              </a:ext>
            </a:extLst>
          </p:cNvPr>
          <p:cNvCxnSpPr>
            <a:cxnSpLocks/>
          </p:cNvCxnSpPr>
          <p:nvPr/>
        </p:nvCxnSpPr>
        <p:spPr>
          <a:xfrm>
            <a:off x="240" y="1079660"/>
            <a:ext cx="561207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E824EEF-1FB0-4A41-B178-183C7EBB01D4}"/>
              </a:ext>
            </a:extLst>
          </p:cNvPr>
          <p:cNvSpPr txBox="1"/>
          <p:nvPr/>
        </p:nvSpPr>
        <p:spPr>
          <a:xfrm>
            <a:off x="360846" y="1286955"/>
            <a:ext cx="5251466" cy="3106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32" dirty="0">
                <a:latin typeface="Mont Bold" panose="00000900000000000000" pitchFamily="2" charset="0"/>
              </a:rPr>
              <a:t>созданная по инициативе штаба, дала учащимся возможность развивать креативные способности и уверенность в себе. Педагоги, совместно с активистами из штаба, организовали кастинги и мастер-классы, что способствовало вовлечению молодежи в мир искусства. Спектакли, поставленные школьниками, стали не только важным культурным событием, но и платформой для самовыражения</a:t>
            </a:r>
          </a:p>
          <a:p>
            <a:r>
              <a:rPr lang="ru-RU" sz="1632" dirty="0">
                <a:latin typeface="Mont Bold" panose="00000900000000000000" pitchFamily="2" charset="0"/>
              </a:rPr>
              <a:t>и коммуникации, укрепляя</a:t>
            </a:r>
          </a:p>
          <a:p>
            <a:r>
              <a:rPr lang="ru-RU" sz="1632" dirty="0">
                <a:latin typeface="Mont Bold" panose="00000900000000000000" pitchFamily="2" charset="0"/>
              </a:rPr>
              <a:t>дружеские связи между</a:t>
            </a:r>
          </a:p>
          <a:p>
            <a:r>
              <a:rPr lang="ru-RU" sz="1632" dirty="0">
                <a:latin typeface="Mont Bold" panose="00000900000000000000" pitchFamily="2" charset="0"/>
              </a:rPr>
              <a:t>участниками.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6704289-05C2-4FAE-933F-A25264B1D4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5203" y="-164107"/>
            <a:ext cx="5475951" cy="4106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AC68A17-DF9F-4D8F-98E5-B02D044A78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08867" y="3221705"/>
            <a:ext cx="5032654" cy="3774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E70B893-3D5A-4F44-836A-566C8EE008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66433" y="3792570"/>
            <a:ext cx="3259134" cy="24443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348672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22B7A5C-68BF-4016-AA0C-E3FC81766D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9849" y="3644931"/>
            <a:ext cx="4284091" cy="32130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ECCE7BA-3E16-4C94-AB2D-17CA69864202}"/>
              </a:ext>
            </a:extLst>
          </p:cNvPr>
          <p:cNvSpPr txBox="1"/>
          <p:nvPr/>
        </p:nvSpPr>
        <p:spPr>
          <a:xfrm>
            <a:off x="360846" y="319580"/>
            <a:ext cx="10226539" cy="6504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27" dirty="0">
                <a:solidFill>
                  <a:srgbClr val="558ED5"/>
                </a:solidFill>
                <a:latin typeface="Days" panose="02000505050000020004" pitchFamily="2" charset="0"/>
              </a:rPr>
              <a:t>Туристический клуб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7DC1929D-2D73-4B1C-8CCD-6FAA2F86CE81}"/>
              </a:ext>
            </a:extLst>
          </p:cNvPr>
          <p:cNvCxnSpPr>
            <a:cxnSpLocks/>
          </p:cNvCxnSpPr>
          <p:nvPr/>
        </p:nvCxnSpPr>
        <p:spPr>
          <a:xfrm>
            <a:off x="240" y="1079660"/>
            <a:ext cx="561207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E824EEF-1FB0-4A41-B178-183C7EBB01D4}"/>
              </a:ext>
            </a:extLst>
          </p:cNvPr>
          <p:cNvSpPr txBox="1"/>
          <p:nvPr/>
        </p:nvSpPr>
        <p:spPr>
          <a:xfrm>
            <a:off x="360846" y="1286955"/>
            <a:ext cx="5251466" cy="2603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32" dirty="0">
                <a:latin typeface="Mont Bold" panose="00000900000000000000" pitchFamily="2" charset="0"/>
              </a:rPr>
              <a:t>всегда был настоящей находкой для любителей активного отдыха. Организация походов и путешествий по живописным местам нашего региона усилила командный дух и сплоченность Лицеистов. Учащиеся не только изучают природу, но и учатся работать в команде, принимать самостоятельные решения и заботиться о безопасности, что является</a:t>
            </a:r>
          </a:p>
          <a:p>
            <a:r>
              <a:rPr lang="ru-RU" sz="1632" dirty="0">
                <a:latin typeface="Mont Bold" panose="00000900000000000000" pitchFamily="2" charset="0"/>
              </a:rPr>
              <a:t>важной частью их</a:t>
            </a:r>
          </a:p>
          <a:p>
            <a:r>
              <a:rPr lang="ru-RU" sz="1632" dirty="0">
                <a:latin typeface="Mont Bold" panose="00000900000000000000" pitchFamily="2" charset="0"/>
              </a:rPr>
              <a:t>личностного развития.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89D6D6F-BA60-42C9-8E9A-6474D21A91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000" y="-622685"/>
            <a:ext cx="5878435" cy="44088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9FF124D-FBB8-477C-A2EE-3DB70F7562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3954" y="3644931"/>
            <a:ext cx="3662207" cy="27466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5198363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758</Words>
  <Application>Microsoft Office PowerPoint</Application>
  <PresentationFormat>Произвольный</PresentationFormat>
  <Paragraphs>89</Paragraphs>
  <Slides>12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mihaylova_av</cp:lastModifiedBy>
  <cp:revision>6</cp:revision>
  <dcterms:created xsi:type="dcterms:W3CDTF">2025-02-06T23:57:46Z</dcterms:created>
  <dcterms:modified xsi:type="dcterms:W3CDTF">2025-02-17T07:25:21Z</dcterms:modified>
</cp:coreProperties>
</file>