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slideLayouts/slideLayout16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48" r:id="rId1"/>
    <p:sldMasterId id="2147483668" r:id="rId2"/>
  </p:sldMasterIdLst>
  <p:notesMasterIdLst>
    <p:notesMasterId r:id="rId15"/>
  </p:notesMasterIdLst>
  <p:handoutMasterIdLst>
    <p:handoutMasterId r:id="rId16"/>
  </p:handoutMasterIdLst>
  <p:sldIdLst>
    <p:sldId id="380" r:id="rId3"/>
    <p:sldId id="522" r:id="rId4"/>
    <p:sldId id="498" r:id="rId5"/>
    <p:sldId id="465" r:id="rId6"/>
    <p:sldId id="524" r:id="rId7"/>
    <p:sldId id="525" r:id="rId8"/>
    <p:sldId id="499" r:id="rId9"/>
    <p:sldId id="518" r:id="rId10"/>
    <p:sldId id="526" r:id="rId11"/>
    <p:sldId id="517" r:id="rId12"/>
    <p:sldId id="519" r:id="rId13"/>
    <p:sldId id="549" r:id="rId14"/>
  </p:sldIdLst>
  <p:sldSz cx="12192000" cy="6858000"/>
  <p:notesSz cx="9928225" cy="6797675"/>
  <p:embeddedFontLst>
    <p:embeddedFont>
      <p:font typeface="Montserrat" charset="-52"/>
      <p:regular r:id="rId17"/>
      <p:bold r:id="rId18"/>
      <p:italic r:id="rId19"/>
      <p:boldItalic r:id="rId20"/>
    </p:embeddedFont>
    <p:embeddedFont>
      <p:font typeface="Montserrat SemiBold" charset="-52"/>
      <p:regular r:id="rId21"/>
      <p:bold r:id="rId22"/>
      <p:italic r:id="rId23"/>
      <p:boldItalic r:id="rId24"/>
    </p:embeddedFont>
    <p:embeddedFont>
      <p:font typeface="Calibri" pitchFamily="34" charset="0"/>
      <p:regular r:id="rId25"/>
      <p:bold r:id="rId26"/>
      <p:italic r:id="rId27"/>
      <p:boldItalic r:id="rId28"/>
    </p:embeddedFont>
    <p:embeddedFont>
      <p:font typeface="Helvetica" pitchFamily="34" charset="0"/>
      <p:regular r:id="rId29"/>
      <p:bold r:id="rId30"/>
      <p:italic r:id="rId31"/>
      <p:boldItalic r:id="rId32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47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7AC3"/>
    <a:srgbClr val="E6312F"/>
    <a:srgbClr val="AEC87A"/>
    <a:srgbClr val="A6A6A6"/>
    <a:srgbClr val="558ED5"/>
    <a:srgbClr val="A2CCFF"/>
    <a:srgbClr val="FDEADA"/>
    <a:srgbClr val="FF4343"/>
    <a:srgbClr val="097C3A"/>
    <a:srgbClr val="0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427" autoAdjust="0"/>
    <p:restoredTop sz="93015" autoAdjust="0"/>
  </p:normalViewPr>
  <p:slideViewPr>
    <p:cSldViewPr>
      <p:cViewPr varScale="1">
        <p:scale>
          <a:sx n="70" d="100"/>
          <a:sy n="70" d="100"/>
        </p:scale>
        <p:origin x="-960" y="-102"/>
      </p:cViewPr>
      <p:guideLst>
        <p:guide orient="horz" pos="2478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15" d="100"/>
          <a:sy n="115" d="100"/>
        </p:scale>
        <p:origin x="1308" y="102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1.xml"/><Relationship Id="rId21" Type="http://schemas.openxmlformats.org/officeDocument/2006/relationships/font" Target="fonts/font5.fntdata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8.fntdata"/><Relationship Id="rId32" Type="http://schemas.openxmlformats.org/officeDocument/2006/relationships/font" Target="fonts/font16.fntdata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10"/>
  <c:chart>
    <c:title>
      <c:layout>
        <c:manualLayout>
          <c:xMode val="edge"/>
          <c:yMode val="edge"/>
          <c:x val="1.3292937992125959E-2"/>
          <c:y val="2.1093748702402295E-2"/>
        </c:manualLayout>
      </c:layout>
      <c:txPr>
        <a:bodyPr/>
        <a:lstStyle/>
        <a:p>
          <a:pPr>
            <a:defRPr sz="1800">
              <a:latin typeface="Montserrat" charset="-52"/>
            </a:defRPr>
          </a:pPr>
          <a:endParaRPr lang="ru-RU"/>
        </a:p>
      </c:txPr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Проводятся ли РОВ в ОО</c:v>
                </c:pt>
              </c:strCache>
            </c:strRef>
          </c:tx>
          <c:dPt>
            <c:idx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C7B0-4CBF-83F0-8297233D1295}"/>
              </c:ext>
            </c:extLst>
          </c:dPt>
          <c:dPt>
            <c:idx val="1"/>
            <c:spPr>
              <a:solidFill>
                <a:schemeClr val="tx2">
                  <a:lumMod val="40000"/>
                  <a:lumOff val="6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7B0-4CBF-83F0-8297233D1295}"/>
              </c:ext>
            </c:extLst>
          </c:dPt>
          <c:dPt>
            <c:idx val="2"/>
            <c:spPr>
              <a:solidFill>
                <a:srgbClr val="FF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C7B0-4CBF-83F0-8297233D1295}"/>
              </c:ext>
            </c:extLst>
          </c:dPt>
          <c:dPt>
            <c:idx val="3"/>
            <c:spPr>
              <a:solidFill>
                <a:srgbClr val="FFC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7B0-4CBF-83F0-8297233D1295}"/>
              </c:ext>
            </c:extLst>
          </c:dPt>
          <c:dLbls>
            <c:dLbl>
              <c:idx val="0"/>
              <c:layout>
                <c:manualLayout>
                  <c:x val="0.10255244548753367"/>
                  <c:y val="-6.3354213240087012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C7B0-4CBF-83F0-8297233D1295}"/>
                </c:ext>
              </c:extLst>
            </c:dLbl>
            <c:dLbl>
              <c:idx val="1"/>
              <c:layout>
                <c:manualLayout>
                  <c:x val="-3.754114819035459E-2"/>
                  <c:y val="6.7702208204363989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C7B0-4CBF-83F0-8297233D1295}"/>
                </c:ext>
              </c:extLst>
            </c:dLbl>
            <c:dLbl>
              <c:idx val="2"/>
              <c:layout>
                <c:manualLayout>
                  <c:x val="-1.6811209368554368E-2"/>
                  <c:y val="-8.9607015805341968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C7B0-4CBF-83F0-8297233D1295}"/>
                </c:ext>
              </c:extLst>
            </c:dLbl>
            <c:dLbl>
              <c:idx val="3"/>
              <c:layout>
                <c:manualLayout>
                  <c:x val="5.4169282288069054E-2"/>
                  <c:y val="-4.5803928634260901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C7B0-4CBF-83F0-8297233D129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Val val="1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проводятся еженедельно</c:v>
                </c:pt>
                <c:pt idx="1">
                  <c:v>проводятся, не на постоянной основе</c:v>
                </c:pt>
                <c:pt idx="2">
                  <c:v>не проводятся </c:v>
                </c:pt>
                <c:pt idx="3">
                  <c:v>не знаю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94.1</c:v>
                </c:pt>
                <c:pt idx="1">
                  <c:v>4.0999999999999996</c:v>
                </c:pt>
                <c:pt idx="2">
                  <c:v>0.4</c:v>
                </c:pt>
                <c:pt idx="3">
                  <c:v>1.6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C7B0-4CBF-83F0-8297233D1295}"/>
            </c:ext>
          </c:extLst>
        </c:ser>
        <c:dLbls/>
        <c:firstSliceAng val="0"/>
      </c:pieChart>
    </c:plotArea>
    <c:legend>
      <c:legendPos val="r"/>
      <c:layout>
        <c:manualLayout>
          <c:xMode val="edge"/>
          <c:yMode val="edge"/>
          <c:x val="0.57288412876017469"/>
          <c:y val="0.65544791920647916"/>
          <c:w val="0.42711587123982597"/>
          <c:h val="0.25852307871075308"/>
        </c:manualLayout>
      </c:layout>
      <c:txPr>
        <a:bodyPr/>
        <a:lstStyle/>
        <a:p>
          <a:pPr>
            <a:defRPr sz="1100"/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10"/>
  <c:chart>
    <c:title>
      <c:layout>
        <c:manualLayout>
          <c:xMode val="edge"/>
          <c:yMode val="edge"/>
          <c:x val="0.4489887982498032"/>
          <c:y val="2.1093617009401617E-2"/>
        </c:manualLayout>
      </c:layout>
      <c:txPr>
        <a:bodyPr/>
        <a:lstStyle/>
        <a:p>
          <a:pPr>
            <a:defRPr sz="1800">
              <a:latin typeface="Montserrat" charset="-52"/>
            </a:defRPr>
          </a:pPr>
          <a:endParaRPr lang="ru-RU"/>
        </a:p>
      </c:txPr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Как оцениваете РОВ</c:v>
                </c:pt>
              </c:strCache>
            </c:strRef>
          </c:tx>
          <c:dPt>
            <c:idx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952E-40BF-8F89-FA2E425DC2A2}"/>
              </c:ext>
            </c:extLst>
          </c:dPt>
          <c:dPt>
            <c:idx val="1"/>
            <c:spPr>
              <a:solidFill>
                <a:schemeClr val="tx2">
                  <a:lumMod val="40000"/>
                  <a:lumOff val="6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52E-40BF-8F89-FA2E425DC2A2}"/>
              </c:ext>
            </c:extLst>
          </c:dPt>
          <c:dPt>
            <c:idx val="2"/>
            <c:spPr>
              <a:solidFill>
                <a:srgbClr val="FFC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952E-40BF-8F89-FA2E425DC2A2}"/>
              </c:ext>
            </c:extLst>
          </c:dPt>
          <c:dPt>
            <c:idx val="3"/>
            <c:spPr>
              <a:solidFill>
                <a:srgbClr val="E6312F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52E-40BF-8F89-FA2E425DC2A2}"/>
              </c:ext>
            </c:extLst>
          </c:dPt>
          <c:dLbls>
            <c:dLbl>
              <c:idx val="0"/>
              <c:layout>
                <c:manualLayout>
                  <c:x val="-4.5183586539602832E-2"/>
                  <c:y val="0.12732956861792769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952E-40BF-8F89-FA2E425DC2A2}"/>
                </c:ext>
              </c:extLst>
            </c:dLbl>
            <c:dLbl>
              <c:idx val="1"/>
              <c:layout>
                <c:manualLayout>
                  <c:x val="-3.7541148190354583E-2"/>
                  <c:y val="6.7702208204363972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952E-40BF-8F89-FA2E425DC2A2}"/>
                </c:ext>
              </c:extLst>
            </c:dLbl>
            <c:dLbl>
              <c:idx val="2"/>
              <c:layout>
                <c:manualLayout>
                  <c:x val="-1.6811209368554361E-2"/>
                  <c:y val="-8.9607015805341968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952E-40BF-8F89-FA2E425DC2A2}"/>
                </c:ext>
              </c:extLst>
            </c:dLbl>
            <c:dLbl>
              <c:idx val="3"/>
              <c:layout>
                <c:manualLayout>
                  <c:x val="5.4169282288069054E-2"/>
                  <c:y val="-4.5803928634260884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952E-40BF-8F89-FA2E425DC2A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Val val="1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положительно</c:v>
                </c:pt>
                <c:pt idx="1">
                  <c:v>скорее положительно</c:v>
                </c:pt>
                <c:pt idx="2">
                  <c:v>нейтрально</c:v>
                </c:pt>
                <c:pt idx="3">
                  <c:v>отрицательно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70</c:v>
                </c:pt>
                <c:pt idx="1">
                  <c:v>13.7</c:v>
                </c:pt>
                <c:pt idx="2">
                  <c:v>13.3</c:v>
                </c:pt>
                <c:pt idx="3">
                  <c:v>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952E-40BF-8F89-FA2E425DC2A2}"/>
            </c:ext>
          </c:extLst>
        </c:ser>
        <c:dLbls/>
        <c:firstSliceAng val="0"/>
      </c:pieChart>
    </c:plotArea>
    <c:legend>
      <c:legendPos val="r"/>
      <c:layout>
        <c:manualLayout>
          <c:xMode val="edge"/>
          <c:yMode val="edge"/>
          <c:x val="0.57453696711637448"/>
          <c:y val="0.65544791920647916"/>
          <c:w val="0.38039104191222001"/>
          <c:h val="0.23779658068270809"/>
        </c:manualLayout>
      </c:layout>
      <c:txPr>
        <a:bodyPr/>
        <a:lstStyle/>
        <a:p>
          <a:pPr>
            <a:defRPr sz="1100"/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10"/>
  <c:chart>
    <c:title>
      <c:tx>
        <c:rich>
          <a:bodyPr/>
          <a:lstStyle/>
          <a:p>
            <a:pPr algn="l">
              <a:defRPr sz="1800">
                <a:latin typeface="Montserrat" charset="-52"/>
              </a:defRPr>
            </a:pPr>
            <a:r>
              <a:rPr lang="ru-RU" sz="1800" dirty="0">
                <a:latin typeface="Montserrat" charset="-52"/>
              </a:rPr>
              <a:t>Рассказывает ли Вам ребенок </a:t>
            </a:r>
            <a:br>
              <a:rPr lang="ru-RU" sz="1800" dirty="0">
                <a:latin typeface="Montserrat" charset="-52"/>
              </a:rPr>
            </a:br>
            <a:r>
              <a:rPr lang="ru-RU" sz="1800" dirty="0">
                <a:latin typeface="Montserrat" charset="-52"/>
              </a:rPr>
              <a:t>о темах занятий РОВ</a:t>
            </a:r>
          </a:p>
        </c:rich>
      </c:tx>
      <c:layout>
        <c:manualLayout>
          <c:xMode val="edge"/>
          <c:yMode val="edge"/>
          <c:x val="1.3292937992125959E-2"/>
          <c:y val="2.1093748702402292E-2"/>
        </c:manualLayout>
      </c:layout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Рассказывает ли Вам ребенок о темах занятий РОВ</c:v>
                </c:pt>
              </c:strCache>
            </c:strRef>
          </c:tx>
          <c:dPt>
            <c:idx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B10F-4661-8BE3-FAE3B569C4B3}"/>
              </c:ext>
            </c:extLst>
          </c:dPt>
          <c:dPt>
            <c:idx val="1"/>
            <c:spPr>
              <a:solidFill>
                <a:srgbClr val="FFC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10F-4661-8BE3-FAE3B569C4B3}"/>
              </c:ext>
            </c:extLst>
          </c:dPt>
          <c:dPt>
            <c:idx val="2"/>
            <c:spPr>
              <a:solidFill>
                <a:srgbClr val="FF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B10F-4661-8BE3-FAE3B569C4B3}"/>
              </c:ext>
            </c:extLst>
          </c:dPt>
          <c:dLbls>
            <c:dLbl>
              <c:idx val="0"/>
              <c:layout>
                <c:manualLayout>
                  <c:x val="-4.5183586539602832E-2"/>
                  <c:y val="0.12732956861792769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B10F-4661-8BE3-FAE3B569C4B3}"/>
                </c:ext>
              </c:extLst>
            </c:dLbl>
            <c:dLbl>
              <c:idx val="1"/>
              <c:layout>
                <c:manualLayout>
                  <c:x val="-3.7541148190354583E-2"/>
                  <c:y val="6.7702208204363972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B10F-4661-8BE3-FAE3B569C4B3}"/>
                </c:ext>
              </c:extLst>
            </c:dLbl>
            <c:dLbl>
              <c:idx val="2"/>
              <c:layout>
                <c:manualLayout>
                  <c:x val="-1.6811209368554361E-2"/>
                  <c:y val="-8.9607015805341968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B10F-4661-8BE3-FAE3B569C4B3}"/>
                </c:ext>
              </c:extLst>
            </c:dLbl>
            <c:dLbl>
              <c:idx val="3"/>
              <c:layout>
                <c:manualLayout>
                  <c:x val="5.4169282288069054E-2"/>
                  <c:y val="-4.5803928634260884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10F-4661-8BE3-FAE3B569C4B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Val val="1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Обсуждаем всегда</c:v>
                </c:pt>
                <c:pt idx="1">
                  <c:v>Обсуждаем периодически</c:v>
                </c:pt>
                <c:pt idx="2">
                  <c:v>Не обсуждаем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38.700000000000003</c:v>
                </c:pt>
                <c:pt idx="1">
                  <c:v>45.6</c:v>
                </c:pt>
                <c:pt idx="2">
                  <c:v>15.7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B10F-4661-8BE3-FAE3B569C4B3}"/>
            </c:ext>
          </c:extLst>
        </c:ser>
        <c:dLbls/>
        <c:firstSliceAng val="0"/>
      </c:pieChart>
    </c:plotArea>
    <c:legend>
      <c:legendPos val="r"/>
      <c:layout>
        <c:manualLayout>
          <c:xMode val="edge"/>
          <c:yMode val="edge"/>
          <c:x val="0.55450497112908292"/>
          <c:y val="0.70104621486817886"/>
          <c:w val="0.38039104191222001"/>
          <c:h val="0.19219828502100891"/>
        </c:manualLayout>
      </c:layout>
      <c:txPr>
        <a:bodyPr/>
        <a:lstStyle/>
        <a:p>
          <a:pPr>
            <a:defRPr sz="1200"/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10"/>
  <c:chart>
    <c:title>
      <c:tx>
        <c:rich>
          <a:bodyPr/>
          <a:lstStyle/>
          <a:p>
            <a:pPr algn="l">
              <a:defRPr sz="1800">
                <a:latin typeface="Montserrat" charset="-52"/>
              </a:defRPr>
            </a:pPr>
            <a:r>
              <a:rPr lang="ru-RU" sz="1800" dirty="0">
                <a:latin typeface="Montserrat" charset="-52"/>
              </a:rPr>
              <a:t>Интересны ли Вашему ребенку РОВ</a:t>
            </a:r>
          </a:p>
        </c:rich>
      </c:tx>
      <c:layout>
        <c:manualLayout>
          <c:xMode val="edge"/>
          <c:yMode val="edge"/>
          <c:x val="0.21595972131606872"/>
          <c:y val="2.109369976476241E-2"/>
        </c:manualLayout>
      </c:layout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интересны ли Вашему ребенку РОВ</c:v>
                </c:pt>
              </c:strCache>
            </c:strRef>
          </c:tx>
          <c:dPt>
            <c:idx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F56F-4F9B-997D-D4BD579A4265}"/>
              </c:ext>
            </c:extLst>
          </c:dPt>
          <c:dPt>
            <c:idx val="1"/>
            <c:spPr>
              <a:solidFill>
                <a:schemeClr val="tx2">
                  <a:lumMod val="40000"/>
                  <a:lumOff val="6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56F-4F9B-997D-D4BD579A4265}"/>
              </c:ext>
            </c:extLst>
          </c:dPt>
          <c:dPt>
            <c:idx val="2"/>
            <c:spPr>
              <a:solidFill>
                <a:srgbClr val="FFC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F56F-4F9B-997D-D4BD579A4265}"/>
              </c:ext>
            </c:extLst>
          </c:dPt>
          <c:dPt>
            <c:idx val="3"/>
            <c:spPr>
              <a:solidFill>
                <a:srgbClr val="E6312F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56F-4F9B-997D-D4BD579A4265}"/>
              </c:ext>
            </c:extLst>
          </c:dPt>
          <c:dLbls>
            <c:dLbl>
              <c:idx val="0"/>
              <c:layout>
                <c:manualLayout>
                  <c:x val="-4.5183586539602832E-2"/>
                  <c:y val="0.12732956861792769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F56F-4F9B-997D-D4BD579A4265}"/>
                </c:ext>
              </c:extLst>
            </c:dLbl>
            <c:dLbl>
              <c:idx val="1"/>
              <c:layout>
                <c:manualLayout>
                  <c:x val="-3.7541148190354583E-2"/>
                  <c:y val="6.7702208204363972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F56F-4F9B-997D-D4BD579A4265}"/>
                </c:ext>
              </c:extLst>
            </c:dLbl>
            <c:dLbl>
              <c:idx val="2"/>
              <c:layout>
                <c:manualLayout>
                  <c:x val="-1.6811209368554361E-2"/>
                  <c:y val="-8.9607015805341968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F56F-4F9B-997D-D4BD579A4265}"/>
                </c:ext>
              </c:extLst>
            </c:dLbl>
            <c:dLbl>
              <c:idx val="3"/>
              <c:layout>
                <c:manualLayout>
                  <c:x val="5.4169282288069054E-2"/>
                  <c:y val="-4.5803928634260884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F56F-4F9B-997D-D4BD579A426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Val val="1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Интересны большинство занятий</c:v>
                </c:pt>
                <c:pt idx="1">
                  <c:v>Интересны некоторые занятия</c:v>
                </c:pt>
                <c:pt idx="2">
                  <c:v>Затрудняюсь ответить</c:v>
                </c:pt>
                <c:pt idx="3">
                  <c:v>Неинтересны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63</c:v>
                </c:pt>
                <c:pt idx="1">
                  <c:v>20.8</c:v>
                </c:pt>
                <c:pt idx="2">
                  <c:v>12.9</c:v>
                </c:pt>
                <c:pt idx="3">
                  <c:v>3.4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F56F-4F9B-997D-D4BD579A4265}"/>
            </c:ext>
          </c:extLst>
        </c:ser>
        <c:dLbls/>
        <c:firstSliceAng val="0"/>
      </c:pieChart>
    </c:plotArea>
    <c:legend>
      <c:legendPos val="r"/>
      <c:layout>
        <c:manualLayout>
          <c:xMode val="edge"/>
          <c:yMode val="edge"/>
          <c:x val="0.53948097413861429"/>
          <c:y val="0.67617441723452543"/>
          <c:w val="0.46051902586138571"/>
          <c:h val="0.20877948344344502"/>
        </c:manualLayout>
      </c:layout>
      <c:txPr>
        <a:bodyPr/>
        <a:lstStyle/>
        <a:p>
          <a:pPr>
            <a:defRPr sz="1100"/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87C2AD03-9C4B-45AE-A0CA-B0C96F802B5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231" cy="341458"/>
          </a:xfrm>
          <a:prstGeom prst="rect">
            <a:avLst/>
          </a:prstGeom>
        </p:spPr>
        <p:txBody>
          <a:bodyPr vert="horz" lIns="80280" tIns="40140" rIns="80280" bIns="40140" rtlCol="0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142800B2-D5E0-40C6-861B-FD5C2F55BC3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623409" y="0"/>
            <a:ext cx="4302231" cy="341458"/>
          </a:xfrm>
          <a:prstGeom prst="rect">
            <a:avLst/>
          </a:prstGeom>
        </p:spPr>
        <p:txBody>
          <a:bodyPr vert="horz" lIns="80280" tIns="40140" rIns="80280" bIns="40140" rtlCol="0"/>
          <a:lstStyle>
            <a:lvl1pPr algn="r">
              <a:defRPr sz="1100"/>
            </a:lvl1pPr>
          </a:lstStyle>
          <a:p>
            <a:fld id="{D704A981-7D5E-4F18-A609-91E5E4E1AFA4}" type="datetimeFigureOut">
              <a:rPr lang="ru-RU" smtClean="0"/>
              <a:pPr/>
              <a:t>17.02.2025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B7A2D2FC-FC08-46E5-B9CB-29D55191566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6456220"/>
            <a:ext cx="4302231" cy="341457"/>
          </a:xfrm>
          <a:prstGeom prst="rect">
            <a:avLst/>
          </a:prstGeom>
        </p:spPr>
        <p:txBody>
          <a:bodyPr vert="horz" lIns="80280" tIns="40140" rIns="80280" bIns="40140" rtlCol="0" anchor="b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28E894C9-E96F-4EAB-9E7A-6D087E7D15B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623409" y="6456220"/>
            <a:ext cx="4302231" cy="341457"/>
          </a:xfrm>
          <a:prstGeom prst="rect">
            <a:avLst/>
          </a:prstGeom>
        </p:spPr>
        <p:txBody>
          <a:bodyPr vert="horz" lIns="80280" tIns="40140" rIns="80280" bIns="40140" rtlCol="0" anchor="b"/>
          <a:lstStyle>
            <a:lvl1pPr algn="r">
              <a:defRPr sz="1100"/>
            </a:lvl1pPr>
          </a:lstStyle>
          <a:p>
            <a:fld id="{DF176EC7-F4E5-4A73-8853-43DC039CDF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81069883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231" cy="339884"/>
          </a:xfrm>
          <a:prstGeom prst="rect">
            <a:avLst/>
          </a:prstGeom>
        </p:spPr>
        <p:txBody>
          <a:bodyPr vert="horz" lIns="80280" tIns="40140" rIns="80280" bIns="40140" rtlCol="0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3409" y="0"/>
            <a:ext cx="4302231" cy="339884"/>
          </a:xfrm>
          <a:prstGeom prst="rect">
            <a:avLst/>
          </a:prstGeom>
        </p:spPr>
        <p:txBody>
          <a:bodyPr vert="horz" lIns="80280" tIns="40140" rIns="80280" bIns="40140" rtlCol="0"/>
          <a:lstStyle>
            <a:lvl1pPr algn="r">
              <a:defRPr sz="1100"/>
            </a:lvl1pPr>
          </a:lstStyle>
          <a:p>
            <a:fld id="{50EB4C93-2D93-4F3D-8246-6A2E3C7281DC}" type="datetimeFigureOut">
              <a:rPr lang="ru-RU" smtClean="0"/>
              <a:pPr/>
              <a:t>17.02.2025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98750" y="509588"/>
            <a:ext cx="4530725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0280" tIns="40140" rIns="80280" bIns="4014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</p:spPr>
        <p:txBody>
          <a:bodyPr vert="horz" lIns="80280" tIns="40140" rIns="80280" bIns="4014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456218"/>
            <a:ext cx="4302231" cy="339884"/>
          </a:xfrm>
          <a:prstGeom prst="rect">
            <a:avLst/>
          </a:prstGeom>
        </p:spPr>
        <p:txBody>
          <a:bodyPr vert="horz" lIns="80280" tIns="40140" rIns="80280" bIns="40140" rtlCol="0" anchor="b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3409" y="6456218"/>
            <a:ext cx="4302231" cy="339884"/>
          </a:xfrm>
          <a:prstGeom prst="rect">
            <a:avLst/>
          </a:prstGeom>
        </p:spPr>
        <p:txBody>
          <a:bodyPr vert="horz" lIns="80280" tIns="40140" rIns="80280" bIns="40140" rtlCol="0" anchor="b"/>
          <a:lstStyle>
            <a:lvl1pPr algn="r">
              <a:defRPr sz="1100"/>
            </a:lvl1pPr>
          </a:lstStyle>
          <a:p>
            <a:fld id="{80E498F9-FAB2-4A98-8CFD-0240510C917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13278541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5588000" y="565150"/>
            <a:ext cx="2714625" cy="15271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</p:sp>
      <p:sp>
        <p:nvSpPr>
          <p:cNvPr id="35" name="Google Shape;35;p1:notes"/>
          <p:cNvSpPr txBox="1">
            <a:spLocks noGrp="1"/>
          </p:cNvSpPr>
          <p:nvPr>
            <p:ph type="body" idx="1"/>
          </p:nvPr>
        </p:nvSpPr>
        <p:spPr>
          <a:xfrm>
            <a:off x="1388843" y="2176269"/>
            <a:ext cx="11112955" cy="1780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6" name="Google Shape;36;p1:notes"/>
          <p:cNvSpPr txBox="1"/>
          <p:nvPr/>
        </p:nvSpPr>
        <p:spPr>
          <a:xfrm>
            <a:off x="7867148" y="4295599"/>
            <a:ext cx="6021274" cy="2266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 SemiBold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Montserrat SemiBold"/>
                <a:buNone/>
              </a:pPr>
              <a:t>2</a:t>
            </a:fld>
            <a:endParaRPr dirty="0">
              <a:latin typeface="Montserrat" panose="00000500000000000000" pitchFamily="2" charset="-5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>
            <a:extLst>
              <a:ext uri="{FF2B5EF4-FFF2-40B4-BE49-F238E27FC236}">
                <a16:creationId xmlns:a16="http://schemas.microsoft.com/office/drawing/2014/main" xmlns="" id="{190F8314-855F-4438-8EC1-5ECED5AF10A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Заметки 2">
            <a:extLst>
              <a:ext uri="{FF2B5EF4-FFF2-40B4-BE49-F238E27FC236}">
                <a16:creationId xmlns:a16="http://schemas.microsoft.com/office/drawing/2014/main" xmlns="" id="{0CDCD9F5-3128-45F2-BED1-E0ECF429A48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>
              <a:latin typeface="Montserrat SemiBold" panose="020B0604020202020204" charset="-52"/>
            </a:endParaRPr>
          </a:p>
        </p:txBody>
      </p:sp>
      <p:sp>
        <p:nvSpPr>
          <p:cNvPr id="35844" name="Номер слайда 3">
            <a:extLst>
              <a:ext uri="{FF2B5EF4-FFF2-40B4-BE49-F238E27FC236}">
                <a16:creationId xmlns:a16="http://schemas.microsoft.com/office/drawing/2014/main" xmlns="" id="{4F4D4CB6-FD0D-4AFA-9D12-15BF03FEE78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Montserrat SemiBold" panose="020B0604020202020204" charset="-5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Montserrat SemiBold" panose="020B0604020202020204" charset="-5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Montserrat SemiBold" panose="020B0604020202020204" charset="-5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Montserrat SemiBold" panose="020B0604020202020204" charset="-5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Montserrat SemiBold" panose="020B0604020202020204" charset="-5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Montserrat SemiBold" panose="020B0604020202020204" charset="-5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Montserrat SemiBold" panose="020B0604020202020204" charset="-5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Montserrat SemiBold" panose="020B0604020202020204" charset="-5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Montserrat SemiBold" panose="020B0604020202020204" charset="-52"/>
              </a:defRPr>
            </a:lvl9pPr>
          </a:lstStyle>
          <a:p>
            <a:pPr>
              <a:spcBef>
                <a:spcPct val="0"/>
              </a:spcBef>
            </a:pPr>
            <a:fld id="{F8C8B4EE-096A-404C-8C7E-ECFC6F6FDD21}" type="slidenum">
              <a:rPr lang="ru-RU" altLang="ru-RU" smtClean="0"/>
              <a:pPr>
                <a:spcBef>
                  <a:spcPct val="0"/>
                </a:spcBef>
              </a:pPr>
              <a:t>3</a:t>
            </a:fld>
            <a:endParaRPr lang="ru-RU" altLang="ru-RU" dirty="0"/>
          </a:p>
        </p:txBody>
      </p:sp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D32229A4-C29F-6F3B-A7FB-367FF5C91214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999476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0E498F9-FAB2-4A98-8CFD-0240510C917A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998318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0E498F9-FAB2-4A98-8CFD-0240510C917A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99831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0E498F9-FAB2-4A98-8CFD-0240510C917A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313128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0E498F9-FAB2-4A98-8CFD-0240510C917A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998318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fe9d8d1946_0_1423:notes"/>
          <p:cNvSpPr txBox="1">
            <a:spLocks noGrp="1"/>
          </p:cNvSpPr>
          <p:nvPr>
            <p:ph type="body" idx="1"/>
          </p:nvPr>
        </p:nvSpPr>
        <p:spPr>
          <a:xfrm>
            <a:off x="914506" y="4344135"/>
            <a:ext cx="50289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24;g2fe9d8d1946_0_14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1425"/>
            <a:ext cx="5962650" cy="33543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xmlns="" val="8772316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0E498F9-FAB2-4A98-8CFD-0240510C917A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998318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>
            <a:extLst>
              <a:ext uri="{FF2B5EF4-FFF2-40B4-BE49-F238E27FC236}">
                <a16:creationId xmlns:a16="http://schemas.microsoft.com/office/drawing/2014/main" xmlns="" id="{190F8314-855F-4438-8EC1-5ECED5AF10A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925763" y="850900"/>
            <a:ext cx="4087812" cy="22987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Заметки 2">
            <a:extLst>
              <a:ext uri="{FF2B5EF4-FFF2-40B4-BE49-F238E27FC236}">
                <a16:creationId xmlns:a16="http://schemas.microsoft.com/office/drawing/2014/main" xmlns="" id="{0CDCD9F5-3128-45F2-BED1-E0ECF429A48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>
              <a:latin typeface="Montserrat SemiBold" panose="020B0604020202020204" charset="-52"/>
            </a:endParaRPr>
          </a:p>
        </p:txBody>
      </p:sp>
      <p:sp>
        <p:nvSpPr>
          <p:cNvPr id="35844" name="Номер слайда 3">
            <a:extLst>
              <a:ext uri="{FF2B5EF4-FFF2-40B4-BE49-F238E27FC236}">
                <a16:creationId xmlns:a16="http://schemas.microsoft.com/office/drawing/2014/main" xmlns="" id="{4F4D4CB6-FD0D-4AFA-9D12-15BF03FEE78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Montserrat SemiBold" panose="020B0604020202020204" charset="-5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Montserrat SemiBold" panose="020B0604020202020204" charset="-5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Montserrat SemiBold" panose="020B0604020202020204" charset="-5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Montserrat SemiBold" panose="020B0604020202020204" charset="-5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Montserrat SemiBold" panose="020B0604020202020204" charset="-5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Montserrat SemiBold" panose="020B0604020202020204" charset="-5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Montserrat SemiBold" panose="020B0604020202020204" charset="-5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Montserrat SemiBold" panose="020B0604020202020204" charset="-5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Montserrat SemiBold" panose="020B0604020202020204" charset="-52"/>
              </a:defRPr>
            </a:lvl9pPr>
          </a:lstStyle>
          <a:p>
            <a:pPr>
              <a:spcBef>
                <a:spcPct val="0"/>
              </a:spcBef>
            </a:pPr>
            <a:fld id="{F8C8B4EE-096A-404C-8C7E-ECFC6F6FDD21}" type="slidenum">
              <a:rPr lang="ru-RU" altLang="ru-RU" smtClean="0"/>
              <a:pPr>
                <a:spcBef>
                  <a:spcPct val="0"/>
                </a:spcBef>
              </a:pPr>
              <a:t>11</a:t>
            </a:fld>
            <a:endParaRPr lang="ru-RU" altLang="ru-RU" dirty="0"/>
          </a:p>
        </p:txBody>
      </p:sp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601FFA21-DFF1-086C-6DB0-7CEBD0B2D71F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878217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F0E31-A7F6-468E-A0FA-790B0BEEB8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79967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F0E31-A7F6-468E-A0FA-790B0BEEB8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02952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F0E31-A7F6-468E-A0FA-790B0BEEB8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213563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F0E31-A7F6-468E-A0FA-790B0BEEB8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71204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F0E31-A7F6-468E-A0FA-790B0BEEB8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300993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F0E31-A7F6-468E-A0FA-790B0BEEB8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867159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F0E31-A7F6-468E-A0FA-790B0BEEB8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416013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F0E31-A7F6-468E-A0FA-790B0BEEB8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286532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F0E31-A7F6-468E-A0FA-790B0BEEB8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778811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F0E31-A7F6-468E-A0FA-790B0BEEB8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07381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19">
            <a:extLst>
              <a:ext uri="{FF2B5EF4-FFF2-40B4-BE49-F238E27FC236}">
                <a16:creationId xmlns:a16="http://schemas.microsoft.com/office/drawing/2014/main" xmlns="" id="{B1C15EE9-A292-4372-88A1-B77AE752F5E2}"/>
              </a:ext>
            </a:extLst>
          </p:cNvPr>
          <p:cNvSpPr txBox="1">
            <a:spLocks/>
          </p:cNvSpPr>
          <p:nvPr userDrawn="1"/>
        </p:nvSpPr>
        <p:spPr>
          <a:xfrm>
            <a:off x="720000" y="6431299"/>
            <a:ext cx="416591" cy="177612"/>
          </a:xfrm>
          <a:prstGeom prst="rect">
            <a:avLst/>
          </a:prstGeom>
        </p:spPr>
        <p:txBody>
          <a:bodyPr vert="horz" wrap="square" lIns="0" tIns="8254" rIns="0" bIns="0" rtlCol="0">
            <a:spAutoFit/>
          </a:bodyPr>
          <a:lstStyle>
            <a:defPPr>
              <a:defRPr lang="ru-RU"/>
            </a:defPPr>
            <a:lvl1pPr marL="0" algn="l" defTabSz="91426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31" algn="l" defTabSz="91426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64" algn="l" defTabSz="91426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96" algn="l" defTabSz="91426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28" algn="l" defTabSz="91426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62" algn="l" defTabSz="91426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790" algn="l" defTabSz="91426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920" algn="l" defTabSz="91426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051" algn="l" defTabSz="914264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398">
              <a:spcBef>
                <a:spcPts val="65"/>
              </a:spcBef>
            </a:pPr>
            <a:fld id="{81D60167-4931-47E6-BA6A-407CBD079E47}" type="slidenum">
              <a:rPr lang="ru-RU" sz="1100" smtClean="0">
                <a:solidFill>
                  <a:srgbClr val="999999"/>
                </a:solidFill>
                <a:latin typeface="Montserrat" panose="00000500000000000000" pitchFamily="2" charset="-52"/>
              </a:rPr>
              <a:pPr marL="25398">
                <a:spcBef>
                  <a:spcPts val="65"/>
                </a:spcBef>
              </a:pPr>
              <a:t>‹#›</a:t>
            </a:fld>
            <a:endParaRPr lang="ru-RU" sz="1100" dirty="0">
              <a:solidFill>
                <a:srgbClr val="999999"/>
              </a:solidFill>
              <a:latin typeface="Montserrat" panose="00000500000000000000" pitchFamily="2" charset="-52"/>
            </a:endParaRPr>
          </a:p>
        </p:txBody>
      </p:sp>
      <p:sp>
        <p:nvSpPr>
          <p:cNvPr id="4" name="Google Shape;22;p3">
            <a:extLst>
              <a:ext uri="{FF2B5EF4-FFF2-40B4-BE49-F238E27FC236}">
                <a16:creationId xmlns:a16="http://schemas.microsoft.com/office/drawing/2014/main" xmlns="" id="{7CF75DD6-93AB-40D8-8A70-2A479F32C64B}"/>
              </a:ext>
            </a:extLst>
          </p:cNvPr>
          <p:cNvSpPr txBox="1"/>
          <p:nvPr userDrawn="1"/>
        </p:nvSpPr>
        <p:spPr>
          <a:xfrm>
            <a:off x="10104438" y="596899"/>
            <a:ext cx="1792287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Montserrat SemiBold"/>
              <a:buNone/>
            </a:pPr>
            <a:r>
              <a:rPr lang="en-US" sz="600" b="0" i="0" u="none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МИНИСТЕРСТВО ОБРАЗОВАНИЯ </a:t>
            </a:r>
            <a:br>
              <a:rPr lang="en-US" sz="600" b="0" i="0" u="none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</a:br>
            <a:r>
              <a:rPr lang="en-US" sz="600" b="0" i="0" u="none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МОСКОВСКОЙ ОБЛАСТИ</a:t>
            </a:r>
            <a:endParaRPr dirty="0">
              <a:latin typeface="Montserrat" panose="00000500000000000000" pitchFamily="2" charset="-52"/>
            </a:endParaRPr>
          </a:p>
        </p:txBody>
      </p:sp>
      <p:pic>
        <p:nvPicPr>
          <p:cNvPr id="5" name="Google Shape;21;p3">
            <a:extLst>
              <a:ext uri="{FF2B5EF4-FFF2-40B4-BE49-F238E27FC236}">
                <a16:creationId xmlns:a16="http://schemas.microsoft.com/office/drawing/2014/main" xmlns="" id="{E87C9D1E-3835-41F4-A641-4A98B43E667C}"/>
              </a:ext>
            </a:extLst>
          </p:cNvPr>
          <p:cNvPicPr preferRelativeResize="0"/>
          <p:nvPr userDrawn="1"/>
        </p:nvPicPr>
        <p:blipFill rotWithShape="1">
          <a:blip r:embed="rId2" cstate="print">
            <a:alphaModFix/>
          </a:blip>
          <a:srcRect/>
          <a:stretch/>
        </p:blipFill>
        <p:spPr>
          <a:xfrm>
            <a:off x="9829800" y="525462"/>
            <a:ext cx="275100" cy="3628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A6A6A6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917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2150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A6A6A6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ct val="100000"/>
              </a:lnSpc>
              <a:spcBef>
                <a:spcPts val="65"/>
              </a:spcBef>
            </a:pPr>
            <a:fld id="{81D60167-4931-47E6-BA6A-407CBD079E47}" type="slidenum">
              <a:rPr spc="80" dirty="0"/>
              <a:pPr marL="25400">
                <a:lnSpc>
                  <a:spcPct val="100000"/>
                </a:lnSpc>
                <a:spcBef>
                  <a:spcPts val="65"/>
                </a:spcBef>
              </a:pPr>
              <a:t>‹#›</a:t>
            </a:fld>
            <a:endParaRPr spc="8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A6A6A6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A6A6A6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ct val="100000"/>
              </a:lnSpc>
              <a:spcBef>
                <a:spcPts val="65"/>
              </a:spcBef>
            </a:pPr>
            <a:fld id="{81D60167-4931-47E6-BA6A-407CBD079E47}" type="slidenum">
              <a:rPr spc="80" dirty="0"/>
              <a:pPr marL="25400">
                <a:lnSpc>
                  <a:spcPct val="100000"/>
                </a:lnSpc>
                <a:spcBef>
                  <a:spcPts val="65"/>
                </a:spcBef>
              </a:pPr>
              <a:t>‹#›</a:t>
            </a:fld>
            <a:endParaRPr spc="8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bk object 17"/>
          <p:cNvSpPr/>
          <p:nvPr/>
        </p:nvSpPr>
        <p:spPr>
          <a:xfrm>
            <a:off x="9899124" y="541041"/>
            <a:ext cx="271540" cy="3637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xmlns="" id="{F6D9EB4C-DF38-4EE1-B90F-5F62327739E1}"/>
              </a:ext>
            </a:extLst>
          </p:cNvPr>
          <p:cNvSpPr/>
          <p:nvPr userDrawn="1"/>
        </p:nvSpPr>
        <p:spPr>
          <a:xfrm>
            <a:off x="1" y="0"/>
            <a:ext cx="12192635" cy="6858000"/>
          </a:xfrm>
          <a:custGeom>
            <a:avLst/>
            <a:gdLst/>
            <a:ahLst/>
            <a:cxnLst/>
            <a:rect l="l" t="t" r="r" b="b"/>
            <a:pathLst>
              <a:path w="12192635" h="6858000">
                <a:moveTo>
                  <a:pt x="0" y="6858000"/>
                </a:moveTo>
                <a:lnTo>
                  <a:pt x="12192114" y="6858000"/>
                </a:lnTo>
                <a:lnTo>
                  <a:pt x="12192114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4864AD"/>
          </a:solidFill>
        </p:spPr>
        <p:txBody>
          <a:bodyPr wrap="square" lIns="0" tIns="0" rIns="0" bIns="0" rtlCol="0"/>
          <a:lstStyle/>
          <a:p>
            <a:endParaRPr dirty="0">
              <a:latin typeface="Montserrat" panose="00000500000000000000" pitchFamily="2" charset="-52"/>
            </a:endParaRP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xmlns="" id="{FA52535C-274A-4320-936D-D9C92A24D6CC}"/>
              </a:ext>
            </a:extLst>
          </p:cNvPr>
          <p:cNvGrpSpPr/>
          <p:nvPr userDrawn="1"/>
        </p:nvGrpSpPr>
        <p:grpSpPr>
          <a:xfrm>
            <a:off x="9720000" y="540000"/>
            <a:ext cx="2210562" cy="371857"/>
            <a:chOff x="9829038" y="547130"/>
            <a:chExt cx="2210562" cy="371857"/>
          </a:xfrm>
        </p:grpSpPr>
        <p:sp>
          <p:nvSpPr>
            <p:cNvPr id="10" name="object 4">
              <a:extLst>
                <a:ext uri="{FF2B5EF4-FFF2-40B4-BE49-F238E27FC236}">
                  <a16:creationId xmlns:a16="http://schemas.microsoft.com/office/drawing/2014/main" xmlns="" id="{8E290CE7-06D8-4239-9441-0E2B26BCF472}"/>
                </a:ext>
              </a:extLst>
            </p:cNvPr>
            <p:cNvSpPr txBox="1"/>
            <p:nvPr/>
          </p:nvSpPr>
          <p:spPr>
            <a:xfrm>
              <a:off x="10210800" y="650593"/>
              <a:ext cx="1828800" cy="22775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5080">
                <a:lnSpc>
                  <a:spcPct val="111100"/>
                </a:lnSpc>
                <a:spcBef>
                  <a:spcPts val="100"/>
                </a:spcBef>
              </a:pPr>
              <a:r>
                <a:rPr lang="ru-RU" sz="650" kern="700" cap="all" dirty="0" err="1">
                  <a:solidFill>
                    <a:schemeClr val="bg1"/>
                  </a:solidFill>
                  <a:latin typeface="Montserrat SemiBold" panose="00000700000000000000" pitchFamily="2" charset="-52"/>
                  <a:cs typeface="Open Sans Light"/>
                </a:rPr>
                <a:t>МИнистерство</a:t>
              </a:r>
              <a:r>
                <a:rPr lang="ru-RU" sz="650" kern="700" cap="all" dirty="0">
                  <a:solidFill>
                    <a:schemeClr val="bg1"/>
                  </a:solidFill>
                  <a:latin typeface="Montserrat SemiBold" panose="00000700000000000000" pitchFamily="2" charset="-52"/>
                  <a:cs typeface="Open Sans Light"/>
                </a:rPr>
                <a:t> образования московской области</a:t>
              </a:r>
              <a:endParaRPr sz="650" kern="700" cap="all" dirty="0">
                <a:solidFill>
                  <a:schemeClr val="bg1"/>
                </a:solidFill>
                <a:latin typeface="Montserrat SemiBold" panose="00000700000000000000" pitchFamily="2" charset="-52"/>
                <a:cs typeface="Calibri"/>
              </a:endParaRPr>
            </a:p>
          </p:txBody>
        </p:sp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xmlns="" id="{DE0F667C-7221-4EE4-AC77-1012990572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83264"/>
            <a:stretch/>
          </p:blipFill>
          <p:spPr>
            <a:xfrm>
              <a:off x="9829038" y="547130"/>
              <a:ext cx="305562" cy="371857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050715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">
  <p:cSld name="Custom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Изображение выглядит как снимок экрана, Цвет электрик&#10;&#10;Контент, сгенерированный ИИ, может содержать ошибки.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94841" y="3681081"/>
            <a:ext cx="7343356" cy="1325563"/>
          </a:xfrm>
          <a:prstGeom prst="rect">
            <a:avLst/>
          </a:prstGeom>
        </p:spPr>
        <p:txBody>
          <a:bodyPr/>
          <a:lstStyle>
            <a:lvl1pPr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grpSp>
        <p:nvGrpSpPr>
          <p:cNvPr id="2" name="Google Shape;15;p1"/>
          <p:cNvGrpSpPr/>
          <p:nvPr userDrawn="1"/>
        </p:nvGrpSpPr>
        <p:grpSpPr>
          <a:xfrm>
            <a:off x="9728512" y="388503"/>
            <a:ext cx="2209800" cy="371475"/>
            <a:chOff x="9829038" y="547130"/>
            <a:chExt cx="2210562" cy="371857"/>
          </a:xfrm>
        </p:grpSpPr>
        <p:sp>
          <p:nvSpPr>
            <p:cNvPr id="10" name="Google Shape;16;p1"/>
            <p:cNvSpPr txBox="1"/>
            <p:nvPr/>
          </p:nvSpPr>
          <p:spPr>
            <a:xfrm>
              <a:off x="10210169" y="650424"/>
              <a:ext cx="1829431" cy="2179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11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"/>
                <a:buFont typeface="Montserrat SemiBold"/>
                <a:buNone/>
              </a:pPr>
              <a:r>
                <a:rPr lang="en-US" sz="600" b="0" i="0" u="none" dirty="0">
                  <a:solidFill>
                    <a:schemeClr val="lt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МИНИСТЕРСТВО ОБРАЗОВАНИЯ МОСКОВСКОЙ ОБЛАСТИ</a:t>
              </a:r>
              <a:endParaRPr dirty="0">
                <a:latin typeface="Montserrat" panose="00000500000000000000" pitchFamily="2" charset="-52"/>
              </a:endParaRPr>
            </a:p>
          </p:txBody>
        </p:sp>
        <p:pic>
          <p:nvPicPr>
            <p:cNvPr id="11" name="Google Shape;17;p1"/>
            <p:cNvPicPr preferRelativeResize="0"/>
            <p:nvPr/>
          </p:nvPicPr>
          <p:blipFill rotWithShape="1">
            <a:blip r:embed="rId3" cstate="print"/>
            <a:srcRect/>
            <a:stretch>
              <a:fillRect/>
            </a:stretch>
          </p:blipFill>
          <p:spPr>
            <a:xfrm>
              <a:off x="9829038" y="547130"/>
              <a:ext cx="305562" cy="371857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">
  <p:cSld name="1_Custom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12192000" cy="6870699"/>
          </a:xfrm>
          <a:prstGeom prst="rect">
            <a:avLst/>
          </a:prstGeom>
        </p:spPr>
      </p:pic>
      <p:grpSp>
        <p:nvGrpSpPr>
          <p:cNvPr id="3" name="Google Shape;15;p1"/>
          <p:cNvGrpSpPr/>
          <p:nvPr userDrawn="1"/>
        </p:nvGrpSpPr>
        <p:grpSpPr>
          <a:xfrm>
            <a:off x="9728512" y="388503"/>
            <a:ext cx="2209800" cy="371475"/>
            <a:chOff x="9829038" y="547130"/>
            <a:chExt cx="2210562" cy="371857"/>
          </a:xfrm>
        </p:grpSpPr>
        <p:sp>
          <p:nvSpPr>
            <p:cNvPr id="4" name="Google Shape;16;p1"/>
            <p:cNvSpPr txBox="1"/>
            <p:nvPr/>
          </p:nvSpPr>
          <p:spPr>
            <a:xfrm>
              <a:off x="10210169" y="650424"/>
              <a:ext cx="1829431" cy="2179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12700" marR="0" lvl="0" indent="0" algn="l" rtl="0">
                <a:lnSpc>
                  <a:spcPct val="111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"/>
                <a:buFont typeface="Montserrat SemiBold"/>
                <a:buNone/>
              </a:pPr>
              <a:r>
                <a:rPr lang="en-US" sz="600" b="0" i="0" u="none" dirty="0">
                  <a:solidFill>
                    <a:schemeClr val="lt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МИНИСТЕРСТВО ОБРАЗОВАНИЯ МОСКОВСКОЙ ОБЛАСТИ</a:t>
              </a:r>
              <a:endParaRPr dirty="0">
                <a:latin typeface="Montserrat" panose="00000500000000000000" pitchFamily="2" charset="-52"/>
              </a:endParaRPr>
            </a:p>
          </p:txBody>
        </p:sp>
        <p:pic>
          <p:nvPicPr>
            <p:cNvPr id="5" name="Google Shape;17;p1"/>
            <p:cNvPicPr preferRelativeResize="0"/>
            <p:nvPr/>
          </p:nvPicPr>
          <p:blipFill rotWithShape="1">
            <a:blip r:embed="rId3" cstate="print"/>
            <a:srcRect/>
            <a:stretch>
              <a:fillRect/>
            </a:stretch>
          </p:blipFill>
          <p:spPr>
            <a:xfrm>
              <a:off x="9829038" y="547130"/>
              <a:ext cx="305562" cy="37185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" name="Google Shape;23;p3"/>
          <p:cNvSpPr txBox="1"/>
          <p:nvPr userDrawn="1"/>
        </p:nvSpPr>
        <p:spPr>
          <a:xfrm>
            <a:off x="11072903" y="6239067"/>
            <a:ext cx="417512" cy="177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250" rIns="0" bIns="0" anchor="t" anchorCtr="0">
            <a:spAutoFit/>
          </a:bodyPr>
          <a:lstStyle/>
          <a:p>
            <a:pPr marL="23495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100"/>
              <a:buFont typeface="Montserrat"/>
              <a:buNone/>
            </a:pPr>
            <a:fld id="{00000000-1234-1234-1234-123412341234}" type="slidenum">
              <a:rPr lang="en-US" sz="1100" b="0" i="0" u="none">
                <a:solidFill>
                  <a:schemeClr val="bg1"/>
                </a:solidFill>
                <a:latin typeface="+mn-lt"/>
                <a:ea typeface="Roboto" panose="02000000000000000000" pitchFamily="2" charset="0"/>
                <a:cs typeface="Montserrat"/>
                <a:sym typeface="Montserrat"/>
              </a:rPr>
              <a:pPr marL="23495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99999"/>
                </a:buClr>
                <a:buSzPts val="1100"/>
                <a:buFont typeface="Montserrat"/>
                <a:buNone/>
              </a:pPr>
              <a:t>‹#›</a:t>
            </a:fld>
            <a:endParaRPr sz="1100" dirty="0">
              <a:solidFill>
                <a:schemeClr val="bg1"/>
              </a:solidFill>
              <a:latin typeface="+mn-lt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291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F0E31-A7F6-468E-A0FA-790B0BEEB8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6472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15299" y="573081"/>
            <a:ext cx="10567751" cy="2997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A6A6A6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28000" y="3089333"/>
            <a:ext cx="10542348" cy="28403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7439" y="6377940"/>
            <a:ext cx="3903472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917" y="6377940"/>
            <a:ext cx="28056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02600" y="6431297"/>
            <a:ext cx="135255" cy="1803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rgbClr val="A6A6A6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ct val="100000"/>
              </a:lnSpc>
              <a:spcBef>
                <a:spcPts val="65"/>
              </a:spcBef>
            </a:pPr>
            <a:fld id="{81D60167-4931-47E6-BA6A-407CBD079E47}" type="slidenum">
              <a:rPr spc="80" dirty="0"/>
              <a:pPr marL="25400">
                <a:lnSpc>
                  <a:spcPct val="100000"/>
                </a:lnSpc>
                <a:spcBef>
                  <a:spcPts val="65"/>
                </a:spcBef>
              </a:pPr>
              <a:t>‹#›</a:t>
            </a:fld>
            <a:endParaRPr spc="8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80" r:id="rId6"/>
    <p:sldLayoutId id="2147483681" r:id="rId7"/>
    <p:sldLayoutId id="2147483683" r:id="rId8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CF0E31-A7F6-468E-A0FA-790B0BEEB8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28387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3.wdp"/><Relationship Id="rId18" Type="http://schemas.openxmlformats.org/officeDocument/2006/relationships/image" Target="../media/image20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6.png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11" Type="http://schemas.microsoft.com/office/2007/relationships/hdphoto" Target="../media/hdphoto2.wdp"/><Relationship Id="rId5" Type="http://schemas.openxmlformats.org/officeDocument/2006/relationships/image" Target="../media/image11.jpeg"/><Relationship Id="rId15" Type="http://schemas.microsoft.com/office/2007/relationships/hdphoto" Target="../media/hdphoto4.wdp"/><Relationship Id="rId10" Type="http://schemas.openxmlformats.org/officeDocument/2006/relationships/image" Target="../media/image15.png"/><Relationship Id="rId19" Type="http://schemas.openxmlformats.org/officeDocument/2006/relationships/image" Target="../media/image1.png"/><Relationship Id="rId4" Type="http://schemas.openxmlformats.org/officeDocument/2006/relationships/image" Target="../media/image10.png"/><Relationship Id="rId9" Type="http://schemas.openxmlformats.org/officeDocument/2006/relationships/image" Target="../media/image14.png"/><Relationship Id="rId1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gif"/><Relationship Id="rId3" Type="http://schemas.openxmlformats.org/officeDocument/2006/relationships/hyperlink" Target="https://razgovor.edsoo.ru/" TargetMode="External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gif"/><Relationship Id="rId5" Type="http://schemas.openxmlformats.org/officeDocument/2006/relationships/image" Target="../media/image22.png"/><Relationship Id="rId4" Type="http://schemas.openxmlformats.org/officeDocument/2006/relationships/hyperlink" Target="https://mosobl-centerdo.ru/menu/deyatelnost/razgovoryi-o-vazhnom/" TargetMode="External"/><Relationship Id="rId9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603700" y="939974"/>
            <a:ext cx="3562710" cy="4011284"/>
          </a:xfrm>
          <a:prstGeom prst="round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Onest Medium" charset="0"/>
              <a:cs typeface="Onest Medium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05999" y="1145605"/>
            <a:ext cx="6233874" cy="3599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Onest Medium" charset="0"/>
                <a:ea typeface="Times New Roman" panose="02020603050405020304" pitchFamily="18" charset="0"/>
                <a:cs typeface="Onest Medium" charset="0"/>
              </a:rPr>
              <a:t>Сулима Лариса Олеговна</a:t>
            </a:r>
          </a:p>
          <a:p>
            <a:endParaRPr lang="en-US" sz="3200" b="1" dirty="0">
              <a:solidFill>
                <a:schemeClr val="bg1"/>
              </a:solidFill>
              <a:latin typeface="Onest Medium" charset="0"/>
              <a:ea typeface="Times New Roman" panose="02020603050405020304" pitchFamily="18" charset="0"/>
              <a:cs typeface="Onest Medium" charset="0"/>
            </a:endParaRPr>
          </a:p>
          <a:p>
            <a:r>
              <a:rPr lang="ru-RU" sz="2000" b="1" dirty="0" err="1">
                <a:solidFill>
                  <a:schemeClr val="bg1"/>
                </a:solidFill>
                <a:latin typeface="Onest Medium" charset="0"/>
                <a:ea typeface="Times New Roman" panose="02020603050405020304" pitchFamily="18" charset="0"/>
                <a:cs typeface="Onest Medium" charset="0"/>
              </a:rPr>
              <a:t>к.ист.н.,доцент</a:t>
            </a:r>
            <a:r>
              <a:rPr lang="ru-RU" sz="2000" b="1" dirty="0">
                <a:solidFill>
                  <a:schemeClr val="bg1"/>
                </a:solidFill>
                <a:latin typeface="Onest Medium" charset="0"/>
                <a:ea typeface="Times New Roman" panose="02020603050405020304" pitchFamily="18" charset="0"/>
                <a:cs typeface="Onest Medium" charset="0"/>
              </a:rPr>
              <a:t>, Заслуженный работник высшей школы РТ, Почетный работник сферы молодежной политики РФ, Почетный работник воспитания и просвещения РФ</a:t>
            </a:r>
            <a:endParaRPr lang="en-US" sz="2000" dirty="0">
              <a:solidFill>
                <a:schemeClr val="bg1"/>
              </a:solidFill>
              <a:latin typeface="Onest Medium" charset="0"/>
              <a:ea typeface="Times New Roman" panose="02020603050405020304" pitchFamily="18" charset="0"/>
              <a:cs typeface="Onest Medium" charset="0"/>
            </a:endParaRPr>
          </a:p>
          <a:p>
            <a:r>
              <a:rPr lang="ru-RU" sz="2800" b="1" dirty="0">
                <a:solidFill>
                  <a:schemeClr val="bg1"/>
                </a:solidFill>
                <a:latin typeface="Onest Medium" charset="0"/>
                <a:ea typeface="Times New Roman" panose="02020603050405020304" pitchFamily="18" charset="0"/>
                <a:cs typeface="Onest Medium" charset="0"/>
              </a:rPr>
              <a:t>заместитель Министра образования Московской области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/>
          <a:srcRect t="736" r="4498" b="-1"/>
          <a:stretch>
            <a:fillRect/>
          </a:stretch>
        </p:blipFill>
        <p:spPr>
          <a:xfrm>
            <a:off x="9372718" y="3757857"/>
            <a:ext cx="2734310" cy="309943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Группа 14">
            <a:extLst>
              <a:ext uri="{FF2B5EF4-FFF2-40B4-BE49-F238E27FC236}">
                <a16:creationId xmlns:a16="http://schemas.microsoft.com/office/drawing/2014/main" xmlns="" id="{8BBF7BC5-FCFA-1789-B4C4-FF86E12334A8}"/>
              </a:ext>
            </a:extLst>
          </p:cNvPr>
          <p:cNvGrpSpPr/>
          <p:nvPr/>
        </p:nvGrpSpPr>
        <p:grpSpPr>
          <a:xfrm>
            <a:off x="263352" y="224467"/>
            <a:ext cx="11155329" cy="644877"/>
            <a:chOff x="263352" y="224467"/>
            <a:chExt cx="11155329" cy="644877"/>
          </a:xfrm>
        </p:grpSpPr>
        <p:sp>
          <p:nvSpPr>
            <p:cNvPr id="17" name="CustomShape 8">
              <a:extLst>
                <a:ext uri="{FF2B5EF4-FFF2-40B4-BE49-F238E27FC236}">
                  <a16:creationId xmlns:a16="http://schemas.microsoft.com/office/drawing/2014/main" xmlns="" id="{4B0DE5EC-6036-4ABC-B580-EB4557370AE1}"/>
                </a:ext>
              </a:extLst>
            </p:cNvPr>
            <p:cNvSpPr/>
            <p:nvPr/>
          </p:nvSpPr>
          <p:spPr>
            <a:xfrm>
              <a:off x="263352" y="224467"/>
              <a:ext cx="11155329" cy="644877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endParaRPr lang="ru-RU" strike="noStrike" spc="-1" dirty="0">
                <a:solidFill>
                  <a:schemeClr val="bg1">
                    <a:lumMod val="65000"/>
                  </a:schemeClr>
                </a:solidFill>
                <a:latin typeface="Montserrat" charset="-52"/>
                <a:ea typeface="DejaVu Sans"/>
              </a:endParaRPr>
            </a:p>
            <a:p>
              <a:pPr defTabSz="536575">
                <a:lnSpc>
                  <a:spcPct val="100000"/>
                </a:lnSpc>
              </a:pPr>
              <a:r>
                <a:rPr lang="ru-RU" spc="-1" dirty="0">
                  <a:solidFill>
                    <a:schemeClr val="bg1">
                      <a:lumMod val="65000"/>
                    </a:schemeClr>
                  </a:solidFill>
                  <a:latin typeface="Montserrat" charset="-52"/>
                  <a:ea typeface="DejaVu Sans"/>
                </a:rPr>
                <a:t>	2025 – задачи в дополнительном образовании детей</a:t>
              </a:r>
              <a:endParaRPr lang="ru-RU" strike="noStrike" spc="-1" dirty="0">
                <a:solidFill>
                  <a:schemeClr val="bg1">
                    <a:lumMod val="65000"/>
                  </a:schemeClr>
                </a:solidFill>
                <a:latin typeface="Montserrat" charset="-52"/>
              </a:endParaRPr>
            </a:p>
          </p:txBody>
        </p:sp>
        <p:sp>
          <p:nvSpPr>
            <p:cNvPr id="18" name="object 19">
              <a:extLst>
                <a:ext uri="{FF2B5EF4-FFF2-40B4-BE49-F238E27FC236}">
                  <a16:creationId xmlns:a16="http://schemas.microsoft.com/office/drawing/2014/main" xmlns="" id="{8B84784C-25A2-301F-FB51-C2C182346E23}"/>
                </a:ext>
              </a:extLst>
            </p:cNvPr>
            <p:cNvSpPr txBox="1">
              <a:spLocks/>
            </p:cNvSpPr>
            <p:nvPr/>
          </p:nvSpPr>
          <p:spPr>
            <a:xfrm>
              <a:off x="386517" y="552908"/>
              <a:ext cx="417513" cy="223778"/>
            </a:xfrm>
            <a:prstGeom prst="rect">
              <a:avLst/>
            </a:prstGeom>
          </p:spPr>
          <p:txBody>
            <a:bodyPr lIns="0" tIns="8254" rIns="0" bIns="0">
              <a:spAutoFit/>
            </a:bodyPr>
            <a:lstStyle>
              <a:lvl1pPr marL="23813" defTabSz="91281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defTabSz="91281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defTabSz="91281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defTabSz="91281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defTabSz="91281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ts val="63"/>
                </a:spcBef>
              </a:pPr>
              <a:fld id="{7785805A-4AB8-4EED-A450-645E6604FEA4}" type="slidenum">
                <a:rPr lang="ru-RU" altLang="ru-RU" sz="1400">
                  <a:solidFill>
                    <a:srgbClr val="999999"/>
                  </a:solidFill>
                  <a:latin typeface="Montserrat" panose="00000500000000000000" pitchFamily="2" charset="-52"/>
                </a:rPr>
                <a:pPr eaLnBrk="1" hangingPunct="1">
                  <a:spcBef>
                    <a:spcPts val="63"/>
                  </a:spcBef>
                </a:pPr>
                <a:t>10</a:t>
              </a:fld>
              <a:endParaRPr lang="ru-RU" altLang="ru-RU" sz="1400" dirty="0">
                <a:solidFill>
                  <a:srgbClr val="999999"/>
                </a:solidFill>
                <a:latin typeface="Montserrat" panose="00000500000000000000" pitchFamily="2" charset="-52"/>
              </a:endParaRPr>
            </a:p>
          </p:txBody>
        </p:sp>
      </p:grpSp>
      <p:sp>
        <p:nvSpPr>
          <p:cNvPr id="13" name="Текстовое поле 1"/>
          <p:cNvSpPr txBox="1"/>
          <p:nvPr/>
        </p:nvSpPr>
        <p:spPr>
          <a:xfrm>
            <a:off x="420171" y="1755036"/>
            <a:ext cx="6264696" cy="383181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R="24193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ü"/>
              <a:tabLst>
                <a:tab pos="375285" algn="l"/>
                <a:tab pos="375920" algn="l"/>
              </a:tabLst>
            </a:pPr>
            <a:r>
              <a:rPr lang="ru-RU" dirty="0">
                <a:solidFill>
                  <a:schemeClr val="dk1"/>
                </a:solidFill>
                <a:latin typeface="Montserrat" pitchFamily="2" charset="0"/>
                <a:ea typeface="Montserrat Light"/>
                <a:cs typeface="Montserrat Light"/>
                <a:sym typeface="+mn-ea"/>
              </a:rPr>
              <a:t>увеличение  количества </a:t>
            </a:r>
            <a:r>
              <a:rPr lang="ru-RU" b="1" dirty="0">
                <a:solidFill>
                  <a:schemeClr val="dk1"/>
                </a:solidFill>
                <a:latin typeface="Montserrat" pitchFamily="2" charset="0"/>
                <a:ea typeface="Montserrat Light"/>
                <a:cs typeface="Montserrat Light"/>
                <a:sym typeface="+mn-ea"/>
              </a:rPr>
              <a:t>программ </a:t>
            </a:r>
            <a:br>
              <a:rPr lang="ru-RU" b="1" dirty="0">
                <a:solidFill>
                  <a:schemeClr val="dk1"/>
                </a:solidFill>
                <a:latin typeface="Montserrat" pitchFamily="2" charset="0"/>
                <a:ea typeface="Montserrat Light"/>
                <a:cs typeface="Montserrat Light"/>
                <a:sym typeface="+mn-ea"/>
              </a:rPr>
            </a:br>
            <a:r>
              <a:rPr lang="ru-RU" b="1" dirty="0">
                <a:solidFill>
                  <a:schemeClr val="dk1"/>
                </a:solidFill>
                <a:latin typeface="Montserrat" pitchFamily="2" charset="0"/>
                <a:ea typeface="Montserrat Light"/>
                <a:cs typeface="Montserrat Light"/>
                <a:sym typeface="+mn-ea"/>
              </a:rPr>
              <a:t>по технической и естественно-научной направленностям</a:t>
            </a:r>
          </a:p>
          <a:p>
            <a:pPr marR="24193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ü"/>
              <a:tabLst>
                <a:tab pos="375285" algn="l"/>
                <a:tab pos="375920" algn="l"/>
              </a:tabLst>
            </a:pPr>
            <a:r>
              <a:rPr lang="ru-RU" dirty="0">
                <a:solidFill>
                  <a:schemeClr val="dk1"/>
                </a:solidFill>
                <a:latin typeface="Montserrat" pitchFamily="2" charset="0"/>
                <a:ea typeface="Montserrat Light"/>
                <a:cs typeface="Montserrat Light"/>
                <a:sym typeface="+mn-ea"/>
              </a:rPr>
              <a:t>увеличение  количества обучающихся </a:t>
            </a:r>
            <a:br>
              <a:rPr lang="ru-RU" dirty="0">
                <a:solidFill>
                  <a:schemeClr val="dk1"/>
                </a:solidFill>
                <a:latin typeface="Montserrat" pitchFamily="2" charset="0"/>
                <a:ea typeface="Montserrat Light"/>
                <a:cs typeface="Montserrat Light"/>
                <a:sym typeface="+mn-ea"/>
              </a:rPr>
            </a:br>
            <a:r>
              <a:rPr lang="ru-RU" dirty="0">
                <a:solidFill>
                  <a:schemeClr val="dk1"/>
                </a:solidFill>
                <a:latin typeface="Montserrat" pitchFamily="2" charset="0"/>
                <a:ea typeface="Montserrat Light"/>
                <a:cs typeface="Montserrat Light"/>
                <a:sym typeface="+mn-ea"/>
              </a:rPr>
              <a:t>по программам </a:t>
            </a:r>
            <a:r>
              <a:rPr lang="ru-RU" b="1" dirty="0">
                <a:solidFill>
                  <a:schemeClr val="dk1"/>
                </a:solidFill>
                <a:latin typeface="Montserrat" pitchFamily="2" charset="0"/>
                <a:ea typeface="Montserrat Light"/>
                <a:cs typeface="Montserrat Light"/>
                <a:sym typeface="+mn-ea"/>
              </a:rPr>
              <a:t>технической и естественно-научной направленностей</a:t>
            </a:r>
          </a:p>
          <a:p>
            <a:pPr marR="24193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ü"/>
              <a:tabLst>
                <a:tab pos="375285" algn="l"/>
                <a:tab pos="375920" algn="l"/>
              </a:tabLst>
            </a:pPr>
            <a:r>
              <a:rPr lang="ru-RU" dirty="0">
                <a:solidFill>
                  <a:schemeClr val="dk1"/>
                </a:solidFill>
                <a:latin typeface="Montserrat" pitchFamily="2" charset="0"/>
                <a:ea typeface="Montserrat Light"/>
                <a:cs typeface="Montserrat Light"/>
                <a:sym typeface="+mn-ea"/>
              </a:rPr>
              <a:t>методическая работа с педагогами дополнительного образования технической </a:t>
            </a:r>
            <a:br>
              <a:rPr lang="ru-RU" dirty="0">
                <a:solidFill>
                  <a:schemeClr val="dk1"/>
                </a:solidFill>
                <a:latin typeface="Montserrat" pitchFamily="2" charset="0"/>
                <a:ea typeface="Montserrat Light"/>
                <a:cs typeface="Montserrat Light"/>
                <a:sym typeface="+mn-ea"/>
              </a:rPr>
            </a:br>
            <a:r>
              <a:rPr lang="ru-RU" dirty="0">
                <a:solidFill>
                  <a:schemeClr val="dk1"/>
                </a:solidFill>
                <a:latin typeface="Montserrat" pitchFamily="2" charset="0"/>
                <a:ea typeface="Montserrat Light"/>
                <a:cs typeface="Montserrat Light"/>
                <a:sym typeface="+mn-ea"/>
              </a:rPr>
              <a:t>и естественно-научной направленностей</a:t>
            </a:r>
          </a:p>
          <a:p>
            <a:pPr marR="24193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ü"/>
              <a:tabLst>
                <a:tab pos="375285" algn="l"/>
                <a:tab pos="375920" algn="l"/>
              </a:tabLst>
            </a:pPr>
            <a:r>
              <a:rPr lang="ru-RU" dirty="0">
                <a:solidFill>
                  <a:schemeClr val="dk1"/>
                </a:solidFill>
                <a:latin typeface="Montserrat" pitchFamily="2" charset="0"/>
                <a:ea typeface="Montserrat Light"/>
                <a:cs typeface="Montserrat Light"/>
                <a:sym typeface="+mn-ea"/>
              </a:rPr>
              <a:t>повышение квалификации педагогов дополнительного образования детей</a:t>
            </a:r>
            <a:endParaRPr lang="ru-RU" altLang="en-US" dirty="0">
              <a:solidFill>
                <a:schemeClr val="dk1"/>
              </a:solidFill>
              <a:latin typeface="Montserrat" pitchFamily="2" charset="0"/>
              <a:ea typeface="Montserrat Light"/>
              <a:cs typeface="Montserrat Light"/>
              <a:sym typeface="+mn-ea"/>
            </a:endParaRPr>
          </a:p>
        </p:txBody>
      </p:sp>
      <p:grpSp>
        <p:nvGrpSpPr>
          <p:cNvPr id="14" name="Группа 3">
            <a:extLst>
              <a:ext uri="{FF2B5EF4-FFF2-40B4-BE49-F238E27FC236}">
                <a16:creationId xmlns:a16="http://schemas.microsoft.com/office/drawing/2014/main" xmlns="" id="{0F7264AA-6C72-43A0-AE0A-C899C8D2FCBF}"/>
              </a:ext>
            </a:extLst>
          </p:cNvPr>
          <p:cNvGrpSpPr>
            <a:grpSpLocks/>
          </p:cNvGrpSpPr>
          <p:nvPr/>
        </p:nvGrpSpPr>
        <p:grpSpPr bwMode="auto">
          <a:xfrm>
            <a:off x="9829800" y="525461"/>
            <a:ext cx="2066926" cy="363539"/>
            <a:chOff x="9829038" y="525040"/>
            <a:chExt cx="2067386" cy="363360"/>
          </a:xfrm>
        </p:grpSpPr>
        <p:pic>
          <p:nvPicPr>
            <p:cNvPr id="16" name="Рисунок 4">
              <a:extLst>
                <a:ext uri="{FF2B5EF4-FFF2-40B4-BE49-F238E27FC236}">
                  <a16:creationId xmlns:a16="http://schemas.microsoft.com/office/drawing/2014/main" xmlns="" id="{28A5C04D-5C87-4504-966D-8A240A39CD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29038" y="525040"/>
              <a:ext cx="275161" cy="362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20B1EEEA-70AF-47CD-9EAA-F9B09C99F4DE}"/>
                </a:ext>
              </a:extLst>
            </p:cNvPr>
            <p:cNvSpPr txBox="1"/>
            <p:nvPr/>
          </p:nvSpPr>
          <p:spPr>
            <a:xfrm>
              <a:off x="10103738" y="596444"/>
              <a:ext cx="1792686" cy="29195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650" dirty="0">
                  <a:latin typeface="Montserrat SemiBold" panose="00000700000000000000" pitchFamily="2" charset="-52"/>
                  <a:cs typeface="+mn-cs"/>
                </a:rPr>
                <a:t>МИНИСТЕРСТВО ОБРАЗОВАНИЯ </a:t>
              </a:r>
              <a:br>
                <a:rPr lang="ru-RU" sz="650" dirty="0">
                  <a:latin typeface="Montserrat SemiBold" panose="00000700000000000000" pitchFamily="2" charset="-52"/>
                  <a:cs typeface="+mn-cs"/>
                </a:rPr>
              </a:br>
              <a:r>
                <a:rPr lang="ru-RU" sz="650" dirty="0">
                  <a:latin typeface="Montserrat SemiBold" panose="00000700000000000000" pitchFamily="2" charset="-52"/>
                  <a:cs typeface="+mn-cs"/>
                </a:rPr>
                <a:t>МОСКОВСКОЙ ОБЛАСТИ</a:t>
              </a:r>
            </a:p>
          </p:txBody>
        </p:sp>
      </p:grp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xmlns="" id="{12F405CE-662B-F8DC-D492-2487DFCBBE1E}"/>
              </a:ext>
            </a:extLst>
          </p:cNvPr>
          <p:cNvSpPr/>
          <p:nvPr/>
        </p:nvSpPr>
        <p:spPr>
          <a:xfrm>
            <a:off x="6208340" y="4822975"/>
            <a:ext cx="5018654" cy="1551222"/>
          </a:xfrm>
          <a:prstGeom prst="roundRect">
            <a:avLst>
              <a:gd name="adj" fmla="val 22143"/>
            </a:avLst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xmlns="" id="{C47C0F57-241D-257F-A6B2-C5C0352B0D14}"/>
              </a:ext>
            </a:extLst>
          </p:cNvPr>
          <p:cNvGrpSpPr/>
          <p:nvPr/>
        </p:nvGrpSpPr>
        <p:grpSpPr>
          <a:xfrm>
            <a:off x="10640741" y="4814320"/>
            <a:ext cx="1401778" cy="1432992"/>
            <a:chOff x="4409547" y="538542"/>
            <a:chExt cx="1368000" cy="1368000"/>
          </a:xfrm>
        </p:grpSpPr>
        <p:sp>
          <p:nvSpPr>
            <p:cNvPr id="20" name="Овал 19">
              <a:extLst>
                <a:ext uri="{FF2B5EF4-FFF2-40B4-BE49-F238E27FC236}">
                  <a16:creationId xmlns:a16="http://schemas.microsoft.com/office/drawing/2014/main" xmlns="" id="{2713DC30-E8CA-27B6-3302-E2DFD1EFA1EB}"/>
                </a:ext>
              </a:extLst>
            </p:cNvPr>
            <p:cNvSpPr/>
            <p:nvPr/>
          </p:nvSpPr>
          <p:spPr>
            <a:xfrm>
              <a:off x="4409547" y="538542"/>
              <a:ext cx="1368000" cy="1368000"/>
            </a:xfrm>
            <a:prstGeom prst="ellipse">
              <a:avLst/>
            </a:prstGeom>
            <a:solidFill>
              <a:srgbClr val="00B050"/>
            </a:solidFill>
            <a:ln w="28575">
              <a:noFill/>
            </a:ln>
          </p:spPr>
          <p:txBody>
            <a:bodyPr wrap="square">
              <a:spAutoFit/>
            </a:bodyPr>
            <a:lstStyle/>
            <a:p>
              <a:pPr marL="3175" lvl="0">
                <a:buSzPts val="1400"/>
              </a:pPr>
              <a:endParaRPr lang="ru-RU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21" name="Прямоугольник 20">
              <a:extLst>
                <a:ext uri="{FF2B5EF4-FFF2-40B4-BE49-F238E27FC236}">
                  <a16:creationId xmlns:a16="http://schemas.microsoft.com/office/drawing/2014/main" xmlns="" id="{128576FD-9009-00FA-A3F8-9A832DBF1642}"/>
                </a:ext>
              </a:extLst>
            </p:cNvPr>
            <p:cNvSpPr/>
            <p:nvPr/>
          </p:nvSpPr>
          <p:spPr>
            <a:xfrm>
              <a:off x="4563368" y="1034129"/>
              <a:ext cx="1152880" cy="461665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400" b="1" dirty="0">
                  <a:solidFill>
                    <a:schemeClr val="bg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11,59%</a:t>
              </a: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66D75FF2-24D7-C067-76F4-715C267E54A0}"/>
              </a:ext>
            </a:extLst>
          </p:cNvPr>
          <p:cNvSpPr txBox="1"/>
          <p:nvPr/>
        </p:nvSpPr>
        <p:spPr>
          <a:xfrm>
            <a:off x="6328204" y="4796135"/>
            <a:ext cx="4765324" cy="17158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3188" lvl="0" defTabSz="900113">
              <a:spcBef>
                <a:spcPts val="600"/>
              </a:spcBef>
              <a:buSzPts val="1400"/>
              <a:tabLst>
                <a:tab pos="1074738" algn="l"/>
              </a:tabLst>
            </a:pPr>
            <a:r>
              <a:rPr lang="ru-RU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Охват деятельностью рег. </a:t>
            </a:r>
            <a:br>
              <a:rPr lang="ru-RU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центров выявления, поддержки </a:t>
            </a:r>
            <a:br>
              <a:rPr lang="ru-RU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 развития способностей </a:t>
            </a:r>
            <a:br>
              <a:rPr lang="ru-RU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 талантов, технопарков </a:t>
            </a:r>
            <a:br>
              <a:rPr lang="ru-RU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«Кванториум» и центров «IТ-куб»</a:t>
            </a:r>
          </a:p>
          <a:p>
            <a:pPr marL="103188" lvl="0" defTabSz="900113">
              <a:spcBef>
                <a:spcPts val="600"/>
              </a:spcBef>
              <a:buSzPts val="1400"/>
              <a:tabLst>
                <a:tab pos="1074738" algn="l"/>
              </a:tabLst>
            </a:pPr>
            <a:endParaRPr lang="ru-RU" sz="105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" name="Скругленный прямоугольник 22">
            <a:extLst>
              <a:ext uri="{FF2B5EF4-FFF2-40B4-BE49-F238E27FC236}">
                <a16:creationId xmlns:a16="http://schemas.microsoft.com/office/drawing/2014/main" xmlns="" id="{712C623B-623F-909B-7405-2C5296BB1017}"/>
              </a:ext>
            </a:extLst>
          </p:cNvPr>
          <p:cNvSpPr/>
          <p:nvPr/>
        </p:nvSpPr>
        <p:spPr>
          <a:xfrm>
            <a:off x="6224146" y="3582533"/>
            <a:ext cx="5450434" cy="946959"/>
          </a:xfrm>
          <a:prstGeom prst="roundRect">
            <a:avLst>
              <a:gd name="adj" fmla="val 22143"/>
            </a:avLst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xmlns="" id="{59B55D62-E6A3-FDBF-F580-DFEEEEFDF031}"/>
              </a:ext>
            </a:extLst>
          </p:cNvPr>
          <p:cNvGrpSpPr/>
          <p:nvPr/>
        </p:nvGrpSpPr>
        <p:grpSpPr>
          <a:xfrm>
            <a:off x="10732988" y="3507650"/>
            <a:ext cx="1129607" cy="1144820"/>
            <a:chOff x="4409547" y="538542"/>
            <a:chExt cx="1368000" cy="1368000"/>
          </a:xfrm>
          <a:solidFill>
            <a:srgbClr val="FFC000"/>
          </a:solidFill>
        </p:grpSpPr>
        <p:sp>
          <p:nvSpPr>
            <p:cNvPr id="25" name="Овал 24">
              <a:extLst>
                <a:ext uri="{FF2B5EF4-FFF2-40B4-BE49-F238E27FC236}">
                  <a16:creationId xmlns:a16="http://schemas.microsoft.com/office/drawing/2014/main" xmlns="" id="{18FCC575-DF28-E288-5BAA-A7E08E494E7E}"/>
                </a:ext>
              </a:extLst>
            </p:cNvPr>
            <p:cNvSpPr/>
            <p:nvPr/>
          </p:nvSpPr>
          <p:spPr>
            <a:xfrm>
              <a:off x="4409547" y="538542"/>
              <a:ext cx="1368000" cy="1368000"/>
            </a:xfrm>
            <a:prstGeom prst="ellipse">
              <a:avLst/>
            </a:prstGeom>
            <a:grpFill/>
            <a:ln w="28575">
              <a:noFill/>
            </a:ln>
          </p:spPr>
          <p:txBody>
            <a:bodyPr wrap="square">
              <a:spAutoFit/>
            </a:bodyPr>
            <a:lstStyle/>
            <a:p>
              <a:pPr marL="3175" lvl="0">
                <a:buSzPts val="1400"/>
              </a:pPr>
              <a:endParaRPr lang="ru-RU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26" name="Прямоугольник 25">
              <a:extLst>
                <a:ext uri="{FF2B5EF4-FFF2-40B4-BE49-F238E27FC236}">
                  <a16:creationId xmlns:a16="http://schemas.microsoft.com/office/drawing/2014/main" xmlns="" id="{16A01E8B-F268-0FAE-F036-AB1DB71C528B}"/>
                </a:ext>
              </a:extLst>
            </p:cNvPr>
            <p:cNvSpPr/>
            <p:nvPr/>
          </p:nvSpPr>
          <p:spPr>
            <a:xfrm>
              <a:off x="4589288" y="942369"/>
              <a:ext cx="1114696" cy="551666"/>
            </a:xfrm>
            <a:prstGeom prst="rect">
              <a:avLst/>
            </a:prstGeom>
            <a:grpFill/>
            <a:ln>
              <a:noFill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400" b="1" dirty="0">
                  <a:solidFill>
                    <a:schemeClr val="bg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7,6%</a:t>
              </a:r>
              <a:endParaRPr lang="ru-RU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FB4949B3-8EC2-F751-3D24-3786C875DF61}"/>
              </a:ext>
            </a:extLst>
          </p:cNvPr>
          <p:cNvSpPr txBox="1"/>
          <p:nvPr/>
        </p:nvSpPr>
        <p:spPr>
          <a:xfrm>
            <a:off x="6102765" y="3602264"/>
            <a:ext cx="501565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6700" lvl="0" defTabSz="900113">
              <a:buSzPts val="1400"/>
              <a:tabLst>
                <a:tab pos="1074738" algn="l"/>
              </a:tabLst>
            </a:pPr>
            <a:r>
              <a:rPr lang="ru-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Охват детей программами естественно-научной направленности</a:t>
            </a:r>
            <a:r>
              <a:rPr lang="ru-RU" sz="2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lang="ru-RU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" name="Скругленный прямоугольник 27">
            <a:extLst>
              <a:ext uri="{FF2B5EF4-FFF2-40B4-BE49-F238E27FC236}">
                <a16:creationId xmlns:a16="http://schemas.microsoft.com/office/drawing/2014/main" xmlns="" id="{2360AB37-F3DB-DCF3-9D43-234426AED2DF}"/>
              </a:ext>
            </a:extLst>
          </p:cNvPr>
          <p:cNvSpPr/>
          <p:nvPr/>
        </p:nvSpPr>
        <p:spPr>
          <a:xfrm>
            <a:off x="6240016" y="1260785"/>
            <a:ext cx="5024492" cy="790410"/>
          </a:xfrm>
          <a:prstGeom prst="roundRect">
            <a:avLst>
              <a:gd name="adj" fmla="val 22143"/>
            </a:avLst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9" name="Группа 28">
            <a:extLst>
              <a:ext uri="{FF2B5EF4-FFF2-40B4-BE49-F238E27FC236}">
                <a16:creationId xmlns:a16="http://schemas.microsoft.com/office/drawing/2014/main" xmlns="" id="{9A5FA456-D121-FCBB-0B83-D0B0C0462D6E}"/>
              </a:ext>
            </a:extLst>
          </p:cNvPr>
          <p:cNvGrpSpPr/>
          <p:nvPr/>
        </p:nvGrpSpPr>
        <p:grpSpPr>
          <a:xfrm>
            <a:off x="10712307" y="1045946"/>
            <a:ext cx="1080120" cy="1054746"/>
            <a:chOff x="4441624" y="849324"/>
            <a:chExt cx="1368000" cy="1368000"/>
          </a:xfrm>
        </p:grpSpPr>
        <p:sp>
          <p:nvSpPr>
            <p:cNvPr id="30" name="Овал 29">
              <a:extLst>
                <a:ext uri="{FF2B5EF4-FFF2-40B4-BE49-F238E27FC236}">
                  <a16:creationId xmlns:a16="http://schemas.microsoft.com/office/drawing/2014/main" xmlns="" id="{E5625008-E4B6-B1AB-2219-EF1BC48CC262}"/>
                </a:ext>
              </a:extLst>
            </p:cNvPr>
            <p:cNvSpPr/>
            <p:nvPr/>
          </p:nvSpPr>
          <p:spPr>
            <a:xfrm>
              <a:off x="4441624" y="849324"/>
              <a:ext cx="1368000" cy="1368000"/>
            </a:xfrm>
            <a:prstGeom prst="ellipse">
              <a:avLst/>
            </a:prstGeom>
            <a:solidFill>
              <a:srgbClr val="00B050"/>
            </a:solidFill>
            <a:ln w="28575">
              <a:noFill/>
            </a:ln>
          </p:spPr>
          <p:txBody>
            <a:bodyPr wrap="square">
              <a:spAutoFit/>
            </a:bodyPr>
            <a:lstStyle/>
            <a:p>
              <a:pPr marL="3175" lvl="0">
                <a:buSzPts val="1400"/>
              </a:pPr>
              <a:endParaRPr lang="ru-RU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1" name="Прямоугольник 30">
              <a:extLst>
                <a:ext uri="{FF2B5EF4-FFF2-40B4-BE49-F238E27FC236}">
                  <a16:creationId xmlns:a16="http://schemas.microsoft.com/office/drawing/2014/main" xmlns="" id="{78F556DF-127A-7C3E-2803-C90D57070FBD}"/>
                </a:ext>
              </a:extLst>
            </p:cNvPr>
            <p:cNvSpPr/>
            <p:nvPr/>
          </p:nvSpPr>
          <p:spPr>
            <a:xfrm>
              <a:off x="4475345" y="1216084"/>
              <a:ext cx="1334279" cy="598777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400" b="1" dirty="0">
                  <a:solidFill>
                    <a:schemeClr val="bg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86,1%</a:t>
              </a: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C22DFF97-8B82-2FC7-A529-A27EA7BC0E37}"/>
              </a:ext>
            </a:extLst>
          </p:cNvPr>
          <p:cNvSpPr txBox="1"/>
          <p:nvPr/>
        </p:nvSpPr>
        <p:spPr>
          <a:xfrm>
            <a:off x="6224146" y="1310090"/>
            <a:ext cx="5220496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6700" lvl="0" defTabSz="900113">
              <a:buSzPts val="1400"/>
              <a:tabLst>
                <a:tab pos="1074738" algn="l"/>
              </a:tabLst>
            </a:pPr>
            <a:r>
              <a:rPr lang="ru-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Охват детей 5-18 лет </a:t>
            </a:r>
            <a:r>
              <a:rPr lang="ru-RU" sz="2000" b="1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допобразованием</a:t>
            </a:r>
            <a:r>
              <a:rPr lang="ru-RU" sz="2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-RU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/>
            </a:r>
            <a:br>
              <a:rPr lang="ru-RU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lang="ru-RU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" name="Скругленный прямоугольник 32">
            <a:extLst>
              <a:ext uri="{FF2B5EF4-FFF2-40B4-BE49-F238E27FC236}">
                <a16:creationId xmlns:a16="http://schemas.microsoft.com/office/drawing/2014/main" xmlns="" id="{6512D85B-2E44-EEB5-CEAD-C8E3F92B9B76}"/>
              </a:ext>
            </a:extLst>
          </p:cNvPr>
          <p:cNvSpPr/>
          <p:nvPr/>
        </p:nvSpPr>
        <p:spPr>
          <a:xfrm>
            <a:off x="6239807" y="2430137"/>
            <a:ext cx="5149226" cy="780516"/>
          </a:xfrm>
          <a:prstGeom prst="roundRect">
            <a:avLst>
              <a:gd name="adj" fmla="val 22143"/>
            </a:avLst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4" name="Группа 33">
            <a:extLst>
              <a:ext uri="{FF2B5EF4-FFF2-40B4-BE49-F238E27FC236}">
                <a16:creationId xmlns:a16="http://schemas.microsoft.com/office/drawing/2014/main" xmlns="" id="{544A60E8-985C-2D1F-38B0-94E93B613A50}"/>
              </a:ext>
            </a:extLst>
          </p:cNvPr>
          <p:cNvGrpSpPr/>
          <p:nvPr/>
        </p:nvGrpSpPr>
        <p:grpSpPr>
          <a:xfrm>
            <a:off x="10668280" y="2178984"/>
            <a:ext cx="1162558" cy="1091950"/>
            <a:chOff x="4409547" y="538542"/>
            <a:chExt cx="1368000" cy="1368000"/>
          </a:xfrm>
          <a:solidFill>
            <a:srgbClr val="FFC000"/>
          </a:solidFill>
        </p:grpSpPr>
        <p:sp>
          <p:nvSpPr>
            <p:cNvPr id="35" name="Овал 34">
              <a:extLst>
                <a:ext uri="{FF2B5EF4-FFF2-40B4-BE49-F238E27FC236}">
                  <a16:creationId xmlns:a16="http://schemas.microsoft.com/office/drawing/2014/main" xmlns="" id="{6A73B950-C20F-98AB-2481-C94DB653774C}"/>
                </a:ext>
              </a:extLst>
            </p:cNvPr>
            <p:cNvSpPr/>
            <p:nvPr/>
          </p:nvSpPr>
          <p:spPr>
            <a:xfrm>
              <a:off x="4409547" y="538542"/>
              <a:ext cx="1368000" cy="1368000"/>
            </a:xfrm>
            <a:prstGeom prst="ellipse">
              <a:avLst/>
            </a:prstGeom>
            <a:grpFill/>
            <a:ln w="28575">
              <a:noFill/>
            </a:ln>
          </p:spPr>
          <p:txBody>
            <a:bodyPr wrap="square">
              <a:spAutoFit/>
            </a:bodyPr>
            <a:lstStyle/>
            <a:p>
              <a:pPr marL="3175" lvl="0">
                <a:buSzPts val="1400"/>
              </a:pPr>
              <a:endParaRPr lang="ru-RU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6" name="Прямоугольник 35">
              <a:extLst>
                <a:ext uri="{FF2B5EF4-FFF2-40B4-BE49-F238E27FC236}">
                  <a16:creationId xmlns:a16="http://schemas.microsoft.com/office/drawing/2014/main" xmlns="" id="{219D4355-D7CF-B887-273F-34B0C3B4E9CC}"/>
                </a:ext>
              </a:extLst>
            </p:cNvPr>
            <p:cNvSpPr/>
            <p:nvPr/>
          </p:nvSpPr>
          <p:spPr>
            <a:xfrm>
              <a:off x="4612329" y="946196"/>
              <a:ext cx="1066124" cy="578376"/>
            </a:xfrm>
            <a:prstGeom prst="rect">
              <a:avLst/>
            </a:prstGeom>
            <a:grpFill/>
            <a:ln>
              <a:noFill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400" b="1" dirty="0">
                  <a:solidFill>
                    <a:schemeClr val="bg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7,2%</a:t>
              </a: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756CF990-650F-C033-3DAD-20DBFCE61098}"/>
              </a:ext>
            </a:extLst>
          </p:cNvPr>
          <p:cNvSpPr txBox="1"/>
          <p:nvPr/>
        </p:nvSpPr>
        <p:spPr>
          <a:xfrm>
            <a:off x="6049954" y="2430137"/>
            <a:ext cx="481925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6700" lvl="0" defTabSz="900113">
              <a:buSzPts val="1400"/>
              <a:tabLst>
                <a:tab pos="1074738" algn="l"/>
              </a:tabLst>
            </a:pPr>
            <a:r>
              <a:rPr lang="ru-RU" sz="2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Охват детей программами технической направленности</a:t>
            </a:r>
            <a:endParaRPr lang="ru-RU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36444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>
            <a:extLst>
              <a:ext uri="{FF2B5EF4-FFF2-40B4-BE49-F238E27FC236}">
                <a16:creationId xmlns:a16="http://schemas.microsoft.com/office/drawing/2014/main" xmlns="" id="{F2EBF6E1-C3CD-E3CA-E7C3-C4CFB472F8FD}"/>
              </a:ext>
            </a:extLst>
          </p:cNvPr>
          <p:cNvGrpSpPr/>
          <p:nvPr/>
        </p:nvGrpSpPr>
        <p:grpSpPr>
          <a:xfrm>
            <a:off x="263352" y="224467"/>
            <a:ext cx="11155329" cy="644877"/>
            <a:chOff x="263352" y="224467"/>
            <a:chExt cx="11155329" cy="644877"/>
          </a:xfrm>
        </p:grpSpPr>
        <p:sp>
          <p:nvSpPr>
            <p:cNvPr id="4" name="CustomShape 8">
              <a:extLst>
                <a:ext uri="{FF2B5EF4-FFF2-40B4-BE49-F238E27FC236}">
                  <a16:creationId xmlns:a16="http://schemas.microsoft.com/office/drawing/2014/main" xmlns="" id="{A228D761-FC17-4F92-23E1-11F743688D8A}"/>
                </a:ext>
              </a:extLst>
            </p:cNvPr>
            <p:cNvSpPr/>
            <p:nvPr/>
          </p:nvSpPr>
          <p:spPr>
            <a:xfrm>
              <a:off x="263352" y="224467"/>
              <a:ext cx="11155329" cy="644877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endParaRPr lang="ru-RU" strike="noStrike" spc="-1" dirty="0">
                <a:solidFill>
                  <a:schemeClr val="bg1">
                    <a:lumMod val="65000"/>
                  </a:schemeClr>
                </a:solidFill>
                <a:latin typeface="Montserrat" charset="-52"/>
                <a:ea typeface="DejaVu Sans"/>
              </a:endParaRPr>
            </a:p>
            <a:p>
              <a:pPr defTabSz="536575"/>
              <a:r>
                <a:rPr lang="ru-RU" spc="-1" dirty="0">
                  <a:solidFill>
                    <a:schemeClr val="bg1">
                      <a:lumMod val="65000"/>
                    </a:schemeClr>
                  </a:solidFill>
                  <a:latin typeface="Montserrat" charset="-52"/>
                  <a:ea typeface="DejaVu Sans"/>
                </a:rPr>
                <a:t>	 ПОКАЗАТЕЛИ В РЕЙТИНГЕ ШКОЛ</a:t>
              </a:r>
              <a:endParaRPr lang="ru-RU" strike="noStrike" spc="-1" dirty="0">
                <a:solidFill>
                  <a:schemeClr val="bg1">
                    <a:lumMod val="65000"/>
                  </a:schemeClr>
                </a:solidFill>
                <a:latin typeface="Montserrat" charset="-52"/>
              </a:endParaRPr>
            </a:p>
          </p:txBody>
        </p:sp>
        <p:sp>
          <p:nvSpPr>
            <p:cNvPr id="5" name="object 19">
              <a:extLst>
                <a:ext uri="{FF2B5EF4-FFF2-40B4-BE49-F238E27FC236}">
                  <a16:creationId xmlns:a16="http://schemas.microsoft.com/office/drawing/2014/main" xmlns="" id="{E249BF03-6C51-831F-5B46-D767E0E829FE}"/>
                </a:ext>
              </a:extLst>
            </p:cNvPr>
            <p:cNvSpPr txBox="1">
              <a:spLocks/>
            </p:cNvSpPr>
            <p:nvPr/>
          </p:nvSpPr>
          <p:spPr>
            <a:xfrm>
              <a:off x="386517" y="552908"/>
              <a:ext cx="417513" cy="223778"/>
            </a:xfrm>
            <a:prstGeom prst="rect">
              <a:avLst/>
            </a:prstGeom>
          </p:spPr>
          <p:txBody>
            <a:bodyPr lIns="0" tIns="8254" rIns="0" bIns="0">
              <a:spAutoFit/>
            </a:bodyPr>
            <a:lstStyle>
              <a:lvl1pPr marL="23813" defTabSz="91281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defTabSz="91281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defTabSz="91281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defTabSz="91281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defTabSz="91281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ts val="63"/>
                </a:spcBef>
              </a:pPr>
              <a:fld id="{7785805A-4AB8-4EED-A450-645E6604FEA4}" type="slidenum">
                <a:rPr lang="ru-RU" altLang="ru-RU" sz="1400">
                  <a:solidFill>
                    <a:srgbClr val="999999"/>
                  </a:solidFill>
                  <a:latin typeface="Montserrat" panose="00000500000000000000" pitchFamily="2" charset="-52"/>
                </a:rPr>
                <a:pPr eaLnBrk="1" hangingPunct="1">
                  <a:spcBef>
                    <a:spcPts val="63"/>
                  </a:spcBef>
                </a:pPr>
                <a:t>11</a:t>
              </a:fld>
              <a:endParaRPr lang="ru-RU" altLang="ru-RU" sz="1400" dirty="0">
                <a:solidFill>
                  <a:srgbClr val="999999"/>
                </a:solidFill>
                <a:latin typeface="Montserrat" panose="00000500000000000000" pitchFamily="2" charset="-52"/>
              </a:endParaRPr>
            </a:p>
          </p:txBody>
        </p:sp>
      </p:grpSp>
      <p:sp>
        <p:nvSpPr>
          <p:cNvPr id="6" name="Прямоугольник 5"/>
          <p:cNvSpPr/>
          <p:nvPr/>
        </p:nvSpPr>
        <p:spPr>
          <a:xfrm>
            <a:off x="372398" y="1362414"/>
            <a:ext cx="1132610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1120" marR="241935" algn="ctr">
              <a:lnSpc>
                <a:spcPct val="100000"/>
              </a:lnSpc>
              <a:tabLst>
                <a:tab pos="375285" algn="l"/>
                <a:tab pos="375920" algn="l"/>
              </a:tabLst>
            </a:pPr>
            <a:r>
              <a:rPr lang="ru-RU" sz="2400" i="1" dirty="0">
                <a:solidFill>
                  <a:schemeClr val="dk1"/>
                </a:solidFill>
                <a:latin typeface="Montserrat" charset="-52"/>
                <a:cs typeface="Onest Medium" charset="0"/>
                <a:sym typeface="+mn-ea"/>
              </a:rPr>
              <a:t>Распоряжение Министерства образования Московской области </a:t>
            </a:r>
            <a:endParaRPr lang="ru-RU" sz="2400" i="1" dirty="0" smtClean="0">
              <a:solidFill>
                <a:schemeClr val="dk1"/>
              </a:solidFill>
              <a:latin typeface="Montserrat" charset="-52"/>
              <a:cs typeface="Onest Medium" charset="0"/>
              <a:sym typeface="+mn-ea"/>
            </a:endParaRPr>
          </a:p>
          <a:p>
            <a:pPr marL="71120" marR="241935" algn="ctr">
              <a:lnSpc>
                <a:spcPct val="100000"/>
              </a:lnSpc>
              <a:tabLst>
                <a:tab pos="375285" algn="l"/>
                <a:tab pos="375920" algn="l"/>
              </a:tabLst>
            </a:pPr>
            <a:r>
              <a:rPr lang="ru-RU" sz="2400" i="1" dirty="0" smtClean="0">
                <a:solidFill>
                  <a:schemeClr val="dk1"/>
                </a:solidFill>
                <a:latin typeface="Montserrat" charset="-52"/>
                <a:cs typeface="Onest Medium" charset="0"/>
                <a:sym typeface="+mn-ea"/>
              </a:rPr>
              <a:t>от </a:t>
            </a:r>
            <a:r>
              <a:rPr lang="ru-RU" sz="2400" i="1" dirty="0">
                <a:solidFill>
                  <a:schemeClr val="dk1"/>
                </a:solidFill>
                <a:latin typeface="Montserrat" charset="-52"/>
                <a:cs typeface="Onest Medium" charset="0"/>
                <a:sym typeface="+mn-ea"/>
              </a:rPr>
              <a:t>21.11.2024 №Р-1887 </a:t>
            </a:r>
            <a:br>
              <a:rPr lang="ru-RU" sz="2400" i="1" dirty="0">
                <a:solidFill>
                  <a:schemeClr val="dk1"/>
                </a:solidFill>
                <a:latin typeface="Montserrat" charset="-52"/>
                <a:cs typeface="Onest Medium" charset="0"/>
                <a:sym typeface="+mn-ea"/>
              </a:rPr>
            </a:br>
            <a:r>
              <a:rPr lang="ru-RU" sz="2400" i="1" dirty="0">
                <a:solidFill>
                  <a:schemeClr val="dk1"/>
                </a:solidFill>
                <a:latin typeface="Montserrat" charset="-52"/>
                <a:cs typeface="Onest Medium" charset="0"/>
                <a:sym typeface="+mn-ea"/>
              </a:rPr>
              <a:t>«Об организации работы по оценке эффективности механизмов управления качеством образовательных результатов и эффективности механизмов управления качеством образовательной деятельности в </a:t>
            </a:r>
            <a:r>
              <a:rPr lang="ru-RU" sz="2400" b="1" i="1" dirty="0">
                <a:solidFill>
                  <a:schemeClr val="dk1"/>
                </a:solidFill>
                <a:latin typeface="Montserrat" charset="-52"/>
                <a:cs typeface="Onest Medium" charset="0"/>
                <a:sym typeface="+mn-ea"/>
              </a:rPr>
              <a:t>общеобразовательных организациях </a:t>
            </a:r>
            <a:r>
              <a:rPr lang="ru-RU" sz="2400" i="1" dirty="0">
                <a:solidFill>
                  <a:schemeClr val="dk1"/>
                </a:solidFill>
                <a:latin typeface="Montserrat" charset="-52"/>
                <a:cs typeface="Onest Medium" charset="0"/>
                <a:sym typeface="+mn-ea"/>
              </a:rPr>
              <a:t>в Московской области за 2024/2025 учебный год</a:t>
            </a:r>
            <a:endParaRPr lang="ru-RU" sz="2400" i="1" dirty="0">
              <a:solidFill>
                <a:schemeClr val="dk1"/>
              </a:solidFill>
              <a:latin typeface="Montserrat" charset="-52"/>
              <a:cs typeface="Onest Medium" charset="0"/>
            </a:endParaRPr>
          </a:p>
        </p:txBody>
      </p:sp>
      <p:grpSp>
        <p:nvGrpSpPr>
          <p:cNvPr id="11" name="Группа 3">
            <a:extLst>
              <a:ext uri="{FF2B5EF4-FFF2-40B4-BE49-F238E27FC236}">
                <a16:creationId xmlns:a16="http://schemas.microsoft.com/office/drawing/2014/main" xmlns="" id="{0F7264AA-6C72-43A0-AE0A-C899C8D2FCBF}"/>
              </a:ext>
            </a:extLst>
          </p:cNvPr>
          <p:cNvGrpSpPr>
            <a:grpSpLocks/>
          </p:cNvGrpSpPr>
          <p:nvPr/>
        </p:nvGrpSpPr>
        <p:grpSpPr bwMode="auto">
          <a:xfrm>
            <a:off x="9829800" y="525461"/>
            <a:ext cx="2066926" cy="363539"/>
            <a:chOff x="9829038" y="525040"/>
            <a:chExt cx="2067386" cy="363360"/>
          </a:xfrm>
        </p:grpSpPr>
        <p:pic>
          <p:nvPicPr>
            <p:cNvPr id="12" name="Рисунок 4">
              <a:extLst>
                <a:ext uri="{FF2B5EF4-FFF2-40B4-BE49-F238E27FC236}">
                  <a16:creationId xmlns:a16="http://schemas.microsoft.com/office/drawing/2014/main" xmlns="" id="{28A5C04D-5C87-4504-966D-8A240A39CD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29038" y="525040"/>
              <a:ext cx="275161" cy="362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20B1EEEA-70AF-47CD-9EAA-F9B09C99F4DE}"/>
                </a:ext>
              </a:extLst>
            </p:cNvPr>
            <p:cNvSpPr txBox="1"/>
            <p:nvPr/>
          </p:nvSpPr>
          <p:spPr>
            <a:xfrm>
              <a:off x="10103738" y="596444"/>
              <a:ext cx="1792686" cy="29195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650" dirty="0">
                  <a:latin typeface="Montserrat SemiBold" panose="00000700000000000000" pitchFamily="2" charset="-52"/>
                  <a:cs typeface="+mn-cs"/>
                </a:rPr>
                <a:t>МИНИСТЕРСТВО ОБРАЗОВАНИЯ </a:t>
              </a:r>
              <a:br>
                <a:rPr lang="ru-RU" sz="650" dirty="0">
                  <a:latin typeface="Montserrat SemiBold" panose="00000700000000000000" pitchFamily="2" charset="-52"/>
                  <a:cs typeface="+mn-cs"/>
                </a:rPr>
              </a:br>
              <a:r>
                <a:rPr lang="ru-RU" sz="650" dirty="0">
                  <a:latin typeface="Montserrat SemiBold" panose="00000700000000000000" pitchFamily="2" charset="-52"/>
                  <a:cs typeface="+mn-cs"/>
                </a:rPr>
                <a:t>МОСКОВСКОЙ ОБЛАСТИ</a:t>
              </a:r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3575720" y="5015593"/>
            <a:ext cx="3796232" cy="120032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>
            <a:spAutoFit/>
          </a:bodyPr>
          <a:lstStyle/>
          <a:p>
            <a:pPr marL="142875" fontAlgn="ctr">
              <a:buClr>
                <a:schemeClr val="tx1"/>
              </a:buClr>
              <a:tabLst>
                <a:tab pos="565150" algn="l"/>
              </a:tabLst>
            </a:pPr>
            <a:endParaRPr lang="ru-RU" sz="2400" dirty="0" smtClean="0">
              <a:solidFill>
                <a:schemeClr val="bg1"/>
              </a:solidFill>
              <a:latin typeface="Montserrat" charset="-52"/>
            </a:endParaRPr>
          </a:p>
          <a:p>
            <a:pPr marL="142875" algn="ctr" fontAlgn="ctr">
              <a:buClr>
                <a:schemeClr val="tx1"/>
              </a:buClr>
              <a:tabLst>
                <a:tab pos="565150" algn="l"/>
              </a:tabLst>
            </a:pPr>
            <a:r>
              <a:rPr lang="ru-RU" sz="2400" dirty="0" smtClean="0">
                <a:solidFill>
                  <a:schemeClr val="bg1"/>
                </a:solidFill>
                <a:latin typeface="Montserrat" charset="-52"/>
              </a:rPr>
              <a:t>Кадровый потенциал</a:t>
            </a:r>
          </a:p>
          <a:p>
            <a:pPr marL="142875" fontAlgn="ctr">
              <a:buClr>
                <a:schemeClr val="tx1"/>
              </a:buClr>
              <a:tabLst>
                <a:tab pos="565150" algn="l"/>
              </a:tabLst>
            </a:pPr>
            <a:endParaRPr lang="ru-RU" sz="2400" dirty="0">
              <a:solidFill>
                <a:schemeClr val="bg1"/>
              </a:solidFill>
              <a:latin typeface="Montserrat" charset="-52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63352" y="4217473"/>
            <a:ext cx="4752528" cy="120032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>
            <a:spAutoFit/>
          </a:bodyPr>
          <a:lstStyle/>
          <a:p>
            <a:pPr marL="142875" fontAlgn="ctr">
              <a:buClr>
                <a:schemeClr val="tx1"/>
              </a:buClr>
              <a:tabLst>
                <a:tab pos="565150" algn="l"/>
              </a:tabLst>
              <a:defRPr/>
            </a:pPr>
            <a:endParaRPr lang="ru-RU" sz="2400" dirty="0" smtClean="0">
              <a:solidFill>
                <a:schemeClr val="bg1"/>
              </a:solidFill>
              <a:latin typeface="Montserrat" charset="-52"/>
            </a:endParaRPr>
          </a:p>
          <a:p>
            <a:pPr marL="142875" algn="ctr" fontAlgn="ctr">
              <a:buClr>
                <a:schemeClr val="tx1"/>
              </a:buClr>
              <a:tabLst>
                <a:tab pos="565150" algn="l"/>
              </a:tabLst>
              <a:defRPr/>
            </a:pPr>
            <a:r>
              <a:rPr lang="ru-RU" sz="2400" dirty="0" smtClean="0">
                <a:solidFill>
                  <a:schemeClr val="bg1"/>
                </a:solidFill>
                <a:latin typeface="Montserrat" charset="-52"/>
              </a:rPr>
              <a:t>Социальная активность</a:t>
            </a:r>
          </a:p>
          <a:p>
            <a:pPr marL="142875" algn="ctr" fontAlgn="ctr">
              <a:buClr>
                <a:schemeClr val="tx1"/>
              </a:buClr>
              <a:tabLst>
                <a:tab pos="565150" algn="l"/>
              </a:tabLst>
              <a:defRPr/>
            </a:pPr>
            <a:endParaRPr lang="ru-RU" sz="2400" dirty="0">
              <a:solidFill>
                <a:schemeClr val="bg1"/>
              </a:solidFill>
              <a:latin typeface="Montserrat" charset="-52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998585" y="5417802"/>
            <a:ext cx="4881409" cy="120032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>
            <a:spAutoFit/>
          </a:bodyPr>
          <a:lstStyle/>
          <a:p>
            <a:pPr marL="142875" algn="ctr" fontAlgn="ctr">
              <a:buClr>
                <a:schemeClr val="tx1"/>
              </a:buClr>
              <a:tabLst>
                <a:tab pos="565150" algn="l"/>
              </a:tabLst>
            </a:pPr>
            <a:endParaRPr lang="ru-RU" sz="2400" dirty="0" smtClean="0">
              <a:solidFill>
                <a:schemeClr val="bg1"/>
              </a:solidFill>
              <a:latin typeface="Montserrat" charset="-52"/>
            </a:endParaRPr>
          </a:p>
          <a:p>
            <a:pPr marL="142875" algn="ctr" fontAlgn="ctr">
              <a:buClr>
                <a:schemeClr val="tx1"/>
              </a:buClr>
              <a:tabLst>
                <a:tab pos="565150" algn="l"/>
              </a:tabLst>
            </a:pPr>
            <a:r>
              <a:rPr lang="ru-RU" sz="2400" dirty="0" smtClean="0">
                <a:solidFill>
                  <a:schemeClr val="bg1"/>
                </a:solidFill>
                <a:latin typeface="Montserrat" charset="-52"/>
              </a:rPr>
              <a:t>Олимпиады </a:t>
            </a:r>
            <a:r>
              <a:rPr lang="ru-RU" sz="2400" dirty="0">
                <a:solidFill>
                  <a:schemeClr val="bg1"/>
                </a:solidFill>
                <a:latin typeface="Montserrat" charset="-52"/>
              </a:rPr>
              <a:t>и творческие </a:t>
            </a:r>
            <a:r>
              <a:rPr lang="ru-RU" sz="2400" dirty="0" smtClean="0">
                <a:solidFill>
                  <a:schemeClr val="bg1"/>
                </a:solidFill>
                <a:latin typeface="Montserrat" charset="-52"/>
              </a:rPr>
              <a:t>конкурсы</a:t>
            </a:r>
          </a:p>
        </p:txBody>
      </p:sp>
    </p:spTree>
    <p:extLst>
      <p:ext uri="{BB962C8B-B14F-4D97-AF65-F5344CB8AC3E}">
        <p14:creationId xmlns:p14="http://schemas.microsoft.com/office/powerpoint/2010/main" xmlns="" val="3009063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D2FA4E75-578C-4AAD-3936-88B23089DB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75720" y="1484784"/>
            <a:ext cx="4968552" cy="5122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35560" y="188640"/>
            <a:ext cx="770485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chemeClr val="bg1"/>
                </a:solidFill>
                <a:latin typeface="Montserrat" charset="-52"/>
                <a:cs typeface="Onest Medium" charset="0"/>
                <a:sym typeface="+mn-ea"/>
              </a:rPr>
              <a:t>Опрос по показателям </a:t>
            </a:r>
          </a:p>
          <a:p>
            <a:pPr algn="ctr"/>
            <a:r>
              <a:rPr lang="ru-RU" sz="3200" b="1" i="1" dirty="0">
                <a:solidFill>
                  <a:schemeClr val="bg1"/>
                </a:solidFill>
                <a:latin typeface="Montserrat" charset="-52"/>
                <a:cs typeface="Onest Medium" charset="0"/>
                <a:sym typeface="+mn-ea"/>
              </a:rPr>
              <a:t>из рейтинга школ 2024/2025 </a:t>
            </a:r>
            <a:endParaRPr lang="ru-RU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304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38;p8"/>
          <p:cNvSpPr txBox="1"/>
          <p:nvPr/>
        </p:nvSpPr>
        <p:spPr>
          <a:xfrm>
            <a:off x="356870" y="2447290"/>
            <a:ext cx="11350625" cy="3472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90000" rIns="0" bIns="0" anchor="t" anchorCtr="0">
            <a:noAutofit/>
          </a:bodyPr>
          <a:lstStyle/>
          <a:p>
            <a:r>
              <a:rPr lang="ru-RU" sz="4800" b="1" dirty="0">
                <a:solidFill>
                  <a:schemeClr val="bg1"/>
                </a:solidFill>
                <a:latin typeface="Montserrat" charset="-52"/>
              </a:rPr>
              <a:t>ПРИОРИТЕТНЫЕ НАПРАВЛЕНИЯ </a:t>
            </a:r>
          </a:p>
          <a:p>
            <a:pPr algn="ctr"/>
            <a:r>
              <a:rPr lang="ru-RU" sz="4000" b="1" dirty="0">
                <a:solidFill>
                  <a:schemeClr val="bg1"/>
                </a:solidFill>
                <a:latin typeface="Montserrat" charset="-52"/>
              </a:rPr>
              <a:t>РАЗВИТИЯ ВОСПИТАНИЯ</a:t>
            </a:r>
            <a:r>
              <a:rPr lang="en-US" sz="4000" b="1" dirty="0">
                <a:solidFill>
                  <a:schemeClr val="bg1"/>
                </a:solidFill>
                <a:latin typeface="Montserrat" charset="-52"/>
              </a:rPr>
              <a:t> </a:t>
            </a:r>
            <a:r>
              <a:rPr lang="ru-RU" sz="4000" b="1" dirty="0">
                <a:solidFill>
                  <a:schemeClr val="bg1"/>
                </a:solidFill>
                <a:latin typeface="Montserrat" charset="-52"/>
              </a:rPr>
              <a:t>И ДОПОЛНИТЕЛЬНОГО ОБРАЗОВАНИЯ ДЕТЕЙ В 2025 ГОДУ</a:t>
            </a:r>
            <a:endParaRPr lang="ru-RU" sz="3600" b="1" dirty="0">
              <a:solidFill>
                <a:schemeClr val="bg1"/>
              </a:solidFill>
              <a:latin typeface="Montserrat" charset="-5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Группа 57">
            <a:extLst>
              <a:ext uri="{FF2B5EF4-FFF2-40B4-BE49-F238E27FC236}">
                <a16:creationId xmlns:a16="http://schemas.microsoft.com/office/drawing/2014/main" xmlns="" id="{BA1A4C66-7737-970F-2089-7379307AA68C}"/>
              </a:ext>
            </a:extLst>
          </p:cNvPr>
          <p:cNvGrpSpPr/>
          <p:nvPr/>
        </p:nvGrpSpPr>
        <p:grpSpPr>
          <a:xfrm>
            <a:off x="9074094" y="1617787"/>
            <a:ext cx="4438730" cy="1168271"/>
            <a:chOff x="6885986" y="1737747"/>
            <a:chExt cx="4438730" cy="1168271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xmlns="" id="{0CCD244E-8308-42CA-8BB7-3567F2C393AA}"/>
                </a:ext>
              </a:extLst>
            </p:cNvPr>
            <p:cNvSpPr txBox="1"/>
            <p:nvPr/>
          </p:nvSpPr>
          <p:spPr>
            <a:xfrm>
              <a:off x="6885986" y="1828800"/>
              <a:ext cx="443873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812800" indent="-812800"/>
              <a:r>
                <a:rPr lang="ru-RU" sz="3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charset="-52"/>
                </a:rPr>
                <a:t>932</a:t>
              </a:r>
              <a:r>
                <a:rPr lang="ru-RU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charset="-52"/>
                </a:rPr>
                <a:t>   </a:t>
              </a:r>
            </a:p>
            <a:p>
              <a:pPr marL="14288" indent="-14288"/>
              <a:r>
                <a:rPr lang="ru-RU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charset="-52"/>
                </a:rPr>
                <a:t>школьных спортивных </a:t>
              </a:r>
              <a:br>
                <a:rPr lang="ru-RU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charset="-52"/>
                </a:rPr>
              </a:br>
              <a:r>
                <a:rPr lang="ru-RU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charset="-52"/>
                </a:rPr>
                <a:t>клуба</a:t>
              </a:r>
            </a:p>
          </p:txBody>
        </p:sp>
        <p:pic>
          <p:nvPicPr>
            <p:cNvPr id="67" name="Picture 5">
              <a:extLst>
                <a:ext uri="{FF2B5EF4-FFF2-40B4-BE49-F238E27FC236}">
                  <a16:creationId xmlns:a16="http://schemas.microsoft.com/office/drawing/2014/main" xmlns="" id="{A0E80A25-C241-4FBD-BF94-755F195BEB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37810" y="1737747"/>
              <a:ext cx="576000" cy="576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4" name="CustomShape 8">
            <a:extLst>
              <a:ext uri="{FF2B5EF4-FFF2-40B4-BE49-F238E27FC236}">
                <a16:creationId xmlns:a16="http://schemas.microsoft.com/office/drawing/2014/main" xmlns="" id="{4B0DE5EC-6036-4ABC-B580-EB4557370AE1}"/>
              </a:ext>
            </a:extLst>
          </p:cNvPr>
          <p:cNvSpPr/>
          <p:nvPr/>
        </p:nvSpPr>
        <p:spPr>
          <a:xfrm>
            <a:off x="191344" y="-801287"/>
            <a:ext cx="8493491" cy="64487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endParaRPr lang="ru-RU" strike="noStrike" spc="-1" dirty="0">
              <a:solidFill>
                <a:schemeClr val="bg1">
                  <a:lumMod val="65000"/>
                </a:schemeClr>
              </a:solidFill>
              <a:latin typeface="Montserrat" charset="-52"/>
              <a:ea typeface="DejaVu Sans"/>
            </a:endParaRPr>
          </a:p>
          <a:p>
            <a:pPr>
              <a:lnSpc>
                <a:spcPct val="100000"/>
              </a:lnSpc>
              <a:tabLst>
                <a:tab pos="536575" algn="l"/>
              </a:tabLst>
            </a:pPr>
            <a:r>
              <a:rPr lang="ru-RU" spc="-1" dirty="0">
                <a:solidFill>
                  <a:schemeClr val="bg1">
                    <a:lumMod val="65000"/>
                  </a:schemeClr>
                </a:solidFill>
                <a:latin typeface="Montserrat" charset="-52"/>
                <a:ea typeface="DejaVu Sans"/>
              </a:rPr>
              <a:t>	</a:t>
            </a: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xmlns="" id="{147061A0-232F-E93A-3D1C-5C6A554C1419}"/>
              </a:ext>
            </a:extLst>
          </p:cNvPr>
          <p:cNvGrpSpPr/>
          <p:nvPr/>
        </p:nvGrpSpPr>
        <p:grpSpPr>
          <a:xfrm>
            <a:off x="403325" y="1538432"/>
            <a:ext cx="1332416" cy="1018060"/>
            <a:chOff x="1615362" y="747438"/>
            <a:chExt cx="1332416" cy="1018060"/>
          </a:xfrm>
        </p:grpSpPr>
        <p:pic>
          <p:nvPicPr>
            <p:cNvPr id="26" name="Picture 4" descr="Центр цифрового образования «IT-куб. Тамбов» — Региональный модельный центр  дополнительного образования детей">
              <a:extLst>
                <a:ext uri="{FF2B5EF4-FFF2-40B4-BE49-F238E27FC236}">
                  <a16:creationId xmlns:a16="http://schemas.microsoft.com/office/drawing/2014/main" xmlns="" id="{92A2C29E-B2E4-65AD-7481-F8666E01378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5362" y="747438"/>
              <a:ext cx="641825" cy="6418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4" name="Группа 33">
              <a:extLst>
                <a:ext uri="{FF2B5EF4-FFF2-40B4-BE49-F238E27FC236}">
                  <a16:creationId xmlns:a16="http://schemas.microsoft.com/office/drawing/2014/main" xmlns="" id="{2217EA3D-33D0-CC42-09FE-2D90DAB8663A}"/>
                </a:ext>
              </a:extLst>
            </p:cNvPr>
            <p:cNvGrpSpPr/>
            <p:nvPr/>
          </p:nvGrpSpPr>
          <p:grpSpPr>
            <a:xfrm>
              <a:off x="1615362" y="892313"/>
              <a:ext cx="1332416" cy="873185"/>
              <a:chOff x="3601414" y="1490062"/>
              <a:chExt cx="1332416" cy="873185"/>
            </a:xfrm>
          </p:grpSpPr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xmlns="" id="{D4CC3FF5-7D09-BC9F-482D-7366DFC6926E}"/>
                  </a:ext>
                </a:extLst>
              </p:cNvPr>
              <p:cNvSpPr txBox="1"/>
              <p:nvPr/>
            </p:nvSpPr>
            <p:spPr>
              <a:xfrm>
                <a:off x="4221767" y="1490062"/>
                <a:ext cx="550624" cy="58477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wrap="square">
                <a:spAutoFit/>
              </a:bodyPr>
              <a:lstStyle/>
              <a:p>
                <a:r>
                  <a:rPr lang="ru-RU" sz="3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ontserrat" charset="-52"/>
                  </a:rPr>
                  <a:t>5</a:t>
                </a:r>
              </a:p>
            </p:txBody>
          </p:sp>
          <p:sp>
            <p:nvSpPr>
              <p:cNvPr id="38" name="Прямоугольник 37">
                <a:extLst>
                  <a:ext uri="{FF2B5EF4-FFF2-40B4-BE49-F238E27FC236}">
                    <a16:creationId xmlns:a16="http://schemas.microsoft.com/office/drawing/2014/main" xmlns="" id="{C5FA576F-C181-48C5-E9AA-BB5AEBB137F8}"/>
                  </a:ext>
                </a:extLst>
              </p:cNvPr>
              <p:cNvSpPr/>
              <p:nvPr/>
            </p:nvSpPr>
            <p:spPr>
              <a:xfrm>
                <a:off x="3601414" y="1993915"/>
                <a:ext cx="133241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>
                    <a:latin typeface="Montserrat" charset="-52"/>
                  </a:rPr>
                  <a:t>IT</a:t>
                </a:r>
                <a:r>
                  <a:rPr lang="ru-RU" dirty="0">
                    <a:latin typeface="Montserrat" charset="-52"/>
                  </a:rPr>
                  <a:t>-КУБОВ</a:t>
                </a:r>
              </a:p>
            </p:txBody>
          </p:sp>
        </p:grpSp>
      </p:grpSp>
      <p:grpSp>
        <p:nvGrpSpPr>
          <p:cNvPr id="4" name="Группа 3">
            <a:extLst>
              <a:ext uri="{FF2B5EF4-FFF2-40B4-BE49-F238E27FC236}">
                <a16:creationId xmlns:a16="http://schemas.microsoft.com/office/drawing/2014/main" xmlns="" id="{50697873-C77A-0F82-ADA5-7831AB07561A}"/>
              </a:ext>
            </a:extLst>
          </p:cNvPr>
          <p:cNvGrpSpPr/>
          <p:nvPr/>
        </p:nvGrpSpPr>
        <p:grpSpPr>
          <a:xfrm>
            <a:off x="263352" y="224467"/>
            <a:ext cx="11155329" cy="644877"/>
            <a:chOff x="263352" y="224467"/>
            <a:chExt cx="11155329" cy="644877"/>
          </a:xfrm>
        </p:grpSpPr>
        <p:sp>
          <p:nvSpPr>
            <p:cNvPr id="5" name="CustomShape 8">
              <a:extLst>
                <a:ext uri="{FF2B5EF4-FFF2-40B4-BE49-F238E27FC236}">
                  <a16:creationId xmlns:a16="http://schemas.microsoft.com/office/drawing/2014/main" xmlns="" id="{99503A64-BEB7-A5F7-AD9E-A1884D70A7B3}"/>
                </a:ext>
              </a:extLst>
            </p:cNvPr>
            <p:cNvSpPr/>
            <p:nvPr/>
          </p:nvSpPr>
          <p:spPr>
            <a:xfrm>
              <a:off x="263352" y="224467"/>
              <a:ext cx="11155329" cy="644877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endParaRPr lang="ru-RU" strike="noStrike" spc="-1" dirty="0">
                <a:solidFill>
                  <a:schemeClr val="bg1">
                    <a:lumMod val="65000"/>
                  </a:schemeClr>
                </a:solidFill>
                <a:latin typeface="Montserrat" charset="-52"/>
                <a:ea typeface="DejaVu Sans"/>
              </a:endParaRPr>
            </a:p>
            <a:p>
              <a:pPr defTabSz="536575"/>
              <a:r>
                <a:rPr lang="ru-RU" spc="-1" dirty="0">
                  <a:solidFill>
                    <a:schemeClr val="bg1">
                      <a:lumMod val="65000"/>
                    </a:schemeClr>
                  </a:solidFill>
                  <a:latin typeface="Montserrat" charset="-52"/>
                  <a:ea typeface="DejaVu Sans"/>
                </a:rPr>
                <a:t>	 ИНФРАСТРУКТУРА ВОСПИТАНИЯ</a:t>
              </a:r>
              <a:endParaRPr lang="ru-RU" strike="noStrike" spc="-1" dirty="0">
                <a:solidFill>
                  <a:schemeClr val="bg1">
                    <a:lumMod val="65000"/>
                  </a:schemeClr>
                </a:solidFill>
                <a:latin typeface="Montserrat" charset="-52"/>
              </a:endParaRPr>
            </a:p>
          </p:txBody>
        </p:sp>
        <p:sp>
          <p:nvSpPr>
            <p:cNvPr id="6" name="object 19">
              <a:extLst>
                <a:ext uri="{FF2B5EF4-FFF2-40B4-BE49-F238E27FC236}">
                  <a16:creationId xmlns:a16="http://schemas.microsoft.com/office/drawing/2014/main" xmlns="" id="{7D32C131-D640-81B4-9764-D627A4F3D4C8}"/>
                </a:ext>
              </a:extLst>
            </p:cNvPr>
            <p:cNvSpPr txBox="1">
              <a:spLocks/>
            </p:cNvSpPr>
            <p:nvPr/>
          </p:nvSpPr>
          <p:spPr>
            <a:xfrm>
              <a:off x="386517" y="552908"/>
              <a:ext cx="417513" cy="223778"/>
            </a:xfrm>
            <a:prstGeom prst="rect">
              <a:avLst/>
            </a:prstGeom>
          </p:spPr>
          <p:txBody>
            <a:bodyPr lIns="0" tIns="8254" rIns="0" bIns="0">
              <a:spAutoFit/>
            </a:bodyPr>
            <a:lstStyle>
              <a:lvl1pPr marL="23813" defTabSz="91281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defTabSz="91281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defTabSz="91281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defTabSz="91281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defTabSz="91281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ts val="63"/>
                </a:spcBef>
              </a:pPr>
              <a:fld id="{7785805A-4AB8-4EED-A450-645E6604FEA4}" type="slidenum">
                <a:rPr lang="ru-RU" altLang="ru-RU" sz="1400">
                  <a:solidFill>
                    <a:srgbClr val="999999"/>
                  </a:solidFill>
                  <a:latin typeface="Montserrat" panose="00000500000000000000" pitchFamily="2" charset="-52"/>
                </a:rPr>
                <a:pPr eaLnBrk="1" hangingPunct="1">
                  <a:spcBef>
                    <a:spcPts val="63"/>
                  </a:spcBef>
                </a:pPr>
                <a:t>3</a:t>
              </a:fld>
              <a:endParaRPr lang="ru-RU" altLang="ru-RU" sz="1400" dirty="0">
                <a:solidFill>
                  <a:srgbClr val="999999"/>
                </a:solidFill>
                <a:latin typeface="Montserrat" panose="00000500000000000000" pitchFamily="2" charset="-52"/>
              </a:endParaRPr>
            </a:p>
          </p:txBody>
        </p:sp>
      </p:grp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xmlns="" id="{07639D56-3987-79D5-FF51-129F24A250E2}"/>
              </a:ext>
            </a:extLst>
          </p:cNvPr>
          <p:cNvGrpSpPr/>
          <p:nvPr/>
        </p:nvGrpSpPr>
        <p:grpSpPr>
          <a:xfrm>
            <a:off x="403325" y="2897046"/>
            <a:ext cx="2385589" cy="939165"/>
            <a:chOff x="2449315" y="1286534"/>
            <a:chExt cx="2385589" cy="939165"/>
          </a:xfrm>
        </p:grpSpPr>
        <p:pic>
          <p:nvPicPr>
            <p:cNvPr id="25" name="Picture 2" descr="https://www.laplandiya.org/uploads/pages/1181/img/news-20171014-1352-0-min.jpg">
              <a:extLst>
                <a:ext uri="{FF2B5EF4-FFF2-40B4-BE49-F238E27FC236}">
                  <a16:creationId xmlns:a16="http://schemas.microsoft.com/office/drawing/2014/main" xmlns="" id="{8CA6FC6C-EAB7-783E-45DB-CB4239E45C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b="10130"/>
            <a:stretch/>
          </p:blipFill>
          <p:spPr bwMode="auto">
            <a:xfrm>
              <a:off x="2498388" y="1286534"/>
              <a:ext cx="550625" cy="502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8" name="Группа 17">
              <a:extLst>
                <a:ext uri="{FF2B5EF4-FFF2-40B4-BE49-F238E27FC236}">
                  <a16:creationId xmlns:a16="http://schemas.microsoft.com/office/drawing/2014/main" xmlns="" id="{2E0851DA-3D22-4609-ED4E-415907BBA048}"/>
                </a:ext>
              </a:extLst>
            </p:cNvPr>
            <p:cNvGrpSpPr/>
            <p:nvPr/>
          </p:nvGrpSpPr>
          <p:grpSpPr>
            <a:xfrm>
              <a:off x="2449315" y="1290271"/>
              <a:ext cx="2385589" cy="935428"/>
              <a:chOff x="3601414" y="1458597"/>
              <a:chExt cx="2385589" cy="935428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xmlns="" id="{B7AF0297-A2AA-D1FB-2184-88D7E9BA1FB6}"/>
                  </a:ext>
                </a:extLst>
              </p:cNvPr>
              <p:cNvSpPr txBox="1"/>
              <p:nvPr/>
            </p:nvSpPr>
            <p:spPr>
              <a:xfrm>
                <a:off x="4215212" y="1458597"/>
                <a:ext cx="550624" cy="58477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wrap="square">
                <a:spAutoFit/>
              </a:bodyPr>
              <a:lstStyle/>
              <a:p>
                <a:r>
                  <a:rPr lang="ru-RU" sz="3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ontserrat" charset="-52"/>
                  </a:rPr>
                  <a:t>5</a:t>
                </a:r>
              </a:p>
            </p:txBody>
          </p:sp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xmlns="" id="{459DCF3A-1E7A-E031-A37E-BD99BB2BD91E}"/>
                  </a:ext>
                </a:extLst>
              </p:cNvPr>
              <p:cNvSpPr/>
              <p:nvPr/>
            </p:nvSpPr>
            <p:spPr>
              <a:xfrm>
                <a:off x="3601414" y="1993915"/>
                <a:ext cx="238558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dirty="0">
                    <a:latin typeface="Montserrat" charset="-52"/>
                  </a:rPr>
                  <a:t>КВАНТОРИУМОВ</a:t>
                </a:r>
                <a:r>
                  <a:rPr lang="ru-RU" sz="2000" dirty="0">
                    <a:latin typeface="Montserrat" charset="-52"/>
                  </a:rPr>
                  <a:t> </a:t>
                </a:r>
              </a:p>
            </p:txBody>
          </p:sp>
        </p:grpSp>
      </p:grpSp>
      <p:grpSp>
        <p:nvGrpSpPr>
          <p:cNvPr id="39" name="Группа 38">
            <a:extLst>
              <a:ext uri="{FF2B5EF4-FFF2-40B4-BE49-F238E27FC236}">
                <a16:creationId xmlns:a16="http://schemas.microsoft.com/office/drawing/2014/main" xmlns="" id="{DDEB9767-11EF-C7EE-E4BA-BC937B4D9DF7}"/>
              </a:ext>
            </a:extLst>
          </p:cNvPr>
          <p:cNvGrpSpPr/>
          <p:nvPr/>
        </p:nvGrpSpPr>
        <p:grpSpPr>
          <a:xfrm>
            <a:off x="452398" y="5715016"/>
            <a:ext cx="2635322" cy="898729"/>
            <a:chOff x="404031" y="4007886"/>
            <a:chExt cx="2635322" cy="898729"/>
          </a:xfrm>
        </p:grpSpPr>
        <p:grpSp>
          <p:nvGrpSpPr>
            <p:cNvPr id="32" name="Группа 31">
              <a:extLst>
                <a:ext uri="{FF2B5EF4-FFF2-40B4-BE49-F238E27FC236}">
                  <a16:creationId xmlns:a16="http://schemas.microsoft.com/office/drawing/2014/main" xmlns="" id="{220086E3-596A-1E99-5D8E-9F4AD5999C1A}"/>
                </a:ext>
              </a:extLst>
            </p:cNvPr>
            <p:cNvGrpSpPr/>
            <p:nvPr/>
          </p:nvGrpSpPr>
          <p:grpSpPr>
            <a:xfrm>
              <a:off x="404031" y="4017502"/>
              <a:ext cx="2635322" cy="889113"/>
              <a:chOff x="3601414" y="1474134"/>
              <a:chExt cx="2635322" cy="889113"/>
            </a:xfrm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xmlns="" id="{9D947A23-DE63-8E6F-0037-82324C57EF58}"/>
                  </a:ext>
                </a:extLst>
              </p:cNvPr>
              <p:cNvSpPr txBox="1"/>
              <p:nvPr/>
            </p:nvSpPr>
            <p:spPr>
              <a:xfrm>
                <a:off x="4223041" y="1474134"/>
                <a:ext cx="2013695" cy="58477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wrap="square">
                <a:spAutoFit/>
              </a:bodyPr>
              <a:lstStyle/>
              <a:p>
                <a:r>
                  <a:rPr lang="ru-RU" sz="3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ontserrat" charset="-52"/>
                  </a:rPr>
                  <a:t>13 606</a:t>
                </a:r>
              </a:p>
            </p:txBody>
          </p:sp>
          <p:sp>
            <p:nvSpPr>
              <p:cNvPr id="35" name="Прямоугольник 34">
                <a:extLst>
                  <a:ext uri="{FF2B5EF4-FFF2-40B4-BE49-F238E27FC236}">
                    <a16:creationId xmlns:a16="http://schemas.microsoft.com/office/drawing/2014/main" xmlns="" id="{E68FF633-328E-AAAE-80A4-4133379D974D}"/>
                  </a:ext>
                </a:extLst>
              </p:cNvPr>
              <p:cNvSpPr/>
              <p:nvPr/>
            </p:nvSpPr>
            <p:spPr>
              <a:xfrm>
                <a:off x="3601414" y="1993915"/>
                <a:ext cx="229902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dirty="0">
                    <a:latin typeface="Montserrat" charset="-52"/>
                  </a:rPr>
                  <a:t>НОВЫХ МЕСТ ДО</a:t>
                </a:r>
              </a:p>
            </p:txBody>
          </p:sp>
        </p:grpSp>
        <p:pic>
          <p:nvPicPr>
            <p:cNvPr id="37" name="Рисунок 36">
              <a:extLst>
                <a:ext uri="{FF2B5EF4-FFF2-40B4-BE49-F238E27FC236}">
                  <a16:creationId xmlns:a16="http://schemas.microsoft.com/office/drawing/2014/main" xmlns="" id="{AA757551-E930-8503-DA64-2BAE2697B86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04031" y="4007886"/>
              <a:ext cx="641826" cy="515945"/>
            </a:xfrm>
            <a:prstGeom prst="rect">
              <a:avLst/>
            </a:prstGeom>
          </p:spPr>
        </p:pic>
      </p:grpSp>
      <p:grpSp>
        <p:nvGrpSpPr>
          <p:cNvPr id="50" name="Группа 49">
            <a:extLst>
              <a:ext uri="{FF2B5EF4-FFF2-40B4-BE49-F238E27FC236}">
                <a16:creationId xmlns:a16="http://schemas.microsoft.com/office/drawing/2014/main" xmlns="" id="{A227F6C6-E40B-CF58-B858-9741A51C42C5}"/>
              </a:ext>
            </a:extLst>
          </p:cNvPr>
          <p:cNvGrpSpPr/>
          <p:nvPr/>
        </p:nvGrpSpPr>
        <p:grpSpPr>
          <a:xfrm>
            <a:off x="443400" y="4052235"/>
            <a:ext cx="2307042" cy="1228112"/>
            <a:chOff x="3191421" y="3962418"/>
            <a:chExt cx="2307042" cy="1228112"/>
          </a:xfrm>
        </p:grpSpPr>
        <p:pic>
          <p:nvPicPr>
            <p:cNvPr id="27" name="Picture 6" descr="Изобретариум@34 - 2 Ноября 2020 - ГБПОУ &quot;Волгоградский колледж  машиностроения и связи&quot;">
              <a:extLst>
                <a:ext uri="{FF2B5EF4-FFF2-40B4-BE49-F238E27FC236}">
                  <a16:creationId xmlns:a16="http://schemas.microsoft.com/office/drawing/2014/main" xmlns="" id="{D98602DD-4197-4FBF-988A-0424373EABC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 xmlns="">
                    <a14:imgLayer r:embed="rId8">
                      <a14:imgEffect>
                        <a14:backgroundRemoval t="1826" b="98604" l="1426" r="99198">
                          <a14:foregroundMark x1="14171" y1="62406" x2="14171" y2="62406"/>
                          <a14:foregroundMark x1="47237" y1="42320" x2="47237" y2="42320"/>
                          <a14:foregroundMark x1="53654" y1="72180" x2="53654" y2="72180"/>
                          <a14:foregroundMark x1="53565" y1="54243" x2="53565" y2="54243"/>
                          <a14:foregroundMark x1="49822" y1="52739" x2="49822" y2="52739"/>
                          <a14:foregroundMark x1="43672" y1="29323" x2="43672" y2="29323"/>
                          <a14:foregroundMark x1="43672" y1="38238" x2="43672" y2="38238"/>
                          <a14:foregroundMark x1="46257" y1="48120" x2="46257" y2="48120"/>
                          <a14:foregroundMark x1="47950" y1="47798" x2="47950" y2="47798"/>
                          <a14:foregroundMark x1="83512" y1="49409" x2="83512" y2="49409"/>
                          <a14:foregroundMark x1="84403" y1="60365" x2="84403" y2="60365"/>
                          <a14:foregroundMark x1="88859" y1="76799" x2="88859" y2="76799"/>
                          <a14:foregroundMark x1="89929" y1="80666" x2="89929" y2="80666"/>
                          <a14:foregroundMark x1="87790" y1="68421" x2="87790" y2="68421"/>
                          <a14:foregroundMark x1="86898" y1="63910" x2="86898" y2="63910"/>
                          <a14:foregroundMark x1="82442" y1="52954" x2="82442" y2="52954"/>
                          <a14:foregroundMark x1="80570" y1="47154" x2="80570" y2="47154"/>
                          <a14:foregroundMark x1="80125" y1="45542" x2="87790" y2="77014"/>
                          <a14:foregroundMark x1="84848" y1="52202" x2="91355" y2="79377"/>
                          <a14:foregroundMark x1="90731" y1="85499" x2="82442" y2="49839"/>
                          <a14:foregroundMark x1="40731" y1="21912" x2="50624" y2="57573"/>
                          <a14:foregroundMark x1="50624" y1="57573" x2="50624" y2="57573"/>
                          <a14:foregroundMark x1="48128" y1="52954" x2="48128" y2="52954"/>
                          <a14:foregroundMark x1="43672" y1="25564" x2="43672" y2="25564"/>
                          <a14:foregroundMark x1="70945" y1="50913" x2="70945" y2="50913"/>
                          <a14:foregroundMark x1="68627" y1="42857" x2="74421" y2="6498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42081" y="3994814"/>
              <a:ext cx="550624" cy="4568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44" name="Группа 43">
              <a:extLst>
                <a:ext uri="{FF2B5EF4-FFF2-40B4-BE49-F238E27FC236}">
                  <a16:creationId xmlns:a16="http://schemas.microsoft.com/office/drawing/2014/main" xmlns="" id="{9AD99CC6-6592-B77E-83FA-274EEA9F12AD}"/>
                </a:ext>
              </a:extLst>
            </p:cNvPr>
            <p:cNvGrpSpPr/>
            <p:nvPr/>
          </p:nvGrpSpPr>
          <p:grpSpPr>
            <a:xfrm>
              <a:off x="3191421" y="3962418"/>
              <a:ext cx="2307042" cy="1228112"/>
              <a:chOff x="3605958" y="1428194"/>
              <a:chExt cx="2307042" cy="1228112"/>
            </a:xfrm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xmlns="" id="{61DF10EA-553B-33BD-7CDD-11E8CB1CE640}"/>
                  </a:ext>
                </a:extLst>
              </p:cNvPr>
              <p:cNvSpPr txBox="1"/>
              <p:nvPr/>
            </p:nvSpPr>
            <p:spPr>
              <a:xfrm>
                <a:off x="4328544" y="1428194"/>
                <a:ext cx="550624" cy="64633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wrap="square">
                <a:spAutoFit/>
              </a:bodyPr>
              <a:lstStyle/>
              <a:p>
                <a:r>
                  <a:rPr lang="ru-RU" sz="36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ontserrat" charset="-52"/>
                  </a:rPr>
                  <a:t>1</a:t>
                </a:r>
              </a:p>
            </p:txBody>
          </p:sp>
          <p:sp>
            <p:nvSpPr>
              <p:cNvPr id="48" name="Прямоугольник 47">
                <a:extLst>
                  <a:ext uri="{FF2B5EF4-FFF2-40B4-BE49-F238E27FC236}">
                    <a16:creationId xmlns:a16="http://schemas.microsoft.com/office/drawing/2014/main" xmlns="" id="{4F7EC179-B4B8-67C3-DEB5-75E5F03F9EFB}"/>
                  </a:ext>
                </a:extLst>
              </p:cNvPr>
              <p:cNvSpPr/>
              <p:nvPr/>
            </p:nvSpPr>
            <p:spPr>
              <a:xfrm>
                <a:off x="3605958" y="2009975"/>
                <a:ext cx="2307042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dirty="0">
                    <a:latin typeface="Montserrat" charset="-52"/>
                  </a:rPr>
                  <a:t>ИЗОБРЕТАРИУМ </a:t>
                </a:r>
              </a:p>
              <a:p>
                <a:pPr>
                  <a:buClr>
                    <a:schemeClr val="tx1">
                      <a:lumMod val="65000"/>
                      <a:lumOff val="35000"/>
                    </a:schemeClr>
                  </a:buClr>
                </a:pPr>
                <a:r>
                  <a:rPr lang="ru-RU" dirty="0">
                    <a:latin typeface="Montserrat" charset="-52"/>
                  </a:rPr>
                  <a:t>+ 3 пилотные </a:t>
                </a:r>
              </a:p>
            </p:txBody>
          </p:sp>
        </p:grpSp>
      </p:grpSp>
      <p:grpSp>
        <p:nvGrpSpPr>
          <p:cNvPr id="59" name="Группа 58">
            <a:extLst>
              <a:ext uri="{FF2B5EF4-FFF2-40B4-BE49-F238E27FC236}">
                <a16:creationId xmlns:a16="http://schemas.microsoft.com/office/drawing/2014/main" xmlns="" id="{F2155BCC-8EAB-1247-EE75-2B27F0EBB36F}"/>
              </a:ext>
            </a:extLst>
          </p:cNvPr>
          <p:cNvGrpSpPr/>
          <p:nvPr/>
        </p:nvGrpSpPr>
        <p:grpSpPr>
          <a:xfrm>
            <a:off x="9074094" y="2922188"/>
            <a:ext cx="4438730" cy="935440"/>
            <a:chOff x="7132653" y="2832586"/>
            <a:chExt cx="4438730" cy="935440"/>
          </a:xfrm>
        </p:grpSpPr>
        <p:pic>
          <p:nvPicPr>
            <p:cNvPr id="65" name="Google Shape;192;p19">
              <a:extLst>
                <a:ext uri="{FF2B5EF4-FFF2-40B4-BE49-F238E27FC236}">
                  <a16:creationId xmlns:a16="http://schemas.microsoft.com/office/drawing/2014/main" xmlns="" id="{9D9E41AA-693F-4E0F-B62B-F3C0768DF518}"/>
                </a:ext>
              </a:extLst>
            </p:cNvPr>
            <p:cNvPicPr preferRelativeResize="0"/>
            <p:nvPr/>
          </p:nvPicPr>
          <p:blipFill>
            <a:blip r:embed="rId9" cstate="print">
              <a:alphaModFix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8184513" y="2832586"/>
              <a:ext cx="657135" cy="67378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xmlns="" id="{C643AD96-5E54-5FE1-A85C-71DAF1680CE7}"/>
                </a:ext>
              </a:extLst>
            </p:cNvPr>
            <p:cNvSpPr txBox="1"/>
            <p:nvPr/>
          </p:nvSpPr>
          <p:spPr>
            <a:xfrm>
              <a:off x="7132653" y="2937029"/>
              <a:ext cx="443873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812800" indent="-812800"/>
              <a:r>
                <a:rPr lang="ru-RU" sz="3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charset="-52"/>
                </a:rPr>
                <a:t>1013</a:t>
              </a:r>
              <a:r>
                <a:rPr lang="ru-RU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charset="-52"/>
                </a:rPr>
                <a:t>   </a:t>
              </a:r>
            </a:p>
            <a:p>
              <a:pPr marL="711200" indent="-711200"/>
              <a:r>
                <a:rPr lang="ru-RU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charset="-52"/>
                </a:rPr>
                <a:t>школьных театров</a:t>
              </a:r>
            </a:p>
          </p:txBody>
        </p:sp>
      </p:grpSp>
      <p:grpSp>
        <p:nvGrpSpPr>
          <p:cNvPr id="61" name="Группа 60">
            <a:extLst>
              <a:ext uri="{FF2B5EF4-FFF2-40B4-BE49-F238E27FC236}">
                <a16:creationId xmlns:a16="http://schemas.microsoft.com/office/drawing/2014/main" xmlns="" id="{BF2365A0-4454-C46C-0E05-92F454305D3B}"/>
              </a:ext>
            </a:extLst>
          </p:cNvPr>
          <p:cNvGrpSpPr/>
          <p:nvPr/>
        </p:nvGrpSpPr>
        <p:grpSpPr>
          <a:xfrm>
            <a:off x="9081476" y="5831371"/>
            <a:ext cx="2413352" cy="883777"/>
            <a:chOff x="7903331" y="4797545"/>
            <a:chExt cx="2413352" cy="883777"/>
          </a:xfrm>
        </p:grpSpPr>
        <p:pic>
          <p:nvPicPr>
            <p:cNvPr id="73" name="Рисунок 72"/>
            <p:cNvPicPr>
              <a:picLocks noChangeAspect="1"/>
            </p:cNvPicPr>
            <p:nvPr/>
          </p:nvPicPr>
          <p:blipFill rotWithShape="1">
            <a:blip r:embed="rId10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 xmlns="">
                    <a14:imgLayer r:embed="rId11">
                      <a14:imgEffect>
                        <a14:backgroundRemoval t="10000" b="90000" l="10000" r="90000"/>
                      </a14:imgEffect>
                      <a14:imgEffect>
                        <a14:artisticPhotocopy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9588" r="21416"/>
            <a:stretch/>
          </p:blipFill>
          <p:spPr>
            <a:xfrm>
              <a:off x="8809253" y="4797545"/>
              <a:ext cx="521048" cy="576000"/>
            </a:xfrm>
            <a:prstGeom prst="rect">
              <a:avLst/>
            </a:prstGeom>
          </p:spPr>
        </p:pic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xmlns="" id="{A87035B6-377F-E227-F373-800A47B0557B}"/>
                </a:ext>
              </a:extLst>
            </p:cNvPr>
            <p:cNvSpPr txBox="1"/>
            <p:nvPr/>
          </p:nvSpPr>
          <p:spPr>
            <a:xfrm>
              <a:off x="7903331" y="4850325"/>
              <a:ext cx="24133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812800" indent="-812800"/>
              <a:r>
                <a:rPr lang="ru-RU" sz="3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charset="-52"/>
                </a:rPr>
                <a:t>991</a:t>
              </a:r>
              <a:r>
                <a:rPr lang="ru-RU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charset="-52"/>
                </a:rPr>
                <a:t>   </a:t>
              </a:r>
            </a:p>
            <a:p>
              <a:pPr marL="711200" indent="-711200"/>
              <a:r>
                <a:rPr lang="ru-RU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charset="-52"/>
                </a:rPr>
                <a:t>школьный музей</a:t>
              </a: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9046066" y="4895267"/>
            <a:ext cx="2594550" cy="830997"/>
            <a:chOff x="9550122" y="3319244"/>
            <a:chExt cx="2594550" cy="830997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xmlns="" id="{B18E24F5-03CD-D928-0210-0FEF7F151CE7}"/>
                </a:ext>
              </a:extLst>
            </p:cNvPr>
            <p:cNvSpPr txBox="1"/>
            <p:nvPr/>
          </p:nvSpPr>
          <p:spPr>
            <a:xfrm>
              <a:off x="9550122" y="3319244"/>
              <a:ext cx="25945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812800" indent="-812800"/>
              <a:r>
                <a:rPr lang="ru-RU" sz="3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charset="-52"/>
                </a:rPr>
                <a:t>659</a:t>
              </a:r>
              <a:r>
                <a:rPr lang="ru-RU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charset="-52"/>
                </a:rPr>
                <a:t>   </a:t>
              </a:r>
            </a:p>
            <a:p>
              <a:pPr marL="711200" indent="-711200"/>
              <a:r>
                <a:rPr lang="ru-RU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charset="-52"/>
                </a:rPr>
                <a:t>медиацентров</a:t>
              </a:r>
            </a:p>
          </p:txBody>
        </p:sp>
        <p:pic>
          <p:nvPicPr>
            <p:cNvPr id="75" name="Рисунок 74"/>
            <p:cNvPicPr>
              <a:picLocks noChangeAspect="1"/>
            </p:cNvPicPr>
            <p:nvPr/>
          </p:nvPicPr>
          <p:blipFill>
            <a:blip r:embed="rId1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 xmlns="">
                    <a14:imgLayer r:embed="rId13">
                      <a14:imgEffect>
                        <a14:artisticPhotocopy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0594298" y="3319244"/>
              <a:ext cx="540000" cy="540000"/>
            </a:xfrm>
            <a:prstGeom prst="rect">
              <a:avLst/>
            </a:prstGeom>
          </p:spPr>
        </p:pic>
      </p:grpSp>
      <p:grpSp>
        <p:nvGrpSpPr>
          <p:cNvPr id="7" name="Группа 6">
            <a:extLst>
              <a:ext uri="{FF2B5EF4-FFF2-40B4-BE49-F238E27FC236}">
                <a16:creationId xmlns:a16="http://schemas.microsoft.com/office/drawing/2014/main" xmlns="" id="{46CB941D-FF8D-411B-C058-A2EE38DC9A69}"/>
              </a:ext>
            </a:extLst>
          </p:cNvPr>
          <p:cNvGrpSpPr/>
          <p:nvPr/>
        </p:nvGrpSpPr>
        <p:grpSpPr>
          <a:xfrm>
            <a:off x="9074094" y="3955325"/>
            <a:ext cx="4438730" cy="830997"/>
            <a:chOff x="6654082" y="4993108"/>
            <a:chExt cx="4438730" cy="830997"/>
          </a:xfrm>
        </p:grpSpPr>
        <p:pic>
          <p:nvPicPr>
            <p:cNvPr id="71" name="Рисунок 70"/>
            <p:cNvPicPr>
              <a:picLocks noChangeAspect="1"/>
            </p:cNvPicPr>
            <p:nvPr/>
          </p:nvPicPr>
          <p:blipFill>
            <a:blip r:embed="rId14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 xmlns="">
                    <a14:imgLayer r:embed="rId15">
                      <a14:imgEffect>
                        <a14:artisticPaintStrokes/>
                      </a14:imgEffect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577948" y="5013176"/>
              <a:ext cx="468000" cy="468000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 extrusionH="12700">
              <a:bevelT w="0" h="82550"/>
              <a:bevelB w="6350"/>
            </a:sp3d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xmlns="" id="{850EE30B-96B4-636D-EE69-4D399550893F}"/>
                </a:ext>
              </a:extLst>
            </p:cNvPr>
            <p:cNvSpPr txBox="1"/>
            <p:nvPr/>
          </p:nvSpPr>
          <p:spPr>
            <a:xfrm>
              <a:off x="6654082" y="4993108"/>
              <a:ext cx="443873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812800" indent="-812800"/>
              <a:r>
                <a:rPr lang="ru-RU" sz="3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charset="-52"/>
                </a:rPr>
                <a:t>556</a:t>
              </a:r>
              <a:r>
                <a:rPr lang="ru-RU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charset="-52"/>
                </a:rPr>
                <a:t>   </a:t>
              </a:r>
            </a:p>
            <a:p>
              <a:pPr marL="711200" indent="-711200"/>
              <a:r>
                <a:rPr lang="ru-RU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charset="-52"/>
                </a:rPr>
                <a:t>школьных </a:t>
              </a:r>
              <a:r>
                <a:rPr lang="ru-RU" sz="16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charset="-52"/>
                </a:rPr>
                <a:t>турклубов</a:t>
              </a:r>
              <a:endParaRPr lang="ru-RU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charset="-52"/>
              </a:endParaRPr>
            </a:p>
          </p:txBody>
        </p:sp>
      </p:grpSp>
      <p:grpSp>
        <p:nvGrpSpPr>
          <p:cNvPr id="54" name="Группа 53"/>
          <p:cNvGrpSpPr/>
          <p:nvPr/>
        </p:nvGrpSpPr>
        <p:grpSpPr>
          <a:xfrm>
            <a:off x="4381488" y="1500174"/>
            <a:ext cx="3479714" cy="1027696"/>
            <a:chOff x="3065458" y="1398507"/>
            <a:chExt cx="3479714" cy="1027696"/>
          </a:xfrm>
        </p:grpSpPr>
        <p:grpSp>
          <p:nvGrpSpPr>
            <p:cNvPr id="55" name="Группа 54">
              <a:extLst>
                <a:ext uri="{FF2B5EF4-FFF2-40B4-BE49-F238E27FC236}">
                  <a16:creationId xmlns:a16="http://schemas.microsoft.com/office/drawing/2014/main" xmlns="" id="{2217EA3D-33D0-CC42-09FE-2D90DAB8663A}"/>
                </a:ext>
              </a:extLst>
            </p:cNvPr>
            <p:cNvGrpSpPr/>
            <p:nvPr/>
          </p:nvGrpSpPr>
          <p:grpSpPr>
            <a:xfrm>
              <a:off x="3180148" y="1481531"/>
              <a:ext cx="3365024" cy="944672"/>
              <a:chOff x="3601414" y="1421568"/>
              <a:chExt cx="3365024" cy="944672"/>
            </a:xfrm>
          </p:grpSpPr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xmlns="" id="{D4CC3FF5-7D09-BC9F-482D-7366DFC6926E}"/>
                  </a:ext>
                </a:extLst>
              </p:cNvPr>
              <p:cNvSpPr txBox="1"/>
              <p:nvPr/>
            </p:nvSpPr>
            <p:spPr>
              <a:xfrm>
                <a:off x="4221767" y="1421568"/>
                <a:ext cx="1417456" cy="58477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wrap="square">
                <a:spAutoFit/>
              </a:bodyPr>
              <a:lstStyle/>
              <a:p>
                <a:r>
                  <a:rPr lang="ru-RU" sz="3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ontserrat" charset="-52"/>
                  </a:rPr>
                  <a:t>925</a:t>
                </a:r>
              </a:p>
            </p:txBody>
          </p:sp>
          <p:sp>
            <p:nvSpPr>
              <p:cNvPr id="62" name="Прямоугольник 61">
                <a:extLst>
                  <a:ext uri="{FF2B5EF4-FFF2-40B4-BE49-F238E27FC236}">
                    <a16:creationId xmlns:a16="http://schemas.microsoft.com/office/drawing/2014/main" xmlns="" id="{C5FA576F-C181-48C5-E9AA-BB5AEBB137F8}"/>
                  </a:ext>
                </a:extLst>
              </p:cNvPr>
              <p:cNvSpPr/>
              <p:nvPr/>
            </p:nvSpPr>
            <p:spPr>
              <a:xfrm>
                <a:off x="3601414" y="2058463"/>
                <a:ext cx="3365024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400" dirty="0">
                    <a:latin typeface="Montserrat" charset="-52"/>
                  </a:rPr>
                  <a:t>СОВЕТНИКОВ ПО ВОСПИТАНИЮ</a:t>
                </a:r>
              </a:p>
            </p:txBody>
          </p:sp>
        </p:grpSp>
        <p:pic>
          <p:nvPicPr>
            <p:cNvPr id="57" name="Picture 5" descr="F:\Users\ezhovAVl\Downloads\2024\hatqiHGD9Qo.jpg">
              <a:extLst>
                <a:ext uri="{FF2B5EF4-FFF2-40B4-BE49-F238E27FC236}">
                  <a16:creationId xmlns:a16="http://schemas.microsoft.com/office/drawing/2014/main" xmlns="" id="{BB5BB700-EF42-92CE-EF6E-798907E5A67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65458" y="1398507"/>
              <a:ext cx="662341" cy="6623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" name="Группа 11"/>
          <p:cNvGrpSpPr/>
          <p:nvPr/>
        </p:nvGrpSpPr>
        <p:grpSpPr>
          <a:xfrm>
            <a:off x="4371860" y="2500306"/>
            <a:ext cx="3691493" cy="1625407"/>
            <a:chOff x="3628643" y="2780928"/>
            <a:chExt cx="3691493" cy="1625407"/>
          </a:xfrm>
        </p:grpSpPr>
        <p:grpSp>
          <p:nvGrpSpPr>
            <p:cNvPr id="45" name="Группа 44">
              <a:extLst>
                <a:ext uri="{FF2B5EF4-FFF2-40B4-BE49-F238E27FC236}">
                  <a16:creationId xmlns:a16="http://schemas.microsoft.com/office/drawing/2014/main" xmlns="" id="{2217EA3D-33D0-CC42-09FE-2D90DAB8663A}"/>
                </a:ext>
              </a:extLst>
            </p:cNvPr>
            <p:cNvGrpSpPr/>
            <p:nvPr/>
          </p:nvGrpSpPr>
          <p:grpSpPr>
            <a:xfrm>
              <a:off x="4079776" y="2780928"/>
              <a:ext cx="2917405" cy="833319"/>
              <a:chOff x="4128292" y="1074453"/>
              <a:chExt cx="2917405" cy="833319"/>
            </a:xfrm>
          </p:grpSpPr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xmlns="" id="{D4CC3FF5-7D09-BC9F-482D-7366DFC6926E}"/>
                  </a:ext>
                </a:extLst>
              </p:cNvPr>
              <p:cNvSpPr txBox="1"/>
              <p:nvPr/>
            </p:nvSpPr>
            <p:spPr>
              <a:xfrm>
                <a:off x="4128292" y="1074453"/>
                <a:ext cx="1417456" cy="58477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wrap="square">
                <a:spAutoFit/>
              </a:bodyPr>
              <a:lstStyle/>
              <a:p>
                <a:pPr algn="ctr">
                  <a:spcBef>
                    <a:spcPts val="2400"/>
                  </a:spcBef>
                </a:pPr>
                <a:r>
                  <a:rPr lang="ru-RU" sz="3200" dirty="0">
                    <a:latin typeface="Montserrat SemiBold" charset="-52"/>
                  </a:rPr>
                  <a:t>1 110</a:t>
                </a:r>
                <a:endParaRPr lang="ru-RU" sz="1400" dirty="0">
                  <a:latin typeface="Montserrat SemiBold" charset="-52"/>
                </a:endParaRPr>
              </a:p>
            </p:txBody>
          </p:sp>
          <p:sp>
            <p:nvSpPr>
              <p:cNvPr id="49" name="Прямоугольник 48">
                <a:extLst>
                  <a:ext uri="{FF2B5EF4-FFF2-40B4-BE49-F238E27FC236}">
                    <a16:creationId xmlns:a16="http://schemas.microsoft.com/office/drawing/2014/main" xmlns="" id="{C5FA576F-C181-48C5-E9AA-BB5AEBB137F8}"/>
                  </a:ext>
                </a:extLst>
              </p:cNvPr>
              <p:cNvSpPr/>
              <p:nvPr/>
            </p:nvSpPr>
            <p:spPr>
              <a:xfrm>
                <a:off x="4344316" y="1599995"/>
                <a:ext cx="2701381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400" dirty="0">
                    <a:latin typeface="Montserrat" charset="-52"/>
                  </a:rPr>
                  <a:t>ПЕРВИЧНЫХ ОТДЕЛЕНИЙ</a:t>
                </a:r>
              </a:p>
            </p:txBody>
          </p:sp>
        </p:grpSp>
        <p:pic>
          <p:nvPicPr>
            <p:cNvPr id="53" name="Picture 2" descr="Изображение логотипа">
              <a:extLst>
                <a:ext uri="{FF2B5EF4-FFF2-40B4-BE49-F238E27FC236}">
                  <a16:creationId xmlns:a16="http://schemas.microsoft.com/office/drawing/2014/main" xmlns="" id="{DDD2FB34-B07A-FFAB-729E-26D4DCED5BE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28643" y="3011934"/>
              <a:ext cx="576135" cy="11371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xmlns="" id="{D4CC3FF5-7D09-BC9F-482D-7366DFC6926E}"/>
                </a:ext>
              </a:extLst>
            </p:cNvPr>
            <p:cNvSpPr txBox="1"/>
            <p:nvPr/>
          </p:nvSpPr>
          <p:spPr>
            <a:xfrm>
              <a:off x="4295800" y="3573016"/>
              <a:ext cx="3024336" cy="58477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pPr>
                <a:spcBef>
                  <a:spcPts val="2400"/>
                </a:spcBef>
              </a:pPr>
              <a:r>
                <a:rPr lang="ru-RU" sz="3200" dirty="0">
                  <a:latin typeface="Montserrat SemiBold" charset="-52"/>
                </a:rPr>
                <a:t>&gt;480 </a:t>
              </a:r>
              <a:r>
                <a:rPr lang="ru-RU" sz="2000" dirty="0">
                  <a:latin typeface="Montserrat SemiBold" charset="-52"/>
                </a:rPr>
                <a:t>ТЫС.</a:t>
              </a:r>
            </a:p>
          </p:txBody>
        </p:sp>
        <p:sp>
          <p:nvSpPr>
            <p:cNvPr id="64" name="Прямоугольник 63">
              <a:extLst>
                <a:ext uri="{FF2B5EF4-FFF2-40B4-BE49-F238E27FC236}">
                  <a16:creationId xmlns:a16="http://schemas.microsoft.com/office/drawing/2014/main" xmlns="" id="{C5FA576F-C181-48C5-E9AA-BB5AEBB137F8}"/>
                </a:ext>
              </a:extLst>
            </p:cNvPr>
            <p:cNvSpPr/>
            <p:nvPr/>
          </p:nvSpPr>
          <p:spPr>
            <a:xfrm>
              <a:off x="4295800" y="4098558"/>
              <a:ext cx="1513556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400" dirty="0">
                  <a:latin typeface="Montserrat" charset="-52"/>
                </a:rPr>
                <a:t>УЧАСТНИКОВ</a:t>
              </a: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4367808" y="4216661"/>
            <a:ext cx="4032448" cy="1147204"/>
            <a:chOff x="4367808" y="4216661"/>
            <a:chExt cx="4032448" cy="1147204"/>
          </a:xfrm>
        </p:grpSpPr>
        <p:grpSp>
          <p:nvGrpSpPr>
            <p:cNvPr id="80" name="Группа 79">
              <a:extLst>
                <a:ext uri="{FF2B5EF4-FFF2-40B4-BE49-F238E27FC236}">
                  <a16:creationId xmlns:a16="http://schemas.microsoft.com/office/drawing/2014/main" xmlns="" id="{0F028209-4C90-712B-FD46-AB88E3E2318B}"/>
                </a:ext>
              </a:extLst>
            </p:cNvPr>
            <p:cNvGrpSpPr/>
            <p:nvPr/>
          </p:nvGrpSpPr>
          <p:grpSpPr>
            <a:xfrm>
              <a:off x="5222316" y="4216661"/>
              <a:ext cx="3177940" cy="1147204"/>
              <a:chOff x="1452530" y="1000108"/>
              <a:chExt cx="2673884" cy="1147204"/>
            </a:xfrm>
          </p:grpSpPr>
          <p:sp>
            <p:nvSpPr>
              <p:cNvPr id="81" name="Google Shape;78;p16">
                <a:extLst>
                  <a:ext uri="{FF2B5EF4-FFF2-40B4-BE49-F238E27FC236}">
                    <a16:creationId xmlns:a16="http://schemas.microsoft.com/office/drawing/2014/main" xmlns="" id="{00C45022-7182-5902-C6FA-A7D4E2D65041}"/>
                  </a:ext>
                </a:extLst>
              </p:cNvPr>
              <p:cNvSpPr txBox="1"/>
              <p:nvPr/>
            </p:nvSpPr>
            <p:spPr>
              <a:xfrm>
                <a:off x="1452530" y="1000108"/>
                <a:ext cx="2673884" cy="677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-RU" sz="3200" b="1" dirty="0">
                    <a:solidFill>
                      <a:schemeClr val="dk1"/>
                    </a:solidFill>
                    <a:latin typeface="Montserrat SemiBold" charset="-52"/>
                    <a:ea typeface="Montserrat"/>
                    <a:cs typeface="Montserrat"/>
                    <a:sym typeface="Montserrat"/>
                  </a:rPr>
                  <a:t>335/ 8 810</a:t>
                </a:r>
                <a:endParaRPr sz="2400" b="1" dirty="0">
                  <a:solidFill>
                    <a:schemeClr val="dk1"/>
                  </a:solidFill>
                  <a:latin typeface="Montserrat SemiBold" charset="-52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2" name="Прямоугольник 81">
                <a:extLst>
                  <a:ext uri="{FF2B5EF4-FFF2-40B4-BE49-F238E27FC236}">
                    <a16:creationId xmlns:a16="http://schemas.microsoft.com/office/drawing/2014/main" xmlns="" id="{17B69595-3BF4-D04E-5899-11BCA730E090}"/>
                  </a:ext>
                </a:extLst>
              </p:cNvPr>
              <p:cNvSpPr/>
              <p:nvPr/>
            </p:nvSpPr>
            <p:spPr>
              <a:xfrm>
                <a:off x="1452530" y="1562537"/>
                <a:ext cx="1885821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ru-RU" sz="1600" dirty="0">
                    <a:latin typeface="Montserrat" charset="-52"/>
                    <a:ea typeface="Roboto" panose="02000000000000000000" pitchFamily="2" charset="0"/>
                    <a:cs typeface="Roboto" panose="02000000000000000000" pitchFamily="2" charset="0"/>
                  </a:rPr>
                  <a:t>кадетских классов/</a:t>
                </a:r>
                <a:br>
                  <a:rPr lang="ru-RU" sz="1600" dirty="0">
                    <a:latin typeface="Montserrat" charset="-52"/>
                    <a:ea typeface="Roboto" panose="02000000000000000000" pitchFamily="2" charset="0"/>
                    <a:cs typeface="Roboto" panose="02000000000000000000" pitchFamily="2" charset="0"/>
                  </a:rPr>
                </a:br>
                <a:r>
                  <a:rPr lang="ru-RU" sz="1600" dirty="0">
                    <a:latin typeface="Montserrat" charset="-52"/>
                    <a:ea typeface="Roboto" panose="02000000000000000000" pitchFamily="2" charset="0"/>
                    <a:cs typeface="Roboto" panose="02000000000000000000" pitchFamily="2" charset="0"/>
                  </a:rPr>
                  <a:t>обучающихся</a:t>
                </a:r>
              </a:p>
            </p:txBody>
          </p:sp>
        </p:grpSp>
        <p:pic>
          <p:nvPicPr>
            <p:cNvPr id="83" name="Google Shape;70;p16"/>
            <p:cNvPicPr preferRelativeResize="0"/>
            <p:nvPr/>
          </p:nvPicPr>
          <p:blipFill>
            <a:blip r:embed="rId18" cstate="print">
              <a:alphaModFix/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4367808" y="4273879"/>
              <a:ext cx="781050" cy="74234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4" name="Группа 13"/>
          <p:cNvGrpSpPr/>
          <p:nvPr/>
        </p:nvGrpSpPr>
        <p:grpSpPr>
          <a:xfrm>
            <a:off x="4367808" y="5608805"/>
            <a:ext cx="3112989" cy="1147204"/>
            <a:chOff x="4367808" y="5608805"/>
            <a:chExt cx="3112989" cy="1147204"/>
          </a:xfrm>
        </p:grpSpPr>
        <p:grpSp>
          <p:nvGrpSpPr>
            <p:cNvPr id="68" name="Группа 67">
              <a:extLst>
                <a:ext uri="{FF2B5EF4-FFF2-40B4-BE49-F238E27FC236}">
                  <a16:creationId xmlns:a16="http://schemas.microsoft.com/office/drawing/2014/main" xmlns="" id="{0F2B261C-48F9-8442-86A1-8881703E5CA8}"/>
                </a:ext>
              </a:extLst>
            </p:cNvPr>
            <p:cNvGrpSpPr/>
            <p:nvPr/>
          </p:nvGrpSpPr>
          <p:grpSpPr>
            <a:xfrm>
              <a:off x="5266219" y="5608805"/>
              <a:ext cx="2214578" cy="1147204"/>
              <a:chOff x="1452530" y="1000108"/>
              <a:chExt cx="2214578" cy="1147204"/>
            </a:xfrm>
          </p:grpSpPr>
          <p:sp>
            <p:nvSpPr>
              <p:cNvPr id="69" name="Google Shape;78;p16">
                <a:extLst>
                  <a:ext uri="{FF2B5EF4-FFF2-40B4-BE49-F238E27FC236}">
                    <a16:creationId xmlns:a16="http://schemas.microsoft.com/office/drawing/2014/main" xmlns="" id="{87A6B9F5-E5B6-3EA1-DECB-F688DB07C23F}"/>
                  </a:ext>
                </a:extLst>
              </p:cNvPr>
              <p:cNvSpPr txBox="1"/>
              <p:nvPr/>
            </p:nvSpPr>
            <p:spPr>
              <a:xfrm>
                <a:off x="1452530" y="1000108"/>
                <a:ext cx="2214578" cy="677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ru-RU" sz="3200" b="1" dirty="0">
                    <a:solidFill>
                      <a:schemeClr val="dk1"/>
                    </a:solidFill>
                    <a:latin typeface="Montserrat SemiBold" charset="-52"/>
                    <a:ea typeface="Montserrat"/>
                    <a:cs typeface="Montserrat"/>
                    <a:sym typeface="Montserrat"/>
                  </a:rPr>
                  <a:t>13/327</a:t>
                </a:r>
                <a:endParaRPr sz="2400" b="1" dirty="0">
                  <a:solidFill>
                    <a:schemeClr val="dk1"/>
                  </a:solidFill>
                  <a:latin typeface="Montserrat SemiBold" charset="-52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0" name="Прямоугольник 69">
                <a:extLst>
                  <a:ext uri="{FF2B5EF4-FFF2-40B4-BE49-F238E27FC236}">
                    <a16:creationId xmlns:a16="http://schemas.microsoft.com/office/drawing/2014/main" xmlns="" id="{8C149A10-57BD-9328-1960-74F0A7382A97}"/>
                  </a:ext>
                </a:extLst>
              </p:cNvPr>
              <p:cNvSpPr/>
              <p:nvPr/>
            </p:nvSpPr>
            <p:spPr>
              <a:xfrm>
                <a:off x="1452530" y="1562537"/>
                <a:ext cx="211788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ru-RU" sz="1600" dirty="0">
                    <a:latin typeface="Montserrat" charset="-52"/>
                    <a:ea typeface="Roboto" panose="02000000000000000000" pitchFamily="2" charset="0"/>
                    <a:cs typeface="Roboto" panose="02000000000000000000" pitchFamily="2" charset="0"/>
                  </a:rPr>
                  <a:t>казачьих классов/</a:t>
                </a:r>
                <a:br>
                  <a:rPr lang="ru-RU" sz="1600" dirty="0">
                    <a:latin typeface="Montserrat" charset="-52"/>
                    <a:ea typeface="Roboto" panose="02000000000000000000" pitchFamily="2" charset="0"/>
                    <a:cs typeface="Roboto" panose="02000000000000000000" pitchFamily="2" charset="0"/>
                  </a:rPr>
                </a:br>
                <a:r>
                  <a:rPr lang="ru-RU" sz="1600" dirty="0">
                    <a:latin typeface="Montserrat" charset="-52"/>
                    <a:ea typeface="Roboto" panose="02000000000000000000" pitchFamily="2" charset="0"/>
                    <a:cs typeface="Roboto" panose="02000000000000000000" pitchFamily="2" charset="0"/>
                  </a:rPr>
                  <a:t>обучающихся</a:t>
                </a:r>
              </a:p>
            </p:txBody>
          </p:sp>
        </p:grpSp>
        <p:pic>
          <p:nvPicPr>
            <p:cNvPr id="84" name="Google Shape;70;p16"/>
            <p:cNvPicPr preferRelativeResize="0"/>
            <p:nvPr/>
          </p:nvPicPr>
          <p:blipFill>
            <a:blip r:embed="rId18" cstate="print">
              <a:alphaModFix/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4367808" y="5710996"/>
              <a:ext cx="781050" cy="74234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85" name="Группа 3">
            <a:extLst>
              <a:ext uri="{FF2B5EF4-FFF2-40B4-BE49-F238E27FC236}">
                <a16:creationId xmlns:a16="http://schemas.microsoft.com/office/drawing/2014/main" xmlns="" id="{0F7264AA-6C72-43A0-AE0A-C899C8D2FCBF}"/>
              </a:ext>
            </a:extLst>
          </p:cNvPr>
          <p:cNvGrpSpPr>
            <a:grpSpLocks/>
          </p:cNvGrpSpPr>
          <p:nvPr/>
        </p:nvGrpSpPr>
        <p:grpSpPr bwMode="auto">
          <a:xfrm>
            <a:off x="9829800" y="525461"/>
            <a:ext cx="2066926" cy="363539"/>
            <a:chOff x="9829038" y="525040"/>
            <a:chExt cx="2067386" cy="363360"/>
          </a:xfrm>
        </p:grpSpPr>
        <p:pic>
          <p:nvPicPr>
            <p:cNvPr id="86" name="Рисунок 4">
              <a:extLst>
                <a:ext uri="{FF2B5EF4-FFF2-40B4-BE49-F238E27FC236}">
                  <a16:creationId xmlns:a16="http://schemas.microsoft.com/office/drawing/2014/main" xmlns="" id="{28A5C04D-5C87-4504-966D-8A240A39CDE9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29038" y="525040"/>
              <a:ext cx="275161" cy="362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xmlns="" id="{20B1EEEA-70AF-47CD-9EAA-F9B09C99F4DE}"/>
                </a:ext>
              </a:extLst>
            </p:cNvPr>
            <p:cNvSpPr txBox="1"/>
            <p:nvPr/>
          </p:nvSpPr>
          <p:spPr>
            <a:xfrm>
              <a:off x="10103738" y="596444"/>
              <a:ext cx="1792686" cy="29195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650" dirty="0">
                  <a:latin typeface="Montserrat SemiBold" panose="00000700000000000000" pitchFamily="2" charset="-52"/>
                  <a:cs typeface="+mn-cs"/>
                </a:rPr>
                <a:t>МИНИСТЕРСТВО ОБРАЗОВАНИЯ </a:t>
              </a:r>
              <a:br>
                <a:rPr lang="ru-RU" sz="650" dirty="0">
                  <a:latin typeface="Montserrat SemiBold" panose="00000700000000000000" pitchFamily="2" charset="-52"/>
                  <a:cs typeface="+mn-cs"/>
                </a:rPr>
              </a:br>
              <a:r>
                <a:rPr lang="ru-RU" sz="650" dirty="0">
                  <a:latin typeface="Montserrat SemiBold" panose="00000700000000000000" pitchFamily="2" charset="-52"/>
                  <a:cs typeface="+mn-cs"/>
                </a:rPr>
                <a:t>МОСКОВСКОЙ ОБЛАСТИ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25810523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2783632" y="1196752"/>
            <a:ext cx="2701637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>
                <a:prstClr val="white">
                  <a:lumMod val="65000"/>
                </a:prstClr>
              </a:buClr>
            </a:pPr>
            <a:r>
              <a:rPr lang="ru-RU" dirty="0">
                <a:latin typeface="Montserrat" charset="-52"/>
              </a:rPr>
              <a:t>Всего</a:t>
            </a:r>
            <a:r>
              <a:rPr lang="ru-RU" b="1" dirty="0">
                <a:latin typeface="Montserrat" charset="-52"/>
              </a:rPr>
              <a:t> </a:t>
            </a:r>
            <a:r>
              <a:rPr lang="ru-RU" dirty="0">
                <a:latin typeface="Montserrat" charset="-52"/>
              </a:rPr>
              <a:t>детей 13-18 лет </a:t>
            </a:r>
          </a:p>
          <a:p>
            <a:pPr marL="361950" lvl="0" algn="ctr">
              <a:spcBef>
                <a:spcPts val="0"/>
              </a:spcBef>
              <a:spcAft>
                <a:spcPts val="0"/>
              </a:spcAft>
              <a:buClr>
                <a:prstClr val="white">
                  <a:lumMod val="65000"/>
                </a:prstClr>
              </a:buClr>
            </a:pPr>
            <a:r>
              <a:rPr lang="ru-RU" sz="2800" b="1" dirty="0">
                <a:latin typeface="Montserrat" charset="-52"/>
              </a:rPr>
              <a:t>404 483</a:t>
            </a:r>
            <a:r>
              <a:rPr lang="ru-RU" sz="2800" dirty="0">
                <a:latin typeface="Montserrat" charset="-52"/>
              </a:rPr>
              <a:t> </a:t>
            </a:r>
            <a:r>
              <a:rPr lang="ru-RU" dirty="0">
                <a:latin typeface="Montserrat" charset="-52"/>
              </a:rPr>
              <a:t>чел.</a:t>
            </a:r>
          </a:p>
          <a:p>
            <a:pPr lvl="0" algn="ctr">
              <a:spcBef>
                <a:spcPts val="0"/>
              </a:spcBef>
              <a:spcAft>
                <a:spcPts val="0"/>
              </a:spcAft>
              <a:buClr>
                <a:prstClr val="white">
                  <a:lumMod val="65000"/>
                </a:prstClr>
              </a:buClr>
            </a:pPr>
            <a:endParaRPr lang="ru-RU" dirty="0">
              <a:latin typeface="Montserrat" charset="-52"/>
            </a:endParaRPr>
          </a:p>
          <a:p>
            <a:pPr lvl="0" algn="ctr">
              <a:spcBef>
                <a:spcPts val="0"/>
              </a:spcBef>
              <a:spcAft>
                <a:spcPts val="0"/>
              </a:spcAft>
              <a:buClr>
                <a:prstClr val="white">
                  <a:lumMod val="65000"/>
                </a:prstClr>
              </a:buClr>
            </a:pPr>
            <a:r>
              <a:rPr lang="ru-RU" dirty="0">
                <a:latin typeface="Montserrat" charset="-52"/>
              </a:rPr>
              <a:t>Протестировано</a:t>
            </a:r>
            <a:r>
              <a:rPr lang="ru-RU" b="1" dirty="0">
                <a:latin typeface="Montserrat" charset="-52"/>
              </a:rPr>
              <a:t> </a:t>
            </a:r>
          </a:p>
          <a:p>
            <a:pPr marL="361950" lvl="0" algn="ctr">
              <a:spcBef>
                <a:spcPts val="0"/>
              </a:spcBef>
              <a:spcAft>
                <a:spcPts val="0"/>
              </a:spcAft>
              <a:buClr>
                <a:prstClr val="white">
                  <a:lumMod val="65000"/>
                </a:prstClr>
              </a:buClr>
            </a:pPr>
            <a:r>
              <a:rPr lang="ru-RU" sz="2800" b="1" dirty="0">
                <a:latin typeface="Montserrat" charset="-52"/>
              </a:rPr>
              <a:t>400 279 </a:t>
            </a:r>
            <a:r>
              <a:rPr lang="ru-RU" dirty="0">
                <a:latin typeface="Montserrat" charset="-52"/>
              </a:rPr>
              <a:t>чел. </a:t>
            </a:r>
            <a:endParaRPr lang="en-US" dirty="0">
              <a:latin typeface="Montserrat" charset="-52"/>
            </a:endParaRPr>
          </a:p>
          <a:p>
            <a:pPr marL="361950" lvl="0" algn="ctr">
              <a:spcBef>
                <a:spcPts val="0"/>
              </a:spcBef>
              <a:spcAft>
                <a:spcPts val="0"/>
              </a:spcAft>
              <a:buClr>
                <a:prstClr val="white">
                  <a:lumMod val="65000"/>
                </a:prstClr>
              </a:buClr>
            </a:pPr>
            <a:r>
              <a:rPr lang="ru-RU" sz="2800" b="1" dirty="0">
                <a:latin typeface="Montserrat" charset="-52"/>
              </a:rPr>
              <a:t>98,9</a:t>
            </a:r>
            <a:r>
              <a:rPr lang="ru-RU" b="1" dirty="0">
                <a:latin typeface="Montserrat" charset="-52"/>
              </a:rPr>
              <a:t> </a:t>
            </a:r>
            <a:r>
              <a:rPr lang="ru-RU" dirty="0">
                <a:latin typeface="Montserrat" charset="-52"/>
              </a:rPr>
              <a:t>%</a:t>
            </a:r>
          </a:p>
          <a:p>
            <a:pPr lvl="0" algn="ctr">
              <a:spcBef>
                <a:spcPts val="0"/>
              </a:spcBef>
              <a:spcAft>
                <a:spcPts val="0"/>
              </a:spcAft>
              <a:buClr>
                <a:prstClr val="white">
                  <a:lumMod val="65000"/>
                </a:prstClr>
              </a:buClr>
            </a:pPr>
            <a:r>
              <a:rPr lang="ru-RU" dirty="0">
                <a:latin typeface="Montserrat" charset="-52"/>
              </a:rPr>
              <a:t/>
            </a:r>
            <a:br>
              <a:rPr lang="ru-RU" dirty="0">
                <a:latin typeface="Montserrat" charset="-52"/>
              </a:rPr>
            </a:br>
            <a:r>
              <a:rPr lang="ru-RU" dirty="0">
                <a:latin typeface="Montserrat" charset="-52"/>
              </a:rPr>
              <a:t>Отказались </a:t>
            </a:r>
          </a:p>
          <a:p>
            <a:pPr marL="361950" lvl="0" algn="ctr">
              <a:spcBef>
                <a:spcPts val="0"/>
              </a:spcBef>
              <a:spcAft>
                <a:spcPts val="0"/>
              </a:spcAft>
              <a:buClr>
                <a:prstClr val="white">
                  <a:lumMod val="65000"/>
                </a:prstClr>
              </a:buClr>
            </a:pPr>
            <a:r>
              <a:rPr lang="ru-RU" sz="2800" b="1" dirty="0">
                <a:latin typeface="Montserrat" charset="-52"/>
              </a:rPr>
              <a:t>2 471 </a:t>
            </a:r>
            <a:r>
              <a:rPr lang="ru-RU" dirty="0">
                <a:latin typeface="Montserrat" charset="-52"/>
              </a:rPr>
              <a:t>чел. </a:t>
            </a:r>
            <a:endParaRPr lang="en-US" dirty="0">
              <a:latin typeface="Montserrat" charset="-52"/>
            </a:endParaRPr>
          </a:p>
          <a:p>
            <a:pPr marL="361950" lvl="0" algn="ctr">
              <a:spcBef>
                <a:spcPts val="0"/>
              </a:spcBef>
              <a:spcAft>
                <a:spcPts val="0"/>
              </a:spcAft>
              <a:buClr>
                <a:prstClr val="white">
                  <a:lumMod val="65000"/>
                </a:prstClr>
              </a:buClr>
            </a:pPr>
            <a:r>
              <a:rPr lang="ru-RU" sz="2800" b="1" dirty="0">
                <a:latin typeface="Montserrat" charset="-52"/>
              </a:rPr>
              <a:t>1</a:t>
            </a:r>
            <a:r>
              <a:rPr lang="ru-RU" b="1" dirty="0">
                <a:latin typeface="Montserrat" charset="-52"/>
              </a:rPr>
              <a:t> </a:t>
            </a:r>
            <a:r>
              <a:rPr lang="ru-RU" dirty="0">
                <a:latin typeface="Montserrat" charset="-52"/>
              </a:rPr>
              <a:t>% </a:t>
            </a:r>
          </a:p>
          <a:p>
            <a:pPr lvl="0" algn="ctr">
              <a:spcBef>
                <a:spcPts val="0"/>
              </a:spcBef>
              <a:spcAft>
                <a:spcPts val="0"/>
              </a:spcAft>
              <a:buClr>
                <a:prstClr val="white">
                  <a:lumMod val="65000"/>
                </a:prstClr>
              </a:buClr>
            </a:pPr>
            <a:endParaRPr lang="ru-RU" dirty="0">
              <a:latin typeface="Montserrat" charset="-52"/>
            </a:endParaRPr>
          </a:p>
          <a:p>
            <a:pPr lvl="0" algn="ctr">
              <a:spcBef>
                <a:spcPts val="0"/>
              </a:spcBef>
              <a:spcAft>
                <a:spcPts val="0"/>
              </a:spcAft>
              <a:buClr>
                <a:prstClr val="white">
                  <a:lumMod val="65000"/>
                </a:prstClr>
              </a:buClr>
            </a:pPr>
            <a:r>
              <a:rPr lang="ru-RU" dirty="0">
                <a:latin typeface="Montserrat" charset="-52"/>
              </a:rPr>
              <a:t>Группа риска </a:t>
            </a:r>
            <a:r>
              <a:rPr lang="ru-RU" b="1" dirty="0">
                <a:latin typeface="Montserrat" charset="-52"/>
              </a:rPr>
              <a:t> </a:t>
            </a:r>
          </a:p>
          <a:p>
            <a:pPr marL="361950" lvl="0" algn="ctr">
              <a:spcBef>
                <a:spcPts val="0"/>
              </a:spcBef>
              <a:spcAft>
                <a:spcPts val="0"/>
              </a:spcAft>
              <a:buClr>
                <a:prstClr val="white">
                  <a:lumMod val="65000"/>
                </a:prstClr>
              </a:buClr>
            </a:pPr>
            <a:r>
              <a:rPr lang="ru-RU" sz="2800" b="1" dirty="0">
                <a:solidFill>
                  <a:srgbClr val="FF0000"/>
                </a:solidFill>
                <a:latin typeface="Montserrat" charset="-52"/>
              </a:rPr>
              <a:t>50 151 </a:t>
            </a:r>
            <a:r>
              <a:rPr lang="ru-RU" dirty="0">
                <a:solidFill>
                  <a:srgbClr val="FF0000"/>
                </a:solidFill>
                <a:latin typeface="Montserrat" charset="-52"/>
              </a:rPr>
              <a:t>чел. </a:t>
            </a:r>
            <a:endParaRPr lang="en-US" dirty="0">
              <a:solidFill>
                <a:srgbClr val="FF0000"/>
              </a:solidFill>
              <a:latin typeface="Montserrat" charset="-52"/>
            </a:endParaRPr>
          </a:p>
          <a:p>
            <a:pPr marL="361950" lvl="0" algn="ctr">
              <a:spcBef>
                <a:spcPts val="0"/>
              </a:spcBef>
              <a:spcAft>
                <a:spcPts val="0"/>
              </a:spcAft>
              <a:buClr>
                <a:prstClr val="white">
                  <a:lumMod val="65000"/>
                </a:prstClr>
              </a:buClr>
            </a:pPr>
            <a:r>
              <a:rPr lang="ru-RU" sz="2800" b="1" dirty="0">
                <a:solidFill>
                  <a:srgbClr val="FF0000"/>
                </a:solidFill>
                <a:latin typeface="Montserrat" charset="-52"/>
              </a:rPr>
              <a:t>13</a:t>
            </a:r>
            <a:r>
              <a:rPr lang="ru-RU" sz="2800" b="1" dirty="0">
                <a:latin typeface="Montserrat" charset="-52"/>
              </a:rPr>
              <a:t> </a:t>
            </a:r>
            <a:r>
              <a:rPr lang="ru-RU" dirty="0">
                <a:latin typeface="Montserrat" charset="-52"/>
              </a:rPr>
              <a:t>%</a:t>
            </a:r>
          </a:p>
        </p:txBody>
      </p:sp>
      <p:sp>
        <p:nvSpPr>
          <p:cNvPr id="5" name="object 19">
            <a:extLst>
              <a:ext uri="{FF2B5EF4-FFF2-40B4-BE49-F238E27FC236}">
                <a16:creationId xmlns:a16="http://schemas.microsoft.com/office/drawing/2014/main" xmlns="" id="{F99818E1-545C-2212-BF01-B7D167FE0891}"/>
              </a:ext>
            </a:extLst>
          </p:cNvPr>
          <p:cNvSpPr txBox="1">
            <a:spLocks/>
          </p:cNvSpPr>
          <p:nvPr/>
        </p:nvSpPr>
        <p:spPr>
          <a:xfrm>
            <a:off x="263352" y="684942"/>
            <a:ext cx="417513" cy="223778"/>
          </a:xfrm>
          <a:prstGeom prst="rect">
            <a:avLst/>
          </a:prstGeom>
        </p:spPr>
        <p:txBody>
          <a:bodyPr lIns="0" tIns="8254" rIns="0" bIns="0">
            <a:spAutoFit/>
          </a:bodyPr>
          <a:lstStyle>
            <a:lvl1pPr marL="23813"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63"/>
              </a:spcBef>
            </a:pPr>
            <a:r>
              <a:rPr lang="ru-RU" altLang="ru-RU" sz="1400" dirty="0">
                <a:solidFill>
                  <a:srgbClr val="999999"/>
                </a:solidFill>
                <a:latin typeface="Montserrat" panose="00000500000000000000" pitchFamily="2" charset="-52"/>
              </a:rPr>
              <a:t>23</a:t>
            </a:r>
          </a:p>
        </p:txBody>
      </p:sp>
      <p:sp>
        <p:nvSpPr>
          <p:cNvPr id="6" name="Нашивка 5">
            <a:extLst>
              <a:ext uri="{FF2B5EF4-FFF2-40B4-BE49-F238E27FC236}">
                <a16:creationId xmlns:a16="http://schemas.microsoft.com/office/drawing/2014/main" xmlns="" id="{AEB9B59F-9366-FF12-36D9-F66AC4C5703C}"/>
              </a:ext>
            </a:extLst>
          </p:cNvPr>
          <p:cNvSpPr/>
          <p:nvPr/>
        </p:nvSpPr>
        <p:spPr>
          <a:xfrm>
            <a:off x="2207568" y="2483476"/>
            <a:ext cx="424761" cy="1604753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95653" y="2354104"/>
            <a:ext cx="607859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>
                <a:latin typeface="Montserrat" charset="-52"/>
              </a:rPr>
              <a:t>С</a:t>
            </a:r>
          </a:p>
          <a:p>
            <a:r>
              <a:rPr lang="ru-RU" sz="4000" dirty="0">
                <a:latin typeface="Montserrat" charset="-52"/>
              </a:rPr>
              <a:t>П</a:t>
            </a:r>
          </a:p>
          <a:p>
            <a:r>
              <a:rPr lang="ru-RU" sz="4000" dirty="0">
                <a:latin typeface="Montserrat" charset="-52"/>
              </a:rPr>
              <a:t>Т</a:t>
            </a: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xmlns="" id="{96225196-5521-B59C-1279-19DC5557E0E5}"/>
              </a:ext>
            </a:extLst>
          </p:cNvPr>
          <p:cNvCxnSpPr>
            <a:cxnSpLocks/>
          </p:cNvCxnSpPr>
          <p:nvPr/>
        </p:nvCxnSpPr>
        <p:spPr>
          <a:xfrm>
            <a:off x="6096000" y="908720"/>
            <a:ext cx="0" cy="5595433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8328248" y="455032"/>
            <a:ext cx="28875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u-RU" b="1" dirty="0">
                <a:latin typeface="Montserrat" charset="-52"/>
              </a:rPr>
              <a:t> </a:t>
            </a:r>
            <a:endParaRPr lang="ru-RU" dirty="0">
              <a:latin typeface="Montserrat" charset="-52"/>
            </a:endParaRPr>
          </a:p>
        </p:txBody>
      </p:sp>
      <p:sp>
        <p:nvSpPr>
          <p:cNvPr id="4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12024" y="1628800"/>
            <a:ext cx="5691017" cy="378452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98782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53856" y="1484784"/>
            <a:ext cx="5370136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96000" indent="-396000">
              <a:spcBef>
                <a:spcPts val="0"/>
              </a:spcBef>
              <a:buClr>
                <a:prstClr val="white">
                  <a:lumMod val="65000"/>
                </a:prstClr>
              </a:buClr>
              <a:buFont typeface="Montserrat" charset="-52"/>
              <a:buChar char="►"/>
            </a:pPr>
            <a:r>
              <a:rPr lang="ru-RU" dirty="0">
                <a:solidFill>
                  <a:prstClr val="black"/>
                </a:solidFill>
                <a:latin typeface="Montserrat" panose="00000500000000000000" pitchFamily="2" charset="-52"/>
                <a:cs typeface="Arial" charset="0"/>
              </a:rPr>
              <a:t>Каждый понедельник, </a:t>
            </a:r>
          </a:p>
          <a:p>
            <a:pPr marL="396000" indent="-396000">
              <a:spcBef>
                <a:spcPts val="0"/>
              </a:spcBef>
              <a:buClr>
                <a:prstClr val="white">
                  <a:lumMod val="65000"/>
                </a:prstClr>
              </a:buClr>
              <a:buFont typeface="Montserrat" charset="-52"/>
              <a:buChar char="►"/>
            </a:pPr>
            <a:endParaRPr lang="ru-RU" sz="1200" dirty="0">
              <a:solidFill>
                <a:prstClr val="black"/>
              </a:solidFill>
              <a:latin typeface="Montserrat" panose="00000500000000000000" pitchFamily="2" charset="-52"/>
              <a:cs typeface="Arial" charset="0"/>
            </a:endParaRPr>
          </a:p>
          <a:p>
            <a:pPr marL="396000" indent="-396000">
              <a:spcBef>
                <a:spcPts val="0"/>
              </a:spcBef>
              <a:buClr>
                <a:prstClr val="white">
                  <a:lumMod val="65000"/>
                </a:prstClr>
              </a:buClr>
              <a:buFont typeface="Montserrat" charset="-52"/>
              <a:buChar char="►"/>
            </a:pPr>
            <a:r>
              <a:rPr lang="ru-RU" dirty="0">
                <a:solidFill>
                  <a:prstClr val="black"/>
                </a:solidFill>
                <a:latin typeface="Montserrat" panose="00000500000000000000" pitchFamily="2" charset="-52"/>
                <a:cs typeface="Arial" charset="0"/>
              </a:rPr>
              <a:t>первым уроком</a:t>
            </a:r>
            <a:r>
              <a:rPr lang="ru-RU" dirty="0">
                <a:solidFill>
                  <a:prstClr val="black"/>
                </a:solidFill>
                <a:latin typeface="Montserrat" panose="00000500000000000000" pitchFamily="2" charset="-52"/>
                <a:cs typeface="Arial" charset="0"/>
                <a:sym typeface="Symbol"/>
              </a:rPr>
              <a:t>  30 мин</a:t>
            </a:r>
          </a:p>
          <a:p>
            <a:pPr marL="396000" indent="-396000">
              <a:spcBef>
                <a:spcPts val="0"/>
              </a:spcBef>
              <a:buClr>
                <a:prstClr val="white">
                  <a:lumMod val="65000"/>
                </a:prstClr>
              </a:buClr>
              <a:buFont typeface="Montserrat" charset="-52"/>
              <a:buChar char="►"/>
            </a:pPr>
            <a:endParaRPr lang="ru-RU" sz="1200" dirty="0">
              <a:solidFill>
                <a:prstClr val="black"/>
              </a:solidFill>
              <a:latin typeface="Montserrat" panose="00000500000000000000" pitchFamily="2" charset="-52"/>
              <a:cs typeface="Arial" charset="0"/>
            </a:endParaRPr>
          </a:p>
          <a:p>
            <a:pPr marL="396000" indent="-396000">
              <a:spcBef>
                <a:spcPts val="0"/>
              </a:spcBef>
              <a:buClr>
                <a:prstClr val="white">
                  <a:lumMod val="65000"/>
                </a:prstClr>
              </a:buClr>
              <a:buFont typeface="Montserrat" charset="-52"/>
              <a:buChar char="►"/>
            </a:pPr>
            <a:r>
              <a:rPr lang="ru-RU" dirty="0">
                <a:solidFill>
                  <a:prstClr val="black"/>
                </a:solidFill>
                <a:latin typeface="Montserrat" panose="00000500000000000000" pitchFamily="2" charset="-52"/>
                <a:cs typeface="Arial" charset="0"/>
              </a:rPr>
              <a:t>Включает в себя:</a:t>
            </a:r>
          </a:p>
          <a:p>
            <a:pPr marL="355600" indent="177800">
              <a:spcBef>
                <a:spcPts val="0"/>
              </a:spcBef>
              <a:buClr>
                <a:prstClr val="white">
                  <a:lumMod val="65000"/>
                </a:prstClr>
              </a:buClr>
              <a:buFont typeface="Arial" pitchFamily="34" charset="0"/>
              <a:buChar char="•"/>
            </a:pPr>
            <a:r>
              <a:rPr lang="ru-RU" sz="1600" dirty="0">
                <a:solidFill>
                  <a:prstClr val="black"/>
                </a:solidFill>
                <a:latin typeface="Montserrat" panose="00000500000000000000" pitchFamily="2" charset="-52"/>
                <a:cs typeface="Arial" charset="0"/>
              </a:rPr>
              <a:t>федеральный компонент</a:t>
            </a:r>
          </a:p>
          <a:p>
            <a:pPr marL="355600" indent="177800">
              <a:spcBef>
                <a:spcPts val="0"/>
              </a:spcBef>
              <a:buClr>
                <a:prstClr val="white">
                  <a:lumMod val="65000"/>
                </a:prstClr>
              </a:buClr>
              <a:buFont typeface="Arial" pitchFamily="34" charset="0"/>
              <a:buChar char="•"/>
            </a:pPr>
            <a:r>
              <a:rPr lang="ru-RU" sz="1600" dirty="0">
                <a:solidFill>
                  <a:prstClr val="black"/>
                </a:solidFill>
                <a:latin typeface="Montserrat" panose="00000500000000000000" pitchFamily="2" charset="-52"/>
                <a:cs typeface="Arial" charset="0"/>
              </a:rPr>
              <a:t>региональный компонент</a:t>
            </a:r>
          </a:p>
          <a:p>
            <a:pPr marL="355600">
              <a:spcBef>
                <a:spcPts val="0"/>
              </a:spcBef>
              <a:buClr>
                <a:prstClr val="white">
                  <a:lumMod val="65000"/>
                </a:prstClr>
              </a:buClr>
            </a:pPr>
            <a:endParaRPr lang="ru-RU" sz="1600" dirty="0">
              <a:solidFill>
                <a:prstClr val="black"/>
              </a:solidFill>
              <a:latin typeface="Montserrat" panose="00000500000000000000" pitchFamily="2" charset="-52"/>
              <a:cs typeface="Arial" charset="0"/>
            </a:endParaRPr>
          </a:p>
          <a:p>
            <a:pPr marL="396000" lvl="0" indent="-396000">
              <a:spcBef>
                <a:spcPts val="0"/>
              </a:spcBef>
              <a:buClr>
                <a:prstClr val="white">
                  <a:lumMod val="65000"/>
                </a:prstClr>
              </a:buClr>
              <a:buFont typeface="Montserrat" charset="-52"/>
              <a:buChar char="►"/>
            </a:pPr>
            <a:r>
              <a:rPr lang="en-US" sz="1600" dirty="0">
                <a:solidFill>
                  <a:prstClr val="black"/>
                </a:solidFill>
                <a:latin typeface="Montserrat" panose="00000500000000000000" pitchFamily="2" charset="-52"/>
                <a:cs typeface="Arial" charset="0"/>
                <a:hlinkClick r:id="rId3"/>
              </a:rPr>
              <a:t>https://razgovor.edsoo.ru/</a:t>
            </a:r>
            <a:endParaRPr lang="ru-RU" sz="1600" dirty="0">
              <a:solidFill>
                <a:prstClr val="black"/>
              </a:solidFill>
              <a:latin typeface="Montserrat" panose="00000500000000000000" pitchFamily="2" charset="-52"/>
              <a:cs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487369" y="971436"/>
            <a:ext cx="3502882" cy="369332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prstClr val="black"/>
                </a:solidFill>
                <a:latin typeface="Montserrat" panose="00000500000000000000" pitchFamily="2" charset="-52"/>
                <a:cs typeface="Arial" charset="0"/>
              </a:rPr>
              <a:t>Региональный компонент</a:t>
            </a:r>
            <a:endParaRPr lang="ru-RU" b="1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023992" y="1028645"/>
            <a:ext cx="0" cy="520262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6095999" y="3038709"/>
            <a:ext cx="6095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-285750">
              <a:spcBef>
                <a:spcPts val="0"/>
              </a:spcBef>
              <a:buClr>
                <a:prstClr val="white">
                  <a:lumMod val="65000"/>
                </a:prstClr>
              </a:buClr>
              <a:buFont typeface="Arial" pitchFamily="34" charset="0"/>
              <a:buChar char="•"/>
            </a:pPr>
            <a:r>
              <a:rPr lang="en-US" sz="1400" spc="-30" dirty="0">
                <a:solidFill>
                  <a:prstClr val="black"/>
                </a:solidFill>
                <a:latin typeface="Montserrat" panose="00000500000000000000" pitchFamily="2" charset="-52"/>
                <a:cs typeface="Arial" charset="0"/>
                <a:hlinkClick r:id="rId4"/>
              </a:rPr>
              <a:t>https://mosobl-centerdo.ru/menu/deyatelnost/razgovoryi-o-vazhnom/</a:t>
            </a:r>
            <a:endParaRPr lang="ru-RU" sz="1400" spc="-30" dirty="0">
              <a:solidFill>
                <a:prstClr val="black"/>
              </a:solidFill>
              <a:latin typeface="Montserrat" panose="00000500000000000000" pitchFamily="2" charset="-52"/>
              <a:cs typeface="Arial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28248" y="4073832"/>
            <a:ext cx="3522078" cy="1979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 descr="http://qrcoder.ru/code/?https%3A%2F%2Frazgovor.edsoo.ru%2F&amp;4&amp;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1848" y="3933057"/>
            <a:ext cx="2096198" cy="209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27648" y="4142600"/>
            <a:ext cx="2819040" cy="1803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 descr="http://qrcoder.ru/code/?https%3A%2F%2Fmosobl-centerdo.ru%2Fmenu%2Fdeyatelnost%2Frazgovoryi-o-vazhnom%2F&amp;3&amp;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81259" y="4124262"/>
            <a:ext cx="1878231" cy="187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Группа 14">
            <a:extLst>
              <a:ext uri="{FF2B5EF4-FFF2-40B4-BE49-F238E27FC236}">
                <a16:creationId xmlns:a16="http://schemas.microsoft.com/office/drawing/2014/main" xmlns="" id="{8BBF7BC5-FCFA-1789-B4C4-FF86E12334A8}"/>
              </a:ext>
            </a:extLst>
          </p:cNvPr>
          <p:cNvGrpSpPr/>
          <p:nvPr/>
        </p:nvGrpSpPr>
        <p:grpSpPr>
          <a:xfrm>
            <a:off x="263352" y="224467"/>
            <a:ext cx="11155329" cy="644877"/>
            <a:chOff x="263352" y="224467"/>
            <a:chExt cx="11155329" cy="644877"/>
          </a:xfrm>
        </p:grpSpPr>
        <p:sp>
          <p:nvSpPr>
            <p:cNvPr id="17" name="CustomShape 8">
              <a:extLst>
                <a:ext uri="{FF2B5EF4-FFF2-40B4-BE49-F238E27FC236}">
                  <a16:creationId xmlns:a16="http://schemas.microsoft.com/office/drawing/2014/main" xmlns="" id="{4B0DE5EC-6036-4ABC-B580-EB4557370AE1}"/>
                </a:ext>
              </a:extLst>
            </p:cNvPr>
            <p:cNvSpPr/>
            <p:nvPr/>
          </p:nvSpPr>
          <p:spPr>
            <a:xfrm>
              <a:off x="263352" y="224467"/>
              <a:ext cx="11155329" cy="644877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endParaRPr lang="ru-RU" strike="noStrike" spc="-1" dirty="0">
                <a:solidFill>
                  <a:schemeClr val="bg1">
                    <a:lumMod val="65000"/>
                  </a:schemeClr>
                </a:solidFill>
                <a:latin typeface="Montserrat" charset="-52"/>
                <a:ea typeface="DejaVu Sans"/>
              </a:endParaRPr>
            </a:p>
            <a:p>
              <a:pPr defTabSz="536575">
                <a:lnSpc>
                  <a:spcPct val="100000"/>
                </a:lnSpc>
              </a:pPr>
              <a:r>
                <a:rPr lang="ru-RU" spc="-1" dirty="0">
                  <a:solidFill>
                    <a:schemeClr val="bg1">
                      <a:lumMod val="65000"/>
                    </a:schemeClr>
                  </a:solidFill>
                  <a:latin typeface="Montserrat" charset="-52"/>
                  <a:ea typeface="DejaVu Sans"/>
                </a:rPr>
                <a:t>	РАЗГОВОРЫ О ВАЖНОМ</a:t>
              </a:r>
              <a:endParaRPr lang="ru-RU" strike="noStrike" spc="-1" dirty="0">
                <a:solidFill>
                  <a:schemeClr val="bg1">
                    <a:lumMod val="65000"/>
                  </a:schemeClr>
                </a:solidFill>
                <a:latin typeface="Montserrat" charset="-52"/>
              </a:endParaRPr>
            </a:p>
          </p:txBody>
        </p:sp>
        <p:sp>
          <p:nvSpPr>
            <p:cNvPr id="18" name="object 19">
              <a:extLst>
                <a:ext uri="{FF2B5EF4-FFF2-40B4-BE49-F238E27FC236}">
                  <a16:creationId xmlns:a16="http://schemas.microsoft.com/office/drawing/2014/main" xmlns="" id="{8B84784C-25A2-301F-FB51-C2C182346E23}"/>
                </a:ext>
              </a:extLst>
            </p:cNvPr>
            <p:cNvSpPr txBox="1">
              <a:spLocks/>
            </p:cNvSpPr>
            <p:nvPr/>
          </p:nvSpPr>
          <p:spPr>
            <a:xfrm>
              <a:off x="386517" y="552908"/>
              <a:ext cx="417513" cy="223778"/>
            </a:xfrm>
            <a:prstGeom prst="rect">
              <a:avLst/>
            </a:prstGeom>
          </p:spPr>
          <p:txBody>
            <a:bodyPr lIns="0" tIns="8254" rIns="0" bIns="0">
              <a:spAutoFit/>
            </a:bodyPr>
            <a:lstStyle>
              <a:lvl1pPr marL="23813" defTabSz="91281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defTabSz="91281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defTabSz="91281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defTabSz="91281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defTabSz="91281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ts val="63"/>
                </a:spcBef>
              </a:pPr>
              <a:fld id="{7785805A-4AB8-4EED-A450-645E6604FEA4}" type="slidenum">
                <a:rPr lang="ru-RU" altLang="ru-RU" sz="1400">
                  <a:solidFill>
                    <a:srgbClr val="999999"/>
                  </a:solidFill>
                  <a:latin typeface="Montserrat" panose="00000500000000000000" pitchFamily="2" charset="-52"/>
                </a:rPr>
                <a:pPr eaLnBrk="1" hangingPunct="1">
                  <a:spcBef>
                    <a:spcPts val="63"/>
                  </a:spcBef>
                </a:pPr>
                <a:t>5</a:t>
              </a:fld>
              <a:endParaRPr lang="ru-RU" altLang="ru-RU" sz="1400" dirty="0">
                <a:solidFill>
                  <a:srgbClr val="999999"/>
                </a:solidFill>
                <a:latin typeface="Montserrat" panose="00000500000000000000" pitchFamily="2" charset="-52"/>
              </a:endParaRPr>
            </a:p>
          </p:txBody>
        </p:sp>
      </p:grpSp>
      <p:sp>
        <p:nvSpPr>
          <p:cNvPr id="4" name="Прямоугольник 3"/>
          <p:cNvSpPr/>
          <p:nvPr/>
        </p:nvSpPr>
        <p:spPr>
          <a:xfrm>
            <a:off x="6096000" y="1498719"/>
            <a:ext cx="6455920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96000" lvl="0" indent="-396000">
              <a:buClr>
                <a:prstClr val="white">
                  <a:lumMod val="65000"/>
                </a:prstClr>
              </a:buClr>
              <a:buFont typeface="Montserrat" charset="-52"/>
              <a:buChar char="►"/>
            </a:pPr>
            <a:r>
              <a:rPr lang="ru-RU" dirty="0">
                <a:solidFill>
                  <a:prstClr val="black"/>
                </a:solidFill>
                <a:latin typeface="Montserrat" panose="00000500000000000000" pitchFamily="2" charset="-52"/>
                <a:cs typeface="Arial" charset="0"/>
              </a:rPr>
              <a:t>Отвечает за подготовку: </a:t>
            </a:r>
          </a:p>
          <a:p>
            <a:pPr marL="285750" lvl="0" indent="-285750">
              <a:buClr>
                <a:prstClr val="white">
                  <a:lumMod val="65000"/>
                </a:prstClr>
              </a:buClr>
              <a:buFont typeface="Arial" pitchFamily="34" charset="0"/>
              <a:buChar char="•"/>
            </a:pPr>
            <a:endParaRPr lang="ru-RU" sz="1600" dirty="0">
              <a:solidFill>
                <a:prstClr val="black"/>
              </a:solidFill>
              <a:latin typeface="Montserrat" panose="00000500000000000000" pitchFamily="2" charset="-52"/>
              <a:cs typeface="Arial" charset="0"/>
            </a:endParaRPr>
          </a:p>
          <a:p>
            <a:pPr lvl="0" indent="-285750">
              <a:buClr>
                <a:prstClr val="white">
                  <a:lumMod val="65000"/>
                </a:prstClr>
              </a:buClr>
              <a:buFont typeface="Arial" pitchFamily="34" charset="0"/>
              <a:buChar char="•"/>
            </a:pPr>
            <a:r>
              <a:rPr lang="ru-RU" sz="1600" dirty="0">
                <a:solidFill>
                  <a:prstClr val="black"/>
                </a:solidFill>
                <a:latin typeface="Montserrat" panose="00000500000000000000" pitchFamily="2" charset="-52"/>
                <a:cs typeface="Arial" charset="0"/>
              </a:rPr>
              <a:t>Областной центр развития дополнительного образования и патриотического воспитания детей </a:t>
            </a:r>
          </a:p>
          <a:p>
            <a:pPr lvl="0">
              <a:buClr>
                <a:prstClr val="white">
                  <a:lumMod val="65000"/>
                </a:prstClr>
              </a:buClr>
            </a:pPr>
            <a:r>
              <a:rPr lang="ru-RU" sz="1600" dirty="0">
                <a:solidFill>
                  <a:prstClr val="black"/>
                </a:solidFill>
                <a:latin typeface="Montserrat" panose="00000500000000000000" pitchFamily="2" charset="-52"/>
                <a:cs typeface="Arial" charset="0"/>
              </a:rPr>
              <a:t>и молодёжи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515475" y="971436"/>
            <a:ext cx="3433953" cy="369332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prstClr val="black"/>
                </a:solidFill>
                <a:latin typeface="Montserrat" panose="00000500000000000000" pitchFamily="2" charset="-52"/>
                <a:cs typeface="Arial" charset="0"/>
              </a:rPr>
              <a:t>Федеральный компонент</a:t>
            </a:r>
            <a:endParaRPr lang="ru-RU" b="1" dirty="0"/>
          </a:p>
        </p:txBody>
      </p:sp>
      <p:grpSp>
        <p:nvGrpSpPr>
          <p:cNvPr id="5" name="Группа 3">
            <a:extLst>
              <a:ext uri="{FF2B5EF4-FFF2-40B4-BE49-F238E27FC236}">
                <a16:creationId xmlns:a16="http://schemas.microsoft.com/office/drawing/2014/main" xmlns="" id="{0F7264AA-6C72-43A0-AE0A-C899C8D2FCBF}"/>
              </a:ext>
            </a:extLst>
          </p:cNvPr>
          <p:cNvGrpSpPr>
            <a:grpSpLocks/>
          </p:cNvGrpSpPr>
          <p:nvPr/>
        </p:nvGrpSpPr>
        <p:grpSpPr bwMode="auto">
          <a:xfrm>
            <a:off x="9829800" y="525461"/>
            <a:ext cx="2066926" cy="363539"/>
            <a:chOff x="9829038" y="525040"/>
            <a:chExt cx="2067386" cy="363360"/>
          </a:xfrm>
        </p:grpSpPr>
        <p:pic>
          <p:nvPicPr>
            <p:cNvPr id="20" name="Рисунок 4">
              <a:extLst>
                <a:ext uri="{FF2B5EF4-FFF2-40B4-BE49-F238E27FC236}">
                  <a16:creationId xmlns:a16="http://schemas.microsoft.com/office/drawing/2014/main" xmlns="" id="{28A5C04D-5C87-4504-966D-8A240A39CDE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29038" y="525040"/>
              <a:ext cx="275161" cy="362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20B1EEEA-70AF-47CD-9EAA-F9B09C99F4DE}"/>
                </a:ext>
              </a:extLst>
            </p:cNvPr>
            <p:cNvSpPr txBox="1"/>
            <p:nvPr/>
          </p:nvSpPr>
          <p:spPr>
            <a:xfrm>
              <a:off x="10103738" y="596444"/>
              <a:ext cx="1792686" cy="29195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650" dirty="0">
                  <a:latin typeface="Montserrat SemiBold" panose="00000700000000000000" pitchFamily="2" charset="-52"/>
                  <a:cs typeface="+mn-cs"/>
                </a:rPr>
                <a:t>МИНИСТЕРСТВО ОБРАЗОВАНИЯ </a:t>
              </a:r>
              <a:br>
                <a:rPr lang="ru-RU" sz="650" dirty="0">
                  <a:latin typeface="Montserrat SemiBold" panose="00000700000000000000" pitchFamily="2" charset="-52"/>
                  <a:cs typeface="+mn-cs"/>
                </a:rPr>
              </a:br>
              <a:r>
                <a:rPr lang="ru-RU" sz="650" dirty="0">
                  <a:latin typeface="Montserrat SemiBold" panose="00000700000000000000" pitchFamily="2" charset="-52"/>
                  <a:cs typeface="+mn-cs"/>
                </a:rPr>
                <a:t>МОСКОВСКОЙ ОБЛАСТИ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8542698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14">
            <a:extLst>
              <a:ext uri="{FF2B5EF4-FFF2-40B4-BE49-F238E27FC236}">
                <a16:creationId xmlns:a16="http://schemas.microsoft.com/office/drawing/2014/main" xmlns="" id="{8BBF7BC5-FCFA-1789-B4C4-FF86E12334A8}"/>
              </a:ext>
            </a:extLst>
          </p:cNvPr>
          <p:cNvGrpSpPr/>
          <p:nvPr/>
        </p:nvGrpSpPr>
        <p:grpSpPr>
          <a:xfrm>
            <a:off x="263352" y="224467"/>
            <a:ext cx="11155329" cy="644877"/>
            <a:chOff x="263352" y="224467"/>
            <a:chExt cx="11155329" cy="644877"/>
          </a:xfrm>
        </p:grpSpPr>
        <p:sp>
          <p:nvSpPr>
            <p:cNvPr id="17" name="CustomShape 8">
              <a:extLst>
                <a:ext uri="{FF2B5EF4-FFF2-40B4-BE49-F238E27FC236}">
                  <a16:creationId xmlns:a16="http://schemas.microsoft.com/office/drawing/2014/main" xmlns="" id="{4B0DE5EC-6036-4ABC-B580-EB4557370AE1}"/>
                </a:ext>
              </a:extLst>
            </p:cNvPr>
            <p:cNvSpPr/>
            <p:nvPr/>
          </p:nvSpPr>
          <p:spPr>
            <a:xfrm>
              <a:off x="263352" y="224467"/>
              <a:ext cx="11155329" cy="644877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endParaRPr lang="ru-RU" strike="noStrike" spc="-1" dirty="0">
                <a:solidFill>
                  <a:schemeClr val="bg1">
                    <a:lumMod val="65000"/>
                  </a:schemeClr>
                </a:solidFill>
                <a:latin typeface="Montserrat" charset="-52"/>
                <a:ea typeface="DejaVu Sans"/>
              </a:endParaRPr>
            </a:p>
            <a:p>
              <a:pPr defTabSz="536575">
                <a:lnSpc>
                  <a:spcPct val="100000"/>
                </a:lnSpc>
              </a:pPr>
              <a:r>
                <a:rPr lang="ru-RU" spc="-1" dirty="0">
                  <a:solidFill>
                    <a:schemeClr val="bg1">
                      <a:lumMod val="65000"/>
                    </a:schemeClr>
                  </a:solidFill>
                  <a:latin typeface="Montserrat" charset="-52"/>
                  <a:ea typeface="DejaVu Sans"/>
                </a:rPr>
                <a:t>	РАЗГОВОРЫ О ВАЖНОМ</a:t>
              </a:r>
              <a:endParaRPr lang="ru-RU" strike="noStrike" spc="-1" dirty="0">
                <a:solidFill>
                  <a:schemeClr val="bg1">
                    <a:lumMod val="65000"/>
                  </a:schemeClr>
                </a:solidFill>
                <a:latin typeface="Montserrat" charset="-52"/>
              </a:endParaRPr>
            </a:p>
          </p:txBody>
        </p:sp>
        <p:sp>
          <p:nvSpPr>
            <p:cNvPr id="18" name="object 19">
              <a:extLst>
                <a:ext uri="{FF2B5EF4-FFF2-40B4-BE49-F238E27FC236}">
                  <a16:creationId xmlns:a16="http://schemas.microsoft.com/office/drawing/2014/main" xmlns="" id="{8B84784C-25A2-301F-FB51-C2C182346E23}"/>
                </a:ext>
              </a:extLst>
            </p:cNvPr>
            <p:cNvSpPr txBox="1">
              <a:spLocks/>
            </p:cNvSpPr>
            <p:nvPr/>
          </p:nvSpPr>
          <p:spPr>
            <a:xfrm>
              <a:off x="386517" y="552908"/>
              <a:ext cx="417513" cy="223778"/>
            </a:xfrm>
            <a:prstGeom prst="rect">
              <a:avLst/>
            </a:prstGeom>
          </p:spPr>
          <p:txBody>
            <a:bodyPr lIns="0" tIns="8254" rIns="0" bIns="0">
              <a:spAutoFit/>
            </a:bodyPr>
            <a:lstStyle>
              <a:lvl1pPr marL="23813" defTabSz="91281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defTabSz="91281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defTabSz="91281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defTabSz="91281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defTabSz="91281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ts val="63"/>
                </a:spcBef>
              </a:pPr>
              <a:fld id="{7785805A-4AB8-4EED-A450-645E6604FEA4}" type="slidenum">
                <a:rPr lang="ru-RU" altLang="ru-RU" sz="1400">
                  <a:solidFill>
                    <a:srgbClr val="999999"/>
                  </a:solidFill>
                  <a:latin typeface="Montserrat" panose="00000500000000000000" pitchFamily="2" charset="-52"/>
                </a:rPr>
                <a:pPr eaLnBrk="1" hangingPunct="1">
                  <a:spcBef>
                    <a:spcPts val="63"/>
                  </a:spcBef>
                </a:pPr>
                <a:t>6</a:t>
              </a:fld>
              <a:endParaRPr lang="ru-RU" altLang="ru-RU" sz="1400" dirty="0">
                <a:solidFill>
                  <a:srgbClr val="999999"/>
                </a:solidFill>
                <a:latin typeface="Montserrat" panose="00000500000000000000" pitchFamily="2" charset="-52"/>
              </a:endParaRPr>
            </a:p>
          </p:txBody>
        </p:sp>
      </p:grp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xmlns="" val="4204218166"/>
              </p:ext>
            </p:extLst>
          </p:nvPr>
        </p:nvGraphicFramePr>
        <p:xfrm>
          <a:off x="166646" y="1071546"/>
          <a:ext cx="5904656" cy="29168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xmlns="" val="296746868"/>
              </p:ext>
            </p:extLst>
          </p:nvPr>
        </p:nvGraphicFramePr>
        <p:xfrm>
          <a:off x="6381752" y="1071546"/>
          <a:ext cx="5071886" cy="28667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0" name="Диаграмма 19"/>
          <p:cNvGraphicFramePr/>
          <p:nvPr>
            <p:extLst>
              <p:ext uri="{D42A27DB-BD31-4B8C-83A1-F6EECF244321}">
                <p14:modId xmlns:p14="http://schemas.microsoft.com/office/powerpoint/2010/main" xmlns="" val="213603712"/>
              </p:ext>
            </p:extLst>
          </p:nvPr>
        </p:nvGraphicFramePr>
        <p:xfrm>
          <a:off x="235501" y="3965689"/>
          <a:ext cx="5789061" cy="26065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1" name="Диаграмма 20"/>
          <p:cNvGraphicFramePr/>
          <p:nvPr>
            <p:extLst>
              <p:ext uri="{D42A27DB-BD31-4B8C-83A1-F6EECF244321}">
                <p14:modId xmlns:p14="http://schemas.microsoft.com/office/powerpoint/2010/main" xmlns="" val="1455666929"/>
              </p:ext>
            </p:extLst>
          </p:nvPr>
        </p:nvGraphicFramePr>
        <p:xfrm>
          <a:off x="5953124" y="3794289"/>
          <a:ext cx="5953124" cy="30637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pSp>
        <p:nvGrpSpPr>
          <p:cNvPr id="4" name="Группа 3">
            <a:extLst>
              <a:ext uri="{FF2B5EF4-FFF2-40B4-BE49-F238E27FC236}">
                <a16:creationId xmlns:a16="http://schemas.microsoft.com/office/drawing/2014/main" xmlns="" id="{0F7264AA-6C72-43A0-AE0A-C899C8D2FCBF}"/>
              </a:ext>
            </a:extLst>
          </p:cNvPr>
          <p:cNvGrpSpPr>
            <a:grpSpLocks/>
          </p:cNvGrpSpPr>
          <p:nvPr/>
        </p:nvGrpSpPr>
        <p:grpSpPr bwMode="auto">
          <a:xfrm>
            <a:off x="9829800" y="525461"/>
            <a:ext cx="2066926" cy="363539"/>
            <a:chOff x="9829038" y="525040"/>
            <a:chExt cx="2067386" cy="363360"/>
          </a:xfrm>
        </p:grpSpPr>
        <p:pic>
          <p:nvPicPr>
            <p:cNvPr id="23" name="Рисунок 4">
              <a:extLst>
                <a:ext uri="{FF2B5EF4-FFF2-40B4-BE49-F238E27FC236}">
                  <a16:creationId xmlns:a16="http://schemas.microsoft.com/office/drawing/2014/main" xmlns="" id="{28A5C04D-5C87-4504-966D-8A240A39CDE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29038" y="525040"/>
              <a:ext cx="275161" cy="362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20B1EEEA-70AF-47CD-9EAA-F9B09C99F4DE}"/>
                </a:ext>
              </a:extLst>
            </p:cNvPr>
            <p:cNvSpPr txBox="1"/>
            <p:nvPr/>
          </p:nvSpPr>
          <p:spPr>
            <a:xfrm>
              <a:off x="10103738" y="596444"/>
              <a:ext cx="1792686" cy="29195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650" dirty="0">
                  <a:latin typeface="Montserrat SemiBold" panose="00000700000000000000" pitchFamily="2" charset="-52"/>
                  <a:cs typeface="+mn-cs"/>
                </a:rPr>
                <a:t>МИНИСТЕРСТВО ОБРАЗОВАНИЯ </a:t>
              </a:r>
              <a:br>
                <a:rPr lang="ru-RU" sz="650" dirty="0">
                  <a:latin typeface="Montserrat SemiBold" panose="00000700000000000000" pitchFamily="2" charset="-52"/>
                  <a:cs typeface="+mn-cs"/>
                </a:rPr>
              </a:br>
              <a:r>
                <a:rPr lang="ru-RU" sz="650" dirty="0">
                  <a:latin typeface="Montserrat SemiBold" panose="00000700000000000000" pitchFamily="2" charset="-52"/>
                  <a:cs typeface="+mn-cs"/>
                </a:rPr>
                <a:t>МОСКОВСКОЙ ОБЛАСТИ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D4CC3FF5-7D09-BC9F-482D-7366DFC6926E}"/>
              </a:ext>
            </a:extLst>
          </p:cNvPr>
          <p:cNvSpPr txBox="1"/>
          <p:nvPr/>
        </p:nvSpPr>
        <p:spPr>
          <a:xfrm>
            <a:off x="4881554" y="357166"/>
            <a:ext cx="1785950" cy="584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3200" b="1" dirty="0">
                <a:latin typeface="Montserrat" charset="-52"/>
              </a:rPr>
              <a:t>29 480 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C5FA576F-C181-48C5-E9AA-BB5AEBB137F8}"/>
              </a:ext>
            </a:extLst>
          </p:cNvPr>
          <p:cNvSpPr/>
          <p:nvPr/>
        </p:nvSpPr>
        <p:spPr>
          <a:xfrm>
            <a:off x="4238612" y="928670"/>
            <a:ext cx="298511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latin typeface="Montserrat" charset="-52"/>
              </a:rPr>
              <a:t>родителей прошли опрос</a:t>
            </a:r>
          </a:p>
        </p:txBody>
      </p:sp>
    </p:spTree>
    <p:extLst>
      <p:ext uri="{BB962C8B-B14F-4D97-AF65-F5344CB8AC3E}">
        <p14:creationId xmlns:p14="http://schemas.microsoft.com/office/powerpoint/2010/main" xmlns="" val="1170794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020E26A9-CAF3-CCCA-81B6-25DD63EB7305}"/>
              </a:ext>
            </a:extLst>
          </p:cNvPr>
          <p:cNvGrpSpPr/>
          <p:nvPr/>
        </p:nvGrpSpPr>
        <p:grpSpPr>
          <a:xfrm>
            <a:off x="263352" y="224467"/>
            <a:ext cx="11155329" cy="644877"/>
            <a:chOff x="263352" y="224467"/>
            <a:chExt cx="11155329" cy="644877"/>
          </a:xfrm>
        </p:grpSpPr>
        <p:sp>
          <p:nvSpPr>
            <p:cNvPr id="3" name="CustomShape 8">
              <a:extLst>
                <a:ext uri="{FF2B5EF4-FFF2-40B4-BE49-F238E27FC236}">
                  <a16:creationId xmlns:a16="http://schemas.microsoft.com/office/drawing/2014/main" xmlns="" id="{84461697-3568-AA10-EBF8-AD1065031CAB}"/>
                </a:ext>
              </a:extLst>
            </p:cNvPr>
            <p:cNvSpPr/>
            <p:nvPr/>
          </p:nvSpPr>
          <p:spPr>
            <a:xfrm>
              <a:off x="263352" y="224467"/>
              <a:ext cx="11155329" cy="644877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endParaRPr lang="ru-RU" strike="noStrike" spc="-1" dirty="0">
                <a:solidFill>
                  <a:schemeClr val="bg1">
                    <a:lumMod val="65000"/>
                  </a:schemeClr>
                </a:solidFill>
                <a:latin typeface="Montserrat" charset="-52"/>
                <a:ea typeface="DejaVu Sans"/>
              </a:endParaRPr>
            </a:p>
            <a:p>
              <a:pPr defTabSz="536575"/>
              <a:r>
                <a:rPr lang="ru-RU" spc="-1" dirty="0">
                  <a:solidFill>
                    <a:schemeClr val="bg1">
                      <a:lumMod val="65000"/>
                    </a:schemeClr>
                  </a:solidFill>
                  <a:latin typeface="Montserrat" charset="-52"/>
                  <a:ea typeface="DejaVu Sans"/>
                </a:rPr>
                <a:t>	 ВЗАИМОДЕЙСТВИЕ С РОДИТЕЛЬСКИМИ СООБЩЕСТВАМИ </a:t>
              </a:r>
            </a:p>
          </p:txBody>
        </p:sp>
        <p:sp>
          <p:nvSpPr>
            <p:cNvPr id="4" name="object 19">
              <a:extLst>
                <a:ext uri="{FF2B5EF4-FFF2-40B4-BE49-F238E27FC236}">
                  <a16:creationId xmlns:a16="http://schemas.microsoft.com/office/drawing/2014/main" xmlns="" id="{DFEDD9F7-4D35-2145-D4D1-F329524D2D4B}"/>
                </a:ext>
              </a:extLst>
            </p:cNvPr>
            <p:cNvSpPr txBox="1">
              <a:spLocks/>
            </p:cNvSpPr>
            <p:nvPr/>
          </p:nvSpPr>
          <p:spPr>
            <a:xfrm>
              <a:off x="386517" y="552908"/>
              <a:ext cx="417513" cy="223778"/>
            </a:xfrm>
            <a:prstGeom prst="rect">
              <a:avLst/>
            </a:prstGeom>
          </p:spPr>
          <p:txBody>
            <a:bodyPr lIns="0" tIns="8254" rIns="0" bIns="0">
              <a:spAutoFit/>
            </a:bodyPr>
            <a:lstStyle>
              <a:lvl1pPr marL="23813" defTabSz="91281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defTabSz="91281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defTabSz="91281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defTabSz="91281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defTabSz="91281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ts val="63"/>
                </a:spcBef>
              </a:pPr>
              <a:fld id="{7785805A-4AB8-4EED-A450-645E6604FEA4}" type="slidenum">
                <a:rPr lang="ru-RU" altLang="ru-RU" sz="1400">
                  <a:solidFill>
                    <a:srgbClr val="999999"/>
                  </a:solidFill>
                  <a:latin typeface="Montserrat" panose="00000500000000000000" pitchFamily="2" charset="-52"/>
                </a:rPr>
                <a:pPr eaLnBrk="1" hangingPunct="1">
                  <a:spcBef>
                    <a:spcPts val="63"/>
                  </a:spcBef>
                </a:pPr>
                <a:t>7</a:t>
              </a:fld>
              <a:endParaRPr lang="ru-RU" altLang="ru-RU" sz="1400" dirty="0">
                <a:solidFill>
                  <a:srgbClr val="999999"/>
                </a:solidFill>
                <a:latin typeface="Montserrat" panose="00000500000000000000" pitchFamily="2" charset="-52"/>
              </a:endParaRPr>
            </a:p>
          </p:txBody>
        </p:sp>
      </p:grpSp>
      <p:sp>
        <p:nvSpPr>
          <p:cNvPr id="44" name="Прямоугольник 43"/>
          <p:cNvSpPr/>
          <p:nvPr/>
        </p:nvSpPr>
        <p:spPr>
          <a:xfrm>
            <a:off x="595273" y="883796"/>
            <a:ext cx="6420741" cy="461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  <a:buClr>
                <a:schemeClr val="tx2">
                  <a:lumMod val="75000"/>
                </a:schemeClr>
              </a:buClr>
              <a:defRPr/>
            </a:pPr>
            <a:r>
              <a:rPr lang="ru-RU" dirty="0">
                <a:solidFill>
                  <a:schemeClr val="dk1"/>
                </a:solidFill>
                <a:latin typeface="Montserrat" pitchFamily="2" charset="0"/>
                <a:ea typeface="Montserrat Light"/>
                <a:cs typeface="Montserrat Light"/>
              </a:rPr>
              <a:t> 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654714" y="941814"/>
            <a:ext cx="4773379" cy="1510541"/>
            <a:chOff x="386517" y="3214603"/>
            <a:chExt cx="4773379" cy="1510541"/>
          </a:xfrm>
        </p:grpSpPr>
        <p:sp>
          <p:nvSpPr>
            <p:cNvPr id="40" name="Прямоугольник 39"/>
            <p:cNvSpPr/>
            <p:nvPr/>
          </p:nvSpPr>
          <p:spPr>
            <a:xfrm>
              <a:off x="386517" y="3214603"/>
              <a:ext cx="4773379" cy="1510541"/>
            </a:xfrm>
            <a:prstGeom prst="rect">
              <a:avLst/>
            </a:prstGeom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altLang="en-US" sz="1400">
                <a:latin typeface="Montserrat" charset="-52"/>
              </a:endParaRPr>
            </a:p>
          </p:txBody>
        </p:sp>
        <p:sp>
          <p:nvSpPr>
            <p:cNvPr id="48" name="Прямоугольник 47"/>
            <p:cNvSpPr/>
            <p:nvPr/>
          </p:nvSpPr>
          <p:spPr>
            <a:xfrm>
              <a:off x="513485" y="3766483"/>
              <a:ext cx="2351887" cy="8617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400" b="1" dirty="0">
                  <a:solidFill>
                    <a:schemeClr val="bg1"/>
                  </a:solidFill>
                  <a:latin typeface="Montserrat" charset="-52"/>
                  <a:cs typeface="Onest Medium" charset="0"/>
                </a:rPr>
                <a:t>892</a:t>
              </a:r>
              <a:r>
                <a:rPr lang="ru-RU" sz="3600" b="1" dirty="0">
                  <a:solidFill>
                    <a:schemeClr val="bg1"/>
                  </a:solidFill>
                  <a:latin typeface="Montserrat" charset="-52"/>
                  <a:cs typeface="Onest Medium" charset="0"/>
                </a:rPr>
                <a:t> </a:t>
              </a:r>
            </a:p>
            <a:p>
              <a:pPr algn="ctr"/>
              <a:r>
                <a:rPr lang="ru-RU" sz="1400" dirty="0">
                  <a:solidFill>
                    <a:schemeClr val="bg1"/>
                  </a:solidFill>
                  <a:latin typeface="Montserrat" charset="-52"/>
                  <a:cs typeface="Onest Medium" charset="0"/>
                </a:rPr>
                <a:t>активных сообщества</a:t>
              </a:r>
            </a:p>
          </p:txBody>
        </p:sp>
        <p:sp>
          <p:nvSpPr>
            <p:cNvPr id="49" name="Прямоугольник 48"/>
            <p:cNvSpPr/>
            <p:nvPr/>
          </p:nvSpPr>
          <p:spPr>
            <a:xfrm>
              <a:off x="2913674" y="3951149"/>
              <a:ext cx="2066086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400" b="1" dirty="0">
                  <a:solidFill>
                    <a:schemeClr val="bg1"/>
                  </a:solidFill>
                  <a:latin typeface="Montserrat" charset="-52"/>
                  <a:cs typeface="Onest Medium" charset="0"/>
                </a:rPr>
                <a:t>34 </a:t>
              </a:r>
              <a:br>
                <a:rPr lang="ru-RU" sz="2400" b="1" dirty="0">
                  <a:solidFill>
                    <a:schemeClr val="bg1"/>
                  </a:solidFill>
                  <a:latin typeface="Montserrat" charset="-52"/>
                  <a:cs typeface="Onest Medium" charset="0"/>
                </a:rPr>
              </a:br>
              <a:r>
                <a:rPr lang="ru-RU" sz="1400" dirty="0">
                  <a:solidFill>
                    <a:schemeClr val="bg1"/>
                  </a:solidFill>
                  <a:latin typeface="Montserrat" charset="-52"/>
                  <a:cs typeface="Onest Medium" charset="0"/>
                </a:rPr>
                <a:t>тыс. участников</a:t>
              </a:r>
            </a:p>
          </p:txBody>
        </p:sp>
        <p:sp>
          <p:nvSpPr>
            <p:cNvPr id="51" name="Прямоугольник 50"/>
            <p:cNvSpPr/>
            <p:nvPr/>
          </p:nvSpPr>
          <p:spPr>
            <a:xfrm>
              <a:off x="1361423" y="3334301"/>
              <a:ext cx="3056201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spcAft>
                  <a:spcPts val="600"/>
                </a:spcAft>
              </a:pPr>
              <a:r>
                <a:rPr lang="ru-RU" sz="1600" b="1" dirty="0">
                  <a:solidFill>
                    <a:schemeClr val="bg1"/>
                  </a:solidFill>
                  <a:latin typeface="Montserrat" charset="-52"/>
                  <a:cs typeface="Onest Medium" charset="0"/>
                </a:rPr>
                <a:t>РОДИТЕЛЬСКИЕ СООБЩЕСТВА</a:t>
              </a:r>
            </a:p>
          </p:txBody>
        </p:sp>
      </p:grpSp>
      <p:grpSp>
        <p:nvGrpSpPr>
          <p:cNvPr id="52" name="Группа 3">
            <a:extLst>
              <a:ext uri="{FF2B5EF4-FFF2-40B4-BE49-F238E27FC236}">
                <a16:creationId xmlns:a16="http://schemas.microsoft.com/office/drawing/2014/main" xmlns="" id="{0F7264AA-6C72-43A0-AE0A-C899C8D2FCBF}"/>
              </a:ext>
            </a:extLst>
          </p:cNvPr>
          <p:cNvGrpSpPr>
            <a:grpSpLocks/>
          </p:cNvGrpSpPr>
          <p:nvPr/>
        </p:nvGrpSpPr>
        <p:grpSpPr bwMode="auto">
          <a:xfrm>
            <a:off x="9829800" y="525461"/>
            <a:ext cx="2066926" cy="363539"/>
            <a:chOff x="9829038" y="525040"/>
            <a:chExt cx="2067386" cy="363360"/>
          </a:xfrm>
        </p:grpSpPr>
        <p:pic>
          <p:nvPicPr>
            <p:cNvPr id="53" name="Рисунок 4">
              <a:extLst>
                <a:ext uri="{FF2B5EF4-FFF2-40B4-BE49-F238E27FC236}">
                  <a16:creationId xmlns:a16="http://schemas.microsoft.com/office/drawing/2014/main" xmlns="" id="{28A5C04D-5C87-4504-966D-8A240A39CD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29038" y="525040"/>
              <a:ext cx="275161" cy="362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xmlns="" id="{20B1EEEA-70AF-47CD-9EAA-F9B09C99F4DE}"/>
                </a:ext>
              </a:extLst>
            </p:cNvPr>
            <p:cNvSpPr txBox="1"/>
            <p:nvPr/>
          </p:nvSpPr>
          <p:spPr>
            <a:xfrm>
              <a:off x="10103738" y="596444"/>
              <a:ext cx="1792686" cy="29195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650" dirty="0">
                  <a:latin typeface="Montserrat SemiBold" panose="00000700000000000000" pitchFamily="2" charset="-52"/>
                  <a:cs typeface="+mn-cs"/>
                </a:rPr>
                <a:t>МИНИСТЕРСТВО ОБРАЗОВАНИЯ </a:t>
              </a:r>
              <a:br>
                <a:rPr lang="ru-RU" sz="650" dirty="0">
                  <a:latin typeface="Montserrat SemiBold" panose="00000700000000000000" pitchFamily="2" charset="-52"/>
                  <a:cs typeface="+mn-cs"/>
                </a:rPr>
              </a:br>
              <a:r>
                <a:rPr lang="ru-RU" sz="650" dirty="0">
                  <a:latin typeface="Montserrat SemiBold" panose="00000700000000000000" pitchFamily="2" charset="-52"/>
                  <a:cs typeface="+mn-cs"/>
                </a:rPr>
                <a:t>МОСКОВСКОЙ ОБЛАСТИ</a:t>
              </a:r>
            </a:p>
          </p:txBody>
        </p:sp>
      </p:grp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41016" y="1430199"/>
            <a:ext cx="6043035" cy="47484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654713" y="5184623"/>
            <a:ext cx="4773379" cy="1323439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kern="800" spc="50" dirty="0">
                <a:latin typeface="Montserrat" charset="-52"/>
                <a:cs typeface="Onest Medium" charset="0"/>
                <a:sym typeface="+mn-ea"/>
              </a:rPr>
              <a:t>«Взаимодействие семьи и школы. </a:t>
            </a:r>
          </a:p>
          <a:p>
            <a:pPr algn="ctr"/>
            <a:r>
              <a:rPr lang="ru-RU" sz="2000" b="1" kern="800" spc="50" dirty="0">
                <a:latin typeface="Montserrat" charset="-52"/>
                <a:cs typeface="Onest Medium" charset="0"/>
                <a:sym typeface="+mn-ea"/>
              </a:rPr>
              <a:t>Открытый диалог»</a:t>
            </a:r>
            <a:endParaRPr lang="en-US" sz="2000" kern="800" spc="50" dirty="0">
              <a:latin typeface="Montserrat" charset="-52"/>
              <a:cs typeface="Onest Medium" charset="0"/>
            </a:endParaRPr>
          </a:p>
          <a:p>
            <a:pPr algn="ctr"/>
            <a:r>
              <a:rPr lang="ru-RU" i="1" kern="800" spc="50" dirty="0">
                <a:latin typeface="Montserrat" charset="-52"/>
                <a:cs typeface="Onest Medium" charset="0"/>
                <a:sym typeface="+mn-ea"/>
              </a:rPr>
              <a:t>18 апреля 2025 года </a:t>
            </a:r>
            <a:r>
              <a:rPr lang="ru-RU" i="1" kern="800" spc="50" dirty="0">
                <a:latin typeface="Onest Medium" charset="0"/>
                <a:cs typeface="Onest Medium" charset="0"/>
                <a:sym typeface="+mn-ea"/>
              </a:rPr>
              <a:t> </a:t>
            </a:r>
            <a:endParaRPr lang="ru-RU" altLang="en-US" i="1" kern="800" spc="50" dirty="0">
              <a:latin typeface="Onest Medium" charset="0"/>
              <a:cs typeface="Onest Medium" charset="0"/>
              <a:sym typeface="+mn-ea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95273" y="4719330"/>
            <a:ext cx="49141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u="sng" spc="-1" dirty="0">
                <a:solidFill>
                  <a:schemeClr val="bg1">
                    <a:lumMod val="65000"/>
                  </a:schemeClr>
                </a:solidFill>
                <a:latin typeface="Montserrat" charset="-52"/>
                <a:ea typeface="DejaVu Sans"/>
              </a:rPr>
              <a:t>ОБЛАСТНОЙ РОДИТЕЛЬСКИЙ ФОРУМ</a:t>
            </a:r>
            <a:endParaRPr lang="ru-RU" u="sng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59EF064-6FF7-0088-84CA-E747773BE993}"/>
              </a:ext>
            </a:extLst>
          </p:cNvPr>
          <p:cNvSpPr txBox="1"/>
          <p:nvPr/>
        </p:nvSpPr>
        <p:spPr>
          <a:xfrm>
            <a:off x="-396846" y="2682383"/>
            <a:ext cx="62889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3400" algn="ctr" defTabSz="536575"/>
            <a:r>
              <a:rPr lang="ru-RU" u="sng" spc="-1" dirty="0">
                <a:solidFill>
                  <a:schemeClr val="bg1">
                    <a:lumMod val="65000"/>
                  </a:schemeClr>
                </a:solidFill>
                <a:latin typeface="Montserrat" charset="-52"/>
                <a:ea typeface="DejaVu Sans"/>
              </a:rPr>
              <a:t>КОНКУРС РОДИТЕЛЬСКИХ КОМИТЕТОВ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58441" y="3142718"/>
            <a:ext cx="4769651" cy="1323439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kern="800" spc="50" dirty="0">
                <a:solidFill>
                  <a:schemeClr val="lt1"/>
                </a:solidFill>
                <a:latin typeface="Montserrat" charset="-52"/>
                <a:cs typeface="Onest Medium" charset="0"/>
              </a:rPr>
              <a:t>«Секреты дружного класса «Родители первых»</a:t>
            </a:r>
          </a:p>
          <a:p>
            <a:pPr algn="ctr"/>
            <a:r>
              <a:rPr lang="ru-RU" sz="2000" b="1" kern="800" spc="50" dirty="0">
                <a:solidFill>
                  <a:schemeClr val="lt1"/>
                </a:solidFill>
                <a:latin typeface="Montserrat" charset="-52"/>
                <a:cs typeface="Onest Medium" charset="0"/>
              </a:rPr>
              <a:t>с 16.01.2025 по 28.02.2025 – школьный этап</a:t>
            </a:r>
          </a:p>
        </p:txBody>
      </p:sp>
    </p:spTree>
    <p:extLst>
      <p:ext uri="{BB962C8B-B14F-4D97-AF65-F5344CB8AC3E}">
        <p14:creationId xmlns:p14="http://schemas.microsoft.com/office/powerpoint/2010/main" xmlns="" val="3329848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Группа 14">
            <a:extLst>
              <a:ext uri="{FF2B5EF4-FFF2-40B4-BE49-F238E27FC236}">
                <a16:creationId xmlns:a16="http://schemas.microsoft.com/office/drawing/2014/main" xmlns="" id="{8BBF7BC5-FCFA-1789-B4C4-FF86E12334A8}"/>
              </a:ext>
            </a:extLst>
          </p:cNvPr>
          <p:cNvGrpSpPr/>
          <p:nvPr/>
        </p:nvGrpSpPr>
        <p:grpSpPr>
          <a:xfrm>
            <a:off x="263352" y="224467"/>
            <a:ext cx="11155329" cy="644877"/>
            <a:chOff x="263352" y="224467"/>
            <a:chExt cx="11155329" cy="644877"/>
          </a:xfrm>
        </p:grpSpPr>
        <p:sp>
          <p:nvSpPr>
            <p:cNvPr id="17" name="CustomShape 8">
              <a:extLst>
                <a:ext uri="{FF2B5EF4-FFF2-40B4-BE49-F238E27FC236}">
                  <a16:creationId xmlns:a16="http://schemas.microsoft.com/office/drawing/2014/main" xmlns="" id="{4B0DE5EC-6036-4ABC-B580-EB4557370AE1}"/>
                </a:ext>
              </a:extLst>
            </p:cNvPr>
            <p:cNvSpPr/>
            <p:nvPr/>
          </p:nvSpPr>
          <p:spPr>
            <a:xfrm>
              <a:off x="263352" y="224467"/>
              <a:ext cx="11155329" cy="644877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endParaRPr lang="ru-RU" strike="noStrike" spc="-1" dirty="0">
                <a:solidFill>
                  <a:schemeClr val="bg1">
                    <a:lumMod val="65000"/>
                  </a:schemeClr>
                </a:solidFill>
                <a:latin typeface="Montserrat" charset="-52"/>
                <a:ea typeface="DejaVu Sans"/>
              </a:endParaRPr>
            </a:p>
            <a:p>
              <a:pPr defTabSz="536575">
                <a:lnSpc>
                  <a:spcPct val="100000"/>
                </a:lnSpc>
              </a:pPr>
              <a:r>
                <a:rPr lang="ru-RU" spc="-1" dirty="0">
                  <a:solidFill>
                    <a:schemeClr val="bg1">
                      <a:lumMod val="65000"/>
                    </a:schemeClr>
                  </a:solidFill>
                  <a:latin typeface="Montserrat" charset="-52"/>
                  <a:ea typeface="DejaVu Sans"/>
                </a:rPr>
                <a:t>	ИСТОРИЧЕСКОЕ ПРОСВЕЩЕНИЕ И ПАТРИОТИЧЕСКОЕ ВОСПИТАНИЕ</a:t>
              </a:r>
              <a:endParaRPr lang="ru-RU" strike="noStrike" spc="-1" dirty="0">
                <a:solidFill>
                  <a:schemeClr val="bg1">
                    <a:lumMod val="65000"/>
                  </a:schemeClr>
                </a:solidFill>
                <a:latin typeface="Montserrat" charset="-52"/>
              </a:endParaRPr>
            </a:p>
          </p:txBody>
        </p:sp>
        <p:sp>
          <p:nvSpPr>
            <p:cNvPr id="18" name="object 19">
              <a:extLst>
                <a:ext uri="{FF2B5EF4-FFF2-40B4-BE49-F238E27FC236}">
                  <a16:creationId xmlns:a16="http://schemas.microsoft.com/office/drawing/2014/main" xmlns="" id="{8B84784C-25A2-301F-FB51-C2C182346E23}"/>
                </a:ext>
              </a:extLst>
            </p:cNvPr>
            <p:cNvSpPr txBox="1">
              <a:spLocks/>
            </p:cNvSpPr>
            <p:nvPr/>
          </p:nvSpPr>
          <p:spPr>
            <a:xfrm>
              <a:off x="386517" y="552908"/>
              <a:ext cx="417513" cy="223778"/>
            </a:xfrm>
            <a:prstGeom prst="rect">
              <a:avLst/>
            </a:prstGeom>
          </p:spPr>
          <p:txBody>
            <a:bodyPr lIns="0" tIns="8254" rIns="0" bIns="0">
              <a:spAutoFit/>
            </a:bodyPr>
            <a:lstStyle>
              <a:lvl1pPr marL="23813" defTabSz="91281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defTabSz="91281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defTabSz="91281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defTabSz="91281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defTabSz="91281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ts val="63"/>
                </a:spcBef>
              </a:pPr>
              <a:fld id="{7785805A-4AB8-4EED-A450-645E6604FEA4}" type="slidenum">
                <a:rPr lang="ru-RU" altLang="ru-RU" sz="1400">
                  <a:solidFill>
                    <a:srgbClr val="999999"/>
                  </a:solidFill>
                  <a:latin typeface="Montserrat" panose="00000500000000000000" pitchFamily="2" charset="-52"/>
                </a:rPr>
                <a:pPr eaLnBrk="1" hangingPunct="1">
                  <a:spcBef>
                    <a:spcPts val="63"/>
                  </a:spcBef>
                </a:pPr>
                <a:t>8</a:t>
              </a:fld>
              <a:endParaRPr lang="ru-RU" altLang="ru-RU" sz="1400" dirty="0">
                <a:solidFill>
                  <a:srgbClr val="999999"/>
                </a:solidFill>
                <a:latin typeface="Montserrat" panose="00000500000000000000" pitchFamily="2" charset="-52"/>
              </a:endParaRPr>
            </a:p>
          </p:txBody>
        </p:sp>
      </p:grp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69465" y="967177"/>
            <a:ext cx="3600400" cy="5555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Текстовое поле 1"/>
          <p:cNvSpPr txBox="1"/>
          <p:nvPr/>
        </p:nvSpPr>
        <p:spPr>
          <a:xfrm>
            <a:off x="263352" y="1456199"/>
            <a:ext cx="7221651" cy="430887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14020" marR="241935" indent="450000">
              <a:lnSpc>
                <a:spcPct val="100000"/>
              </a:lnSpc>
              <a:spcBef>
                <a:spcPts val="1200"/>
              </a:spcBef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q"/>
              <a:tabLst>
                <a:tab pos="375285" algn="l"/>
                <a:tab pos="375920" algn="l"/>
              </a:tabLst>
            </a:pPr>
            <a:r>
              <a:rPr lang="ru-RU" sz="2400" dirty="0">
                <a:latin typeface="Montserrat" charset="-52"/>
                <a:cs typeface="Onest Medium" charset="0"/>
                <a:sym typeface="+mn-ea"/>
              </a:rPr>
              <a:t>Год защитника Отечества</a:t>
            </a:r>
          </a:p>
          <a:p>
            <a:pPr marL="414020" marR="241935" indent="450000">
              <a:lnSpc>
                <a:spcPct val="100000"/>
              </a:lnSpc>
              <a:spcBef>
                <a:spcPts val="1200"/>
              </a:spcBef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q"/>
              <a:tabLst>
                <a:tab pos="375285" algn="l"/>
                <a:tab pos="375920" algn="l"/>
              </a:tabLst>
            </a:pPr>
            <a:r>
              <a:rPr lang="ru-RU" sz="2400" dirty="0">
                <a:latin typeface="Montserrat" charset="-52"/>
                <a:cs typeface="Onest Medium" charset="0"/>
                <a:sym typeface="+mn-ea"/>
              </a:rPr>
              <a:t>80-летие Великой Победы:</a:t>
            </a:r>
            <a:br>
              <a:rPr lang="ru-RU" sz="2400" dirty="0">
                <a:latin typeface="Montserrat" charset="-52"/>
                <a:cs typeface="Onest Medium" charset="0"/>
                <a:sym typeface="+mn-ea"/>
              </a:rPr>
            </a:br>
            <a:r>
              <a:rPr lang="ru-RU" sz="2000" i="1" dirty="0">
                <a:latin typeface="Montserrat" charset="-52"/>
                <a:cs typeface="Onest Medium" charset="0"/>
                <a:sym typeface="+mn-ea"/>
              </a:rPr>
              <a:t>«Сад памяти», Диктант Победы, Ворошиловский стрелок, Областной творческий конкурс чтецов, Парад военное-патриотических объединений Московской области</a:t>
            </a:r>
          </a:p>
          <a:p>
            <a:pPr marL="414020" marR="241935" indent="450000">
              <a:lnSpc>
                <a:spcPct val="100000"/>
              </a:lnSpc>
              <a:spcBef>
                <a:spcPts val="1200"/>
              </a:spcBef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q"/>
              <a:tabLst>
                <a:tab pos="375285" algn="l"/>
                <a:tab pos="375920" algn="l"/>
              </a:tabLst>
            </a:pPr>
            <a:r>
              <a:rPr lang="ru-RU" sz="2400" dirty="0">
                <a:latin typeface="Montserrat" charset="-52"/>
                <a:cs typeface="Onest Medium" charset="0"/>
                <a:sym typeface="+mn-ea"/>
              </a:rPr>
              <a:t>экскурсионные программы</a:t>
            </a:r>
          </a:p>
          <a:p>
            <a:pPr marL="414020" marR="241935" indent="450000">
              <a:lnSpc>
                <a:spcPct val="100000"/>
              </a:lnSpc>
              <a:spcBef>
                <a:spcPts val="1200"/>
              </a:spcBef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q"/>
              <a:tabLst>
                <a:tab pos="375285" algn="l"/>
                <a:tab pos="375920" algn="l"/>
              </a:tabLst>
            </a:pPr>
            <a:r>
              <a:rPr lang="en-US" altLang="en-US" sz="2400" dirty="0">
                <a:latin typeface="Montserrat" charset="-52"/>
                <a:cs typeface="Onest Medium" charset="0"/>
                <a:sym typeface="+mn-ea"/>
              </a:rPr>
              <a:t>2025</a:t>
            </a:r>
            <a:r>
              <a:rPr lang="ru-RU" altLang="en-US" sz="2400" dirty="0">
                <a:latin typeface="Montserrat" charset="-52"/>
                <a:cs typeface="Onest Medium" charset="0"/>
                <a:sym typeface="+mn-ea"/>
              </a:rPr>
              <a:t> </a:t>
            </a:r>
            <a:r>
              <a:rPr lang="en-US" altLang="en-US" sz="2400" dirty="0">
                <a:latin typeface="Montserrat" charset="-52"/>
                <a:cs typeface="Onest Medium" charset="0"/>
                <a:sym typeface="+mn-ea"/>
              </a:rPr>
              <a:t>- </a:t>
            </a:r>
            <a:r>
              <a:rPr lang="ru-RU" altLang="en-US" sz="2400" dirty="0">
                <a:latin typeface="Montserrat" charset="-52"/>
                <a:cs typeface="Onest Medium" charset="0"/>
                <a:sym typeface="+mn-ea"/>
              </a:rPr>
              <a:t>Год детского отдыха, 100-летия «Артека» - тематических смен в пришкольных лагерях</a:t>
            </a:r>
          </a:p>
        </p:txBody>
      </p:sp>
      <p:grpSp>
        <p:nvGrpSpPr>
          <p:cNvPr id="10" name="Группа 3">
            <a:extLst>
              <a:ext uri="{FF2B5EF4-FFF2-40B4-BE49-F238E27FC236}">
                <a16:creationId xmlns:a16="http://schemas.microsoft.com/office/drawing/2014/main" xmlns="" id="{0F7264AA-6C72-43A0-AE0A-C899C8D2FCBF}"/>
              </a:ext>
            </a:extLst>
          </p:cNvPr>
          <p:cNvGrpSpPr>
            <a:grpSpLocks/>
          </p:cNvGrpSpPr>
          <p:nvPr/>
        </p:nvGrpSpPr>
        <p:grpSpPr bwMode="auto">
          <a:xfrm>
            <a:off x="9829800" y="525461"/>
            <a:ext cx="2066926" cy="363539"/>
            <a:chOff x="9829038" y="525040"/>
            <a:chExt cx="2067386" cy="363360"/>
          </a:xfrm>
        </p:grpSpPr>
        <p:pic>
          <p:nvPicPr>
            <p:cNvPr id="11" name="Рисунок 4">
              <a:extLst>
                <a:ext uri="{FF2B5EF4-FFF2-40B4-BE49-F238E27FC236}">
                  <a16:creationId xmlns:a16="http://schemas.microsoft.com/office/drawing/2014/main" xmlns="" id="{28A5C04D-5C87-4504-966D-8A240A39CD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29038" y="525040"/>
              <a:ext cx="275161" cy="362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20B1EEEA-70AF-47CD-9EAA-F9B09C99F4DE}"/>
                </a:ext>
              </a:extLst>
            </p:cNvPr>
            <p:cNvSpPr txBox="1"/>
            <p:nvPr/>
          </p:nvSpPr>
          <p:spPr>
            <a:xfrm>
              <a:off x="10103738" y="596444"/>
              <a:ext cx="1792686" cy="29195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650" dirty="0">
                  <a:latin typeface="Montserrat SemiBold" panose="00000700000000000000" pitchFamily="2" charset="-52"/>
                  <a:cs typeface="+mn-cs"/>
                </a:rPr>
                <a:t>МИНИСТЕРСТВО ОБРАЗОВАНИЯ </a:t>
              </a:r>
              <a:br>
                <a:rPr lang="ru-RU" sz="650" dirty="0">
                  <a:latin typeface="Montserrat SemiBold" panose="00000700000000000000" pitchFamily="2" charset="-52"/>
                  <a:cs typeface="+mn-cs"/>
                </a:rPr>
              </a:br>
              <a:r>
                <a:rPr lang="ru-RU" sz="650" dirty="0">
                  <a:latin typeface="Montserrat SemiBold" panose="00000700000000000000" pitchFamily="2" charset="-52"/>
                  <a:cs typeface="+mn-cs"/>
                </a:rPr>
                <a:t>МОСКОВСКОЙ ОБЛАСТИ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142066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xmlns="" id="{BD31981D-DDB6-425F-86A9-10E13B3345BE}"/>
              </a:ext>
            </a:extLst>
          </p:cNvPr>
          <p:cNvCxnSpPr>
            <a:cxnSpLocks/>
          </p:cNvCxnSpPr>
          <p:nvPr/>
        </p:nvCxnSpPr>
        <p:spPr>
          <a:xfrm>
            <a:off x="909248" y="6163585"/>
            <a:ext cx="5185703" cy="0"/>
          </a:xfrm>
          <a:prstGeom prst="line">
            <a:avLst/>
          </a:prstGeom>
          <a:noFill/>
          <a:ln w="9525" cap="flat" cmpd="sng" algn="ctr">
            <a:solidFill>
              <a:srgbClr val="FFFFFF">
                <a:lumMod val="65000"/>
              </a:srgbClr>
            </a:solidFill>
            <a:prstDash val="solid"/>
          </a:ln>
          <a:effectLst/>
        </p:spPr>
      </p:cxnSp>
      <p:sp>
        <p:nvSpPr>
          <p:cNvPr id="13" name="Google Shape;45;p10">
            <a:extLst>
              <a:ext uri="{FF2B5EF4-FFF2-40B4-BE49-F238E27FC236}">
                <a16:creationId xmlns:a16="http://schemas.microsoft.com/office/drawing/2014/main" xmlns="" id="{E2928E1F-C1C2-4857-A59A-6072E4EEF9D6}"/>
              </a:ext>
            </a:extLst>
          </p:cNvPr>
          <p:cNvSpPr txBox="1"/>
          <p:nvPr/>
        </p:nvSpPr>
        <p:spPr>
          <a:xfrm>
            <a:off x="956522" y="650180"/>
            <a:ext cx="8692955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2200">
                <a:solidFill>
                  <a:schemeClr val="accent3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lvl1pPr>
          </a:lstStyle>
          <a:p>
            <a:r>
              <a:rPr lang="ru-RU" sz="2000" spc="70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-52"/>
              </a:rPr>
              <a:t>2025: ВОЕННО-ПАТРИОТИЧЕСКИЕ СМЕНЫ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E1493A34-88CA-4EC6-9B9C-B63846794D1C}"/>
              </a:ext>
            </a:extLst>
          </p:cNvPr>
          <p:cNvSpPr/>
          <p:nvPr/>
        </p:nvSpPr>
        <p:spPr>
          <a:xfrm>
            <a:off x="853159" y="6363609"/>
            <a:ext cx="523619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hangingPunct="0">
              <a:buClrTx/>
              <a:buFontTx/>
              <a:buNone/>
            </a:pPr>
            <a:r>
              <a:rPr lang="ru-RU" sz="1100" i="1" dirty="0">
                <a:latin typeface="Montserrat" panose="00000500000000000000" pitchFamily="2" charset="-52"/>
                <a:cs typeface="Helvetica"/>
                <a:sym typeface="Helvetica"/>
              </a:rPr>
              <a:t>Программы смен будут проведены в соответствии </a:t>
            </a:r>
            <a:br>
              <a:rPr lang="ru-RU" sz="1100" i="1" dirty="0">
                <a:latin typeface="Montserrat" panose="00000500000000000000" pitchFamily="2" charset="-52"/>
                <a:cs typeface="Helvetica"/>
                <a:sym typeface="Helvetica"/>
              </a:rPr>
            </a:br>
            <a:r>
              <a:rPr lang="ru-RU" sz="1100" i="1" dirty="0">
                <a:latin typeface="Montserrat" panose="00000500000000000000" pitchFamily="2" charset="-52"/>
                <a:cs typeface="Helvetica"/>
                <a:sym typeface="Helvetica"/>
              </a:rPr>
              <a:t>с методическими рекомендациями Министерства просвещения.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21ECFE8D-86F7-4954-83F1-E31923DF0603}"/>
              </a:ext>
            </a:extLst>
          </p:cNvPr>
          <p:cNvSpPr/>
          <p:nvPr/>
        </p:nvSpPr>
        <p:spPr>
          <a:xfrm>
            <a:off x="853159" y="1069170"/>
            <a:ext cx="5358983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hangingPunct="0">
              <a:spcAft>
                <a:spcPts val="600"/>
              </a:spcAft>
              <a:buClrTx/>
              <a:buFontTx/>
              <a:buNone/>
            </a:pPr>
            <a:r>
              <a:rPr lang="ru-RU" sz="1800" dirty="0">
                <a:latin typeface="Montserrat SemiBold" panose="00000700000000000000" pitchFamily="2" charset="-52"/>
                <a:cs typeface="Helvetica"/>
                <a:sym typeface="Helvetica"/>
              </a:rPr>
              <a:t>Смена «Растим патриотов России!» </a:t>
            </a:r>
          </a:p>
          <a:p>
            <a:pPr hangingPunct="0">
              <a:buClrTx/>
              <a:buFontTx/>
              <a:buNone/>
            </a:pPr>
            <a:r>
              <a:rPr lang="ru-RU" sz="1200" dirty="0">
                <a:latin typeface="Montserrat" panose="00000500000000000000" pitchFamily="2" charset="-52"/>
                <a:cs typeface="Helvetica"/>
                <a:sym typeface="Helvetica"/>
              </a:rPr>
              <a:t>учащиеся 5-9-х классов, члены РДДМ «Первые Подмосковья»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DFE59AE3-D476-47EE-8BA9-170413C53CC0}"/>
              </a:ext>
            </a:extLst>
          </p:cNvPr>
          <p:cNvSpPr/>
          <p:nvPr/>
        </p:nvSpPr>
        <p:spPr>
          <a:xfrm>
            <a:off x="834559" y="2563405"/>
            <a:ext cx="5236194" cy="81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hangingPunct="0">
              <a:spcAft>
                <a:spcPts val="600"/>
              </a:spcAft>
              <a:buClrTx/>
            </a:pPr>
            <a:r>
              <a:rPr lang="ru-RU" sz="1800" dirty="0">
                <a:latin typeface="Montserrat SemiBold" panose="00000700000000000000" pitchFamily="2" charset="-52"/>
                <a:cs typeface="Helvetica"/>
                <a:sym typeface="Helvetica"/>
              </a:rPr>
              <a:t>Смена «Юные патриоты Подмосковья» </a:t>
            </a:r>
          </a:p>
          <a:p>
            <a:pPr hangingPunct="0">
              <a:buClrTx/>
              <a:buFontTx/>
              <a:buNone/>
            </a:pPr>
            <a:r>
              <a:rPr lang="ru-RU" sz="1200" dirty="0">
                <a:latin typeface="Montserrat" panose="00000500000000000000" pitchFamily="2" charset="-52"/>
                <a:cs typeface="Helvetica"/>
                <a:sym typeface="Helvetica"/>
              </a:rPr>
              <a:t>учащиеся 3-4 х классов – победители регионального конкурса «Орлята России» 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FA387724-AB4C-46A9-8319-FEBCBD9198C3}"/>
              </a:ext>
            </a:extLst>
          </p:cNvPr>
          <p:cNvSpPr/>
          <p:nvPr/>
        </p:nvSpPr>
        <p:spPr>
          <a:xfrm>
            <a:off x="3350548" y="1759025"/>
            <a:ext cx="23261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hangingPunct="0">
              <a:buClrTx/>
              <a:buFontTx/>
              <a:buNone/>
            </a:pPr>
            <a:r>
              <a:rPr lang="ru-RU" sz="2800" dirty="0">
                <a:latin typeface="Montserrat" panose="00000500000000000000" pitchFamily="2" charset="-52"/>
                <a:cs typeface="Helvetica"/>
                <a:sym typeface="Helvetica"/>
              </a:rPr>
              <a:t>5</a:t>
            </a:r>
            <a:r>
              <a:rPr lang="ru-RU" sz="1200" dirty="0">
                <a:latin typeface="Montserrat" panose="00000500000000000000" pitchFamily="2" charset="-52"/>
                <a:cs typeface="Helvetica"/>
                <a:sym typeface="Helvetica"/>
              </a:rPr>
              <a:t> смен </a:t>
            </a:r>
            <a:br>
              <a:rPr lang="ru-RU" sz="1200" dirty="0">
                <a:latin typeface="Montserrat" panose="00000500000000000000" pitchFamily="2" charset="-52"/>
                <a:cs typeface="Helvetica"/>
                <a:sym typeface="Helvetica"/>
              </a:rPr>
            </a:br>
            <a:r>
              <a:rPr lang="ru-RU" sz="1200" dirty="0">
                <a:latin typeface="Montserrat" panose="00000500000000000000" pitchFamily="2" charset="-52"/>
                <a:cs typeface="Helvetica"/>
                <a:sym typeface="Helvetica"/>
              </a:rPr>
              <a:t>(по 5 дней)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04D21CCA-0B46-4D2F-A56E-DDC742ACDE66}"/>
              </a:ext>
            </a:extLst>
          </p:cNvPr>
          <p:cNvSpPr/>
          <p:nvPr/>
        </p:nvSpPr>
        <p:spPr>
          <a:xfrm>
            <a:off x="3345663" y="3457982"/>
            <a:ext cx="227752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hangingPunct="0">
              <a:buClrTx/>
              <a:buFontTx/>
              <a:buNone/>
            </a:pPr>
            <a:r>
              <a:rPr lang="ru-RU" sz="2800" dirty="0">
                <a:latin typeface="Montserrat"/>
                <a:cs typeface="Helvetica"/>
                <a:sym typeface="Helvetica"/>
              </a:rPr>
              <a:t>2</a:t>
            </a:r>
            <a:r>
              <a:rPr lang="ru-RU" sz="1200" dirty="0">
                <a:latin typeface="Montserrat" panose="00000500000000000000" pitchFamily="2" charset="-52"/>
                <a:cs typeface="Helvetica"/>
                <a:sym typeface="Helvetica"/>
              </a:rPr>
              <a:t> смены </a:t>
            </a:r>
            <a:br>
              <a:rPr lang="ru-RU" sz="1200" dirty="0">
                <a:latin typeface="Montserrat" panose="00000500000000000000" pitchFamily="2" charset="-52"/>
                <a:cs typeface="Helvetica"/>
                <a:sym typeface="Helvetica"/>
              </a:rPr>
            </a:br>
            <a:r>
              <a:rPr lang="ru-RU" sz="1200" dirty="0">
                <a:latin typeface="Montserrat" panose="00000500000000000000" pitchFamily="2" charset="-52"/>
                <a:cs typeface="Helvetica"/>
                <a:sym typeface="Helvetica"/>
              </a:rPr>
              <a:t>(по 5 дней)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EFFA3C2-A3DC-4FF1-8F45-837CED1A993D}"/>
              </a:ext>
            </a:extLst>
          </p:cNvPr>
          <p:cNvSpPr txBox="1"/>
          <p:nvPr/>
        </p:nvSpPr>
        <p:spPr>
          <a:xfrm>
            <a:off x="897780" y="1795085"/>
            <a:ext cx="19406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dirty="0">
                <a:latin typeface="Montserrat"/>
              </a:rPr>
              <a:t>3 000</a:t>
            </a:r>
            <a:r>
              <a:rPr lang="ru-RU" sz="1200" dirty="0">
                <a:latin typeface="Montserrat"/>
              </a:rPr>
              <a:t> чел. </a:t>
            </a:r>
            <a:br>
              <a:rPr lang="ru-RU" sz="1200" dirty="0">
                <a:latin typeface="Montserrat"/>
              </a:rPr>
            </a:br>
            <a:r>
              <a:rPr lang="ru-RU" sz="1200" dirty="0">
                <a:latin typeface="Montserrat"/>
              </a:rPr>
              <a:t>(по 600 чел. в смену)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638E0E97-16BB-4DF6-88F4-1DA265830EC2}"/>
              </a:ext>
            </a:extLst>
          </p:cNvPr>
          <p:cNvSpPr txBox="1"/>
          <p:nvPr/>
        </p:nvSpPr>
        <p:spPr>
          <a:xfrm>
            <a:off x="853159" y="3379013"/>
            <a:ext cx="240872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dirty="0">
                <a:latin typeface="Montserrat"/>
                <a:cs typeface="Helvetica"/>
                <a:sym typeface="Helvetica"/>
              </a:rPr>
              <a:t>1 200</a:t>
            </a:r>
            <a:r>
              <a:rPr lang="ru-RU" sz="1200" dirty="0">
                <a:latin typeface="Montserrat"/>
              </a:rPr>
              <a:t> чел. </a:t>
            </a:r>
            <a:br>
              <a:rPr lang="ru-RU" sz="1200" dirty="0">
                <a:latin typeface="Montserrat"/>
              </a:rPr>
            </a:br>
            <a:r>
              <a:rPr lang="ru-RU" sz="1200" dirty="0">
                <a:latin typeface="Montserrat"/>
              </a:rPr>
              <a:t>(по 600 чел. в смену)</a:t>
            </a:r>
            <a:endParaRPr lang="ru-RU" dirty="0">
              <a:latin typeface="Montserrat"/>
            </a:endParaRPr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xmlns="" id="{BD31981D-DDB6-425F-86A9-10E13B3345BE}"/>
              </a:ext>
            </a:extLst>
          </p:cNvPr>
          <p:cNvCxnSpPr>
            <a:cxnSpLocks/>
          </p:cNvCxnSpPr>
          <p:nvPr/>
        </p:nvCxnSpPr>
        <p:spPr>
          <a:xfrm flipV="1">
            <a:off x="859805" y="2466911"/>
            <a:ext cx="5265696" cy="37106"/>
          </a:xfrm>
          <a:prstGeom prst="line">
            <a:avLst/>
          </a:prstGeom>
          <a:noFill/>
          <a:ln w="9525" cap="flat" cmpd="sng" algn="ctr">
            <a:solidFill>
              <a:srgbClr val="FFFFFF">
                <a:lumMod val="65000"/>
              </a:srgbClr>
            </a:solidFill>
            <a:prstDash val="solid"/>
          </a:ln>
          <a:effectLst/>
        </p:spPr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xmlns="" id="{17CEC057-715E-4223-AC40-DF2C4FC8C62A}"/>
              </a:ext>
            </a:extLst>
          </p:cNvPr>
          <p:cNvCxnSpPr>
            <a:cxnSpLocks/>
          </p:cNvCxnSpPr>
          <p:nvPr/>
        </p:nvCxnSpPr>
        <p:spPr>
          <a:xfrm>
            <a:off x="939798" y="4207127"/>
            <a:ext cx="5185703" cy="0"/>
          </a:xfrm>
          <a:prstGeom prst="line">
            <a:avLst/>
          </a:prstGeom>
          <a:noFill/>
          <a:ln w="9525" cap="flat" cmpd="sng" algn="ctr">
            <a:solidFill>
              <a:srgbClr val="FFFFFF">
                <a:lumMod val="65000"/>
              </a:srgbClr>
            </a:solidFill>
            <a:prstDash val="solid"/>
          </a:ln>
          <a:effectLst/>
        </p:spPr>
      </p:cxnSp>
      <p:sp>
        <p:nvSpPr>
          <p:cNvPr id="6" name="Прямоугольник 5"/>
          <p:cNvSpPr/>
          <p:nvPr/>
        </p:nvSpPr>
        <p:spPr>
          <a:xfrm>
            <a:off x="871451" y="4299461"/>
            <a:ext cx="51119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hangingPunct="0">
              <a:spcAft>
                <a:spcPts val="600"/>
              </a:spcAft>
            </a:pPr>
            <a:r>
              <a:rPr lang="ru-RU" dirty="0">
                <a:latin typeface="Montserrat SemiBold" panose="00000700000000000000" pitchFamily="2" charset="-52"/>
                <a:cs typeface="Helvetica"/>
              </a:rPr>
              <a:t>НАЧАЛЬНАЯ ВОЕННАЯ ПОДГОТОВКА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04D21CCA-0B46-4D2F-A56E-DDC742ACDE66}"/>
              </a:ext>
            </a:extLst>
          </p:cNvPr>
          <p:cNvSpPr/>
          <p:nvPr/>
        </p:nvSpPr>
        <p:spPr>
          <a:xfrm>
            <a:off x="897780" y="5417860"/>
            <a:ext cx="3559401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 hangingPunct="0"/>
            <a:r>
              <a:rPr lang="ru-RU" sz="1200" dirty="0">
                <a:latin typeface="Montserrat" panose="00000500000000000000" pitchFamily="2" charset="-52"/>
                <a:cs typeface="Helvetica"/>
              </a:rPr>
              <a:t>Учителя «ОБЗР»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638E0E97-16BB-4DF6-88F4-1DA265830EC2}"/>
              </a:ext>
            </a:extLst>
          </p:cNvPr>
          <p:cNvSpPr txBox="1"/>
          <p:nvPr/>
        </p:nvSpPr>
        <p:spPr>
          <a:xfrm>
            <a:off x="909248" y="5699845"/>
            <a:ext cx="2408722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dirty="0">
                <a:latin typeface="Montserrat"/>
                <a:cs typeface="Helvetica"/>
                <a:sym typeface="Helvetica"/>
              </a:rPr>
              <a:t>1 200</a:t>
            </a:r>
            <a:r>
              <a:rPr lang="ru-RU" sz="1200" dirty="0">
                <a:latin typeface="Montserrat"/>
              </a:rPr>
              <a:t> чел. </a:t>
            </a:r>
            <a:br>
              <a:rPr lang="ru-RU" sz="1200" dirty="0">
                <a:latin typeface="Montserrat"/>
              </a:rPr>
            </a:br>
            <a:endParaRPr lang="ru-RU" dirty="0">
              <a:latin typeface="Montserrat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897780" y="4667151"/>
            <a:ext cx="6096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 hangingPunct="0">
              <a:buClrTx/>
              <a:buFontTx/>
              <a:buNone/>
            </a:pPr>
            <a:r>
              <a:rPr lang="ru-RU" sz="1200" dirty="0">
                <a:latin typeface="Montserrat" panose="00000500000000000000" pitchFamily="2" charset="-52"/>
                <a:cs typeface="Helvetica"/>
                <a:sym typeface="Helvetica"/>
              </a:rPr>
              <a:t>учащиеся 10 х классов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638E0E97-16BB-4DF6-88F4-1DA265830EC2}"/>
              </a:ext>
            </a:extLst>
          </p:cNvPr>
          <p:cNvSpPr txBox="1"/>
          <p:nvPr/>
        </p:nvSpPr>
        <p:spPr>
          <a:xfrm>
            <a:off x="897780" y="4881355"/>
            <a:ext cx="240872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dirty="0">
                <a:latin typeface="Montserrat"/>
                <a:cs typeface="Helvetica"/>
                <a:sym typeface="Helvetica"/>
              </a:rPr>
              <a:t>11 700</a:t>
            </a:r>
            <a:r>
              <a:rPr lang="ru-RU" sz="1200" dirty="0">
                <a:latin typeface="Montserrat"/>
              </a:rPr>
              <a:t> чел. </a:t>
            </a:r>
            <a:endParaRPr lang="ru-RU" dirty="0">
              <a:latin typeface="Montserrat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FA387724-AB4C-46A9-8319-FEBCBD9198C3}"/>
              </a:ext>
            </a:extLst>
          </p:cNvPr>
          <p:cNvSpPr/>
          <p:nvPr/>
        </p:nvSpPr>
        <p:spPr>
          <a:xfrm>
            <a:off x="3386030" y="5640365"/>
            <a:ext cx="23261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hangingPunct="0">
              <a:buClrTx/>
              <a:buFontTx/>
              <a:buNone/>
            </a:pPr>
            <a:r>
              <a:rPr lang="ru-RU" sz="2800" dirty="0">
                <a:latin typeface="Montserrat" panose="00000500000000000000" pitchFamily="2" charset="-52"/>
                <a:cs typeface="Helvetica"/>
                <a:sym typeface="Helvetica"/>
              </a:rPr>
              <a:t>2</a:t>
            </a:r>
            <a:r>
              <a:rPr lang="ru-RU" sz="1200" dirty="0">
                <a:latin typeface="Montserrat" panose="00000500000000000000" pitchFamily="2" charset="-52"/>
                <a:cs typeface="Helvetica"/>
                <a:sym typeface="Helvetica"/>
              </a:rPr>
              <a:t> смен 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FA387724-AB4C-46A9-8319-FEBCBD9198C3}"/>
              </a:ext>
            </a:extLst>
          </p:cNvPr>
          <p:cNvSpPr/>
          <p:nvPr/>
        </p:nvSpPr>
        <p:spPr>
          <a:xfrm>
            <a:off x="3359817" y="4853618"/>
            <a:ext cx="23261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hangingPunct="0">
              <a:buClrTx/>
              <a:buFontTx/>
              <a:buNone/>
            </a:pPr>
            <a:r>
              <a:rPr lang="ru-RU" sz="2800" dirty="0">
                <a:latin typeface="Montserrat" panose="00000500000000000000" pitchFamily="2" charset="-52"/>
                <a:cs typeface="Helvetica"/>
                <a:sym typeface="Helvetica"/>
              </a:rPr>
              <a:t>13</a:t>
            </a:r>
            <a:r>
              <a:rPr lang="ru-RU" sz="1200" dirty="0">
                <a:latin typeface="Montserrat" panose="00000500000000000000" pitchFamily="2" charset="-52"/>
                <a:cs typeface="Helvetica"/>
                <a:sym typeface="Helvetica"/>
              </a:rPr>
              <a:t> смен </a:t>
            </a:r>
          </a:p>
        </p:txBody>
      </p:sp>
      <p:sp>
        <p:nvSpPr>
          <p:cNvPr id="28" name="object 19">
            <a:extLst>
              <a:ext uri="{FF2B5EF4-FFF2-40B4-BE49-F238E27FC236}">
                <a16:creationId xmlns:a16="http://schemas.microsoft.com/office/drawing/2014/main" xmlns="" id="{8B84784C-25A2-301F-FB51-C2C182346E23}"/>
              </a:ext>
            </a:extLst>
          </p:cNvPr>
          <p:cNvSpPr txBox="1">
            <a:spLocks/>
          </p:cNvSpPr>
          <p:nvPr/>
        </p:nvSpPr>
        <p:spPr>
          <a:xfrm>
            <a:off x="438445" y="677897"/>
            <a:ext cx="417513" cy="223778"/>
          </a:xfrm>
          <a:prstGeom prst="rect">
            <a:avLst/>
          </a:prstGeom>
        </p:spPr>
        <p:txBody>
          <a:bodyPr lIns="0" tIns="8254" rIns="0" bIns="0">
            <a:spAutoFit/>
          </a:bodyPr>
          <a:lstStyle>
            <a:lvl1pPr marL="23813"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63"/>
              </a:spcBef>
            </a:pPr>
            <a:r>
              <a:rPr lang="ru-RU" altLang="ru-RU" sz="1400" dirty="0">
                <a:solidFill>
                  <a:srgbClr val="999999"/>
                </a:solidFill>
                <a:latin typeface="Montserrat" panose="00000500000000000000" pitchFamily="2" charset="-52"/>
              </a:rPr>
              <a:t>8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46682" y="3991683"/>
            <a:ext cx="4965941" cy="258736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32104" y="1127630"/>
            <a:ext cx="4980520" cy="263404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578106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11761</TotalTime>
  <Words>406</Words>
  <Application>Microsoft Office PowerPoint</Application>
  <PresentationFormat>Произвольный</PresentationFormat>
  <Paragraphs>184</Paragraphs>
  <Slides>12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28" baseType="lpstr">
      <vt:lpstr>Arial</vt:lpstr>
      <vt:lpstr>Onest Medium</vt:lpstr>
      <vt:lpstr>Times New Roman</vt:lpstr>
      <vt:lpstr>Montserrat</vt:lpstr>
      <vt:lpstr>DejaVu Sans</vt:lpstr>
      <vt:lpstr>Montserrat SemiBold</vt:lpstr>
      <vt:lpstr>Roboto</vt:lpstr>
      <vt:lpstr>Calibri</vt:lpstr>
      <vt:lpstr>Symbol</vt:lpstr>
      <vt:lpstr>Montserrat Light</vt:lpstr>
      <vt:lpstr>Wingdings</vt:lpstr>
      <vt:lpstr>Montserrat Regular</vt:lpstr>
      <vt:lpstr>Helvetica</vt:lpstr>
      <vt:lpstr>Open Sans Light</vt:lpstr>
      <vt:lpstr>Office Theme</vt:lpstr>
      <vt:lpstr>Специальное оформление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Байкина Анастасия Алексеевна</dc:creator>
  <cp:lastModifiedBy>mihaylova_av</cp:lastModifiedBy>
  <cp:revision>845</cp:revision>
  <cp:lastPrinted>2022-06-15T05:49:49Z</cp:lastPrinted>
  <dcterms:created xsi:type="dcterms:W3CDTF">2019-11-26T08:51:58Z</dcterms:created>
  <dcterms:modified xsi:type="dcterms:W3CDTF">2025-02-17T07:26:37Z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2019-10-24T00:00:00Z</vt:filetime>
  </property>
  <property fmtid="{D5CDD505-2E9C-101B-9397-08002B2CF9AE}" pid="3" name="Creator">
    <vt:lpwstr>Adobe InDesign CC 13.0 (Windows)</vt:lpwstr>
  </property>
  <property fmtid="{D5CDD505-2E9C-101B-9397-08002B2CF9AE}" pid="4" name="LastSaved">
    <vt:filetime>2019-11-26T00:00:00Z</vt:filetime>
  </property>
</Properties>
</file>