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70" r:id="rId2"/>
    <p:sldId id="289" r:id="rId3"/>
    <p:sldId id="284" r:id="rId4"/>
    <p:sldId id="307" r:id="rId5"/>
    <p:sldId id="273" r:id="rId6"/>
    <p:sldId id="306" r:id="rId7"/>
    <p:sldId id="305" r:id="rId8"/>
    <p:sldId id="299" r:id="rId9"/>
    <p:sldId id="298" r:id="rId10"/>
    <p:sldId id="301" r:id="rId11"/>
    <p:sldId id="300" r:id="rId12"/>
    <p:sldId id="302" r:id="rId13"/>
    <p:sldId id="303" r:id="rId14"/>
    <p:sldId id="304" r:id="rId15"/>
    <p:sldId id="309" r:id="rId16"/>
    <p:sldId id="310" r:id="rId17"/>
    <p:sldId id="276" r:id="rId18"/>
    <p:sldId id="28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9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01CF7-897C-47F4-BC06-D5F72A529B9B}" type="datetimeFigureOut">
              <a:rPr lang="ru-RU" smtClean="0"/>
              <a:pPr/>
              <a:t>17.03.2025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5D053F-057F-45A4-95CC-8FF2ADD137E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2007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98C00F-C0C8-80EE-F11B-081E285B7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271E0F3-DB08-4113-D368-5D40CE24B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341A572A-2E32-71D5-13E0-3F3502826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 минута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6A4675B-7CC9-0A5E-636A-B510EB24A8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D053F-057F-45A4-95CC-8FF2ADD137E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269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C7C468-4BB5-0C0E-E005-C1C080B847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F3C5EBF-81B0-24B1-AB0B-EE47701DC7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EF49F9-62FF-7796-1D78-0B8C571B0523}"/>
              </a:ext>
            </a:extLst>
          </p:cNvPr>
          <p:cNvSpPr txBox="1"/>
          <p:nvPr/>
        </p:nvSpPr>
        <p:spPr>
          <a:xfrm>
            <a:off x="1765723" y="2075504"/>
            <a:ext cx="8673427" cy="263174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ТРАВЛИ: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ПРИМЕНЕНИЕ МЕДИАТИВНОГО ПОДХОДА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ПЕДАГОГИЧЕСКОЙ ДЕЯТЕЛЬНОСТИ – ГАРАНТИЯ БЕЗОПАСНОГО ОБРАЗОВАТЕЛЬНОГО ПРОСТРАНСТВА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34226E2-1E69-542B-04E5-583083416E07}"/>
              </a:ext>
            </a:extLst>
          </p:cNvPr>
          <p:cNvSpPr txBox="1"/>
          <p:nvPr/>
        </p:nvSpPr>
        <p:spPr>
          <a:xfrm>
            <a:off x="540327" y="4709161"/>
            <a:ext cx="11042073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ru-RU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МБОУ «Лицей 3» имени Главного маршала авиации А. Е. Голованова</a:t>
            </a:r>
          </a:p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ЛЮБЕРЦЫ, г. о. Дзержинский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E6CD70A-080A-A933-852C-02716332B2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0625454" y="207962"/>
            <a:ext cx="1439545" cy="186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A6FFE5-F6E5-28C0-8B65-194B49078C55}"/>
              </a:ext>
            </a:extLst>
          </p:cNvPr>
          <p:cNvSpPr txBox="1"/>
          <p:nvPr/>
        </p:nvSpPr>
        <p:spPr>
          <a:xfrm>
            <a:off x="1593273" y="486846"/>
            <a:ext cx="7561117" cy="611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Зональная стратегическая сессия </a:t>
            </a:r>
            <a:endParaRPr lang="ru-RU" sz="3200" dirty="0">
              <a:solidFill>
                <a:schemeClr val="accent2">
                  <a:lumMod val="50000"/>
                </a:schemeClr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7158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26307AF-2442-F739-B573-F62E6FCA16C8}"/>
              </a:ext>
            </a:extLst>
          </p:cNvPr>
          <p:cNvSpPr txBox="1"/>
          <p:nvPr/>
        </p:nvSpPr>
        <p:spPr>
          <a:xfrm>
            <a:off x="540327" y="318655"/>
            <a:ext cx="11208327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Промежуточный результат</a:t>
            </a:r>
          </a:p>
          <a:p>
            <a:pPr marL="457200" algn="ctr"/>
            <a:endParaRPr lang="ru-RU" sz="24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переменах Р. перестал обижать О. Уроки стал пропускать меньше,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Психолог продолжал наблюдение,  пригласил на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занятие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 группой более старших ребят из СШМ.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Стал  спокойнее. Но ДЗ не делал по-прежнему: «Не вижу смысла».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чителя, ведущие занятие в классе Р.  через три месяца отметили, что Р. стал более общительным с одноклассниками. С некоторыми даже здоровался за руку.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Психолог предложил Р. поехать с группой равных из СШМ в Москву, на занятие в ПИ РАО.  Мальчик отказался, но в день поездки попросил взять с собой.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осле поездки в ПИ РАО Р. заболел, отсутствовал неделю. Справку не принёс.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Созвали Совет профилактики.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совете профилактики решили Р. поставить на учёт в КДН, как неподдающегося, но вступился классный руководитель.</a:t>
            </a:r>
          </a:p>
          <a:p>
            <a:pPr lvl="0" algn="just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algn="just"/>
            <a:endParaRPr lang="ru-RU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2599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96B964-1B57-868C-D005-B4582FC09C75}"/>
              </a:ext>
            </a:extLst>
          </p:cNvPr>
          <p:cNvSpPr txBox="1"/>
          <p:nvPr/>
        </p:nvSpPr>
        <p:spPr>
          <a:xfrm>
            <a:off x="1080655" y="595745"/>
            <a:ext cx="1014152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Пригласили родителей О. и отца Р., составили план совместных действий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Провели индивидуальную беседу на троих: классный руководитель, педагог-психолог и Р., затем усилили контроль за поведением Р.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Настояли на </a:t>
            </a: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подписании Правил поведения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пояснили последствия.</a:t>
            </a:r>
          </a:p>
          <a:p>
            <a:pPr algn="just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После беседы с педагогом-психологом, проведения диагностики, Р. попросил разрешения посещать тренинговые занятия в «группе равных» СШМ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выходным. </a:t>
            </a:r>
          </a:p>
          <a:p>
            <a:pPr algn="just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Тренер отметил, что Р. отличается сообразительностью и честен в игре: никогда не пускался на обман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Это было плюсом и давало надежду на изменение Р. </a:t>
            </a:r>
          </a:p>
          <a:p>
            <a:pPr algn="just">
              <a:buNone/>
            </a:pP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анятия 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 РАО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не пропускал, ездил с 9-10-классниками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педагогом для общения с курсантами Академии МВД. Активно участвовал во всех заданиях.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Агрессия заметно снизилась.</a:t>
            </a: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0759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8439B68-E365-6303-B8F4-CE833E561283}"/>
              </a:ext>
            </a:extLst>
          </p:cNvPr>
          <p:cNvSpPr txBox="1"/>
          <p:nvPr/>
        </p:nvSpPr>
        <p:spPr>
          <a:xfrm>
            <a:off x="928255" y="374073"/>
            <a:ext cx="10321636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теории </a:t>
            </a:r>
            <a:r>
              <a:rPr lang="ru-RU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буллинга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агрессорами становятся </a:t>
            </a:r>
            <a:r>
              <a:rPr lang="ru-RU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нарцистические</a:t>
            </a:r>
            <a:r>
              <a:rPr lang="ru-RU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личности, обладающие хорошей сообразительностью и жаждой власти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lvl="0"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Наш персонаж подтверждал эту теорию. Работа продолжалась комплексная, подключали старшеклассников, выясняли интересы мальчика.</a:t>
            </a:r>
          </a:p>
          <a:p>
            <a:pPr algn="just"/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Применили </a:t>
            </a:r>
            <a:r>
              <a:rPr lang="ru-RU" sz="24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библио</a:t>
            </a: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и кино-терапию.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Просматривали вместе фильмы, читали книги, обсуждали.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аркую дискуссию вызвали фильмы: «Повелитель мух», «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Полианна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 и мультфильм «Сад».  Плакали над мультфильмами «Чик-чирик» и «Сила любви». </a:t>
            </a:r>
          </a:p>
          <a:p>
            <a:pPr algn="just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Было проведено 5 встреч с известными людьми в ПИ РАО.</a:t>
            </a:r>
          </a:p>
          <a:p>
            <a:pPr algn="just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Знаменательным стало знакомство со слепоглухонемым профессором Александром Суворовым.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Р.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долго вспоминал об этой встрече, делился с одноклассниками (со слов классного руководителя), и заметно изменился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отношению к товарищам.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Прошло 6 месяцев.</a:t>
            </a: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237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EC9F3D-7530-4BBA-1713-7A5A3795B327}"/>
              </a:ext>
            </a:extLst>
          </p:cNvPr>
          <p:cNvSpPr txBox="1"/>
          <p:nvPr/>
        </p:nvSpPr>
        <p:spPr>
          <a:xfrm>
            <a:off x="955963" y="540326"/>
            <a:ext cx="1033549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результате Р. подружился с девочками из СШМ, стал принимать участие в работе группы. Под влиянием товарищей</a:t>
            </a: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снял пирсинг с языка, носа, ушей. Это была победа!</a:t>
            </a: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Почти год продолжалась история. Уровень эмоциональной чувствительности повысился, Р. стал более эмпатичным. Когда смотрели фильм «Белый Бим черное ухо», плакал, что дало пищу для размышлений и дальнейших изменений Р.</a:t>
            </a:r>
          </a:p>
          <a:p>
            <a:pPr algn="just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Финальный результат.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Больше  Р. никого не обижал, занятия перестал пропускать. Занимался с девочкой из старшего класса, готовился к экзаменам. Сдал на «три» и «четыре». </a:t>
            </a:r>
          </a:p>
          <a:p>
            <a:pPr algn="just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Закончил 9-й класс, поступил через год в Люберецкий колледж, до этого год подрабатывал в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Макдональс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копил себе на новую красивую одежду к сезонам. </a:t>
            </a:r>
          </a:p>
          <a:p>
            <a:pPr algn="just">
              <a:buNone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Вот такая история.</a:t>
            </a:r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5288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93C12B-045D-8749-400B-C3D7D1098195}"/>
              </a:ext>
            </a:extLst>
          </p:cNvPr>
          <p:cNvSpPr txBox="1"/>
          <p:nvPr/>
        </p:nvSpPr>
        <p:spPr>
          <a:xfrm>
            <a:off x="401782" y="304800"/>
            <a:ext cx="109728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Рекомендации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Привлекать «агрессоров» к групповым занятиям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давать возможность выделиться в хорошем смысле, придумывать задания, используя знания об интересах подростка, прояснять его истинные потребности.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Проводить диагностику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фиксируя изменения в поведении, уровне тревожности. 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Составить индивидуальный план работы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 системно проводить занятия: 1 раз в неделю должно что-то происходить хорошее.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Встреча с уникальными взрослыми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слепоглухонемым профессором Александром Суворовым в ПИ РАО настолько потрясла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Р.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что он долго вспоминал об этой встрече, делился с одноклассниками (со слов классного руководителя).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Привлечении старшеклассников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прошедших </a:t>
            </a:r>
            <a:r>
              <a:rPr lang="ru-RU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медиаторскую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подготовку, помогающая развить навыки эффективной позитивной коммуникации. </a:t>
            </a:r>
          </a:p>
        </p:txBody>
      </p:sp>
    </p:spTree>
    <p:extLst>
      <p:ext uri="{BB962C8B-B14F-4D97-AF65-F5344CB8AC3E}">
        <p14:creationId xmlns:p14="http://schemas.microsoft.com/office/powerpoint/2010/main" xmlns="" val="3556380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92C14D3-5975-6935-C6E2-BAD1E805134C}"/>
              </a:ext>
            </a:extLst>
          </p:cNvPr>
          <p:cNvSpPr txBox="1"/>
          <p:nvPr/>
        </p:nvSpPr>
        <p:spPr>
          <a:xfrm>
            <a:off x="1828800" y="346365"/>
            <a:ext cx="7315200" cy="600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Что можно сделать на уровне школы: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проведение опросов с использованием соответствующего опросника</a:t>
            </a:r>
            <a:endParaRPr lang="ru-RU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наблюдение за поведение учащихся на переменах</a:t>
            </a:r>
            <a:endParaRPr lang="ru-RU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создание в школе привлекательных для детей игровых пространств, где можно проводить свободное от уроков время</a:t>
            </a:r>
            <a:endParaRPr lang="ru-RU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список контактных лиц и учреждений, их телефонов при необходимости обратиться</a:t>
            </a:r>
            <a:endParaRPr lang="ru-RU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встречи учителей с родителями</a:t>
            </a:r>
            <a:endParaRPr lang="ru-RU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создание из учителей рабочих групп, ответственных за оптимизацию школьного климата.</a:t>
            </a:r>
            <a:endParaRPr lang="ru-RU" sz="24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4587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5ECE45-A0D1-149E-D0AE-7D3D8C7A6F9E}"/>
              </a:ext>
            </a:extLst>
          </p:cNvPr>
          <p:cNvSpPr txBox="1"/>
          <p:nvPr/>
        </p:nvSpPr>
        <p:spPr>
          <a:xfrm>
            <a:off x="1343891" y="235528"/>
            <a:ext cx="7800109" cy="5155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Что нужно сделать на уровне класса: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разработать правила против насилия – всем классом</a:t>
            </a: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похвала и санкции – разработать всем классом</a:t>
            </a: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ролевые игры, литература (всем вместе - составить список книг, фильмов, мультиков, игр)</a:t>
            </a: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совместные мероприятия (турпоходы, экскурсии, поддержка семей участников военных действий, престарелых)</a:t>
            </a: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кооперативный дух обучения (помогать отстающим, поддерживать тех, кто слабее)</a:t>
            </a:r>
          </a:p>
          <a:p>
            <a:pPr marL="742950" lvl="1" indent="-28575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сотрудничество учителей и родителей (совместные семейно-школьные мероприятия «Мы-одна семья»)</a:t>
            </a:r>
          </a:p>
        </p:txBody>
      </p:sp>
    </p:spTree>
    <p:extLst>
      <p:ext uri="{BB962C8B-B14F-4D97-AF65-F5344CB8AC3E}">
        <p14:creationId xmlns:p14="http://schemas.microsoft.com/office/powerpoint/2010/main" xmlns="" val="16484150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0A90B9-91C6-41BB-8545-68F713AFE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03E644-41B6-1009-6828-D3971DEEFC29}"/>
              </a:ext>
            </a:extLst>
          </p:cNvPr>
          <p:cNvSpPr txBox="1"/>
          <p:nvPr/>
        </p:nvSpPr>
        <p:spPr>
          <a:xfrm>
            <a:off x="554182" y="180622"/>
            <a:ext cx="11510817" cy="5919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ru-RU" sz="24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екомендации медиаторов</a:t>
            </a:r>
          </a:p>
          <a:p>
            <a:pPr algn="just">
              <a:spcAft>
                <a:spcPts val="800"/>
              </a:spcAft>
            </a:pP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Доверие — основа эффективного общения.</a:t>
            </a:r>
          </a:p>
          <a:p>
            <a:pPr algn="just">
              <a:spcAft>
                <a:spcPts val="800"/>
              </a:spcAft>
            </a:pPr>
            <a:r>
              <a:rPr lang="ru-RU" sz="2400" b="1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Будь честным, 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искренним в своих намерениях и высказываниях.</a:t>
            </a:r>
          </a:p>
          <a:p>
            <a:pPr algn="just">
              <a:spcAft>
                <a:spcPts val="800"/>
              </a:spcAft>
            </a:pPr>
            <a:r>
              <a:rPr lang="ru-RU" sz="2400" b="1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Храни чужую тайну.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Если собеседник делится личной информацией – сохрани её.</a:t>
            </a:r>
          </a:p>
          <a:p>
            <a:pPr algn="just">
              <a:spcAft>
                <a:spcPts val="800"/>
              </a:spcAft>
            </a:pPr>
            <a:r>
              <a:rPr lang="ru-RU" sz="2400" b="1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Уважай</a:t>
            </a:r>
            <a:r>
              <a:rPr lang="ru-RU" sz="2400" b="1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время. 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Удели время собеседнику, покажи, что ценишь его. Отложи телефон!</a:t>
            </a:r>
          </a:p>
          <a:p>
            <a:pPr>
              <a:spcAft>
                <a:spcPts val="800"/>
              </a:spcAft>
            </a:pPr>
            <a:r>
              <a:rPr lang="ru-RU" sz="2400" b="1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Договороспособность</a:t>
            </a:r>
            <a:r>
              <a:rPr lang="ru-RU" sz="2400" b="1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spcAft>
                <a:spcPts val="800"/>
              </a:spcAft>
            </a:pP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Найди общую тему в разногласиях, общие интересы укрепляют доверие и дружбу.</a:t>
            </a:r>
          </a:p>
          <a:p>
            <a:pPr algn="just">
              <a:spcAft>
                <a:spcPts val="800"/>
              </a:spcAft>
            </a:pP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Наблюдай за жестами. Невербальные сигналы играют важную роль в общении.</a:t>
            </a:r>
          </a:p>
          <a:p>
            <a:pPr algn="just">
              <a:spcAft>
                <a:spcPts val="800"/>
              </a:spcAft>
            </a:pPr>
            <a:r>
              <a:rPr lang="ru-RU" sz="2400" b="1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 тела: 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 тела, жесты, выражение лица могут передавать больше информации, чем слова. Применяй открытые и приветливые позы. Разожми кулаки!</a:t>
            </a:r>
          </a:p>
          <a:p>
            <a:pPr algn="just">
              <a:spcAft>
                <a:spcPts val="800"/>
              </a:spcAft>
            </a:pP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Поддержка зрительного контакта помогает установить доверие.</a:t>
            </a:r>
          </a:p>
          <a:p>
            <a:pPr algn="just">
              <a:spcAft>
                <a:spcPts val="800"/>
              </a:spcAft>
            </a:pPr>
            <a:r>
              <a:rPr lang="ru-RU" sz="2400" b="1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Интонация и темп речи</a:t>
            </a:r>
            <a:r>
              <a:rPr lang="ru-RU" sz="24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Интонация может изменить значение сказанного. 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 КАК сказал. Говори чётко, понятно.</a:t>
            </a:r>
            <a:endParaRPr lang="ru-RU" sz="2400" kern="1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8700A38-C0FE-DDC6-0C13-89DD3452432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11028218" y="207962"/>
            <a:ext cx="1036781" cy="1371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18126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0FBDD29-BD5C-8177-5B23-8683236B88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02" t="4583" r="12015" b="2448"/>
          <a:stretch/>
        </p:blipFill>
        <p:spPr>
          <a:xfrm>
            <a:off x="7785981" y="568104"/>
            <a:ext cx="3594226" cy="57217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28189D-AE3A-0188-2448-B16B3998FF80}"/>
              </a:ext>
            </a:extLst>
          </p:cNvPr>
          <p:cNvSpPr txBox="1"/>
          <p:nvPr/>
        </p:nvSpPr>
        <p:spPr>
          <a:xfrm>
            <a:off x="554182" y="568104"/>
            <a:ext cx="6899563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Манина Ирина Ивановна</a:t>
            </a:r>
          </a:p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педагог-психолог высшей категории МБОУ «Лицей 3»,</a:t>
            </a:r>
          </a:p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руководитель РСП КУРО,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медиатор, магистр психологии, супервизор.</a:t>
            </a:r>
          </a:p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Финалист конкурса «Педагог-психолог Подмосковья 2022».</a:t>
            </a:r>
          </a:p>
          <a:p>
            <a:pPr algn="ctr"/>
            <a:endParaRPr lang="ru-RU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Награждена Почётной Грамотой Министра образования МО.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 Внесена в реестр медиаторов проекта «Неделим» Уполномоченного по правам ребёнка  К.В.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Мишоновой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2000" dirty="0">
              <a:solidFill>
                <a:schemeClr val="accent2">
                  <a:lumMod val="50000"/>
                </a:schemeClr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Соучредитель АНО «Центр медиации «Формула мира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ctr"/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Психотерапевт, старший преподаватель </a:t>
            </a:r>
          </a:p>
          <a:p>
            <a:pPr algn="ctr"/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НОЧУ ВО «Московский институт психоанализа».</a:t>
            </a:r>
            <a:b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C00D31F-EBF3-01BD-3D85-29CA6A29F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743" y="5124778"/>
            <a:ext cx="1456440" cy="1456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441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CB1E7D-D0AF-346C-BF7C-45BB3086C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49925"/>
            <a:ext cx="3906982" cy="2456442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ПОЗИЦИЯ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D144E30-617B-DAD3-C9F3-9FC858C08450}"/>
              </a:ext>
            </a:extLst>
          </p:cNvPr>
          <p:cNvSpPr txBox="1"/>
          <p:nvPr/>
        </p:nvSpPr>
        <p:spPr>
          <a:xfrm>
            <a:off x="4668982" y="928256"/>
            <a:ext cx="6386947" cy="5242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spcAft>
                <a:spcPts val="800"/>
              </a:spcAft>
            </a:pP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Самое важное в профилактике травли 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  </a:t>
            </a:r>
            <a:r>
              <a:rPr lang="ru-RU" sz="2400" b="1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социально-психологических и педагогических условий  </a:t>
            </a: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успешного обучения и гармоничного  развития каждого ребёнка в безопасной школьной </a:t>
            </a: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атмосфере</a:t>
            </a: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50215" algn="ctr">
              <a:spcAft>
                <a:spcPts val="800"/>
              </a:spcAft>
            </a:pPr>
            <a:r>
              <a:rPr lang="ru-RU" sz="2400" b="1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этого :</a:t>
            </a:r>
          </a:p>
          <a:p>
            <a:pPr marL="457200" indent="-457200" algn="ctr">
              <a:spcAft>
                <a:spcPts val="800"/>
              </a:spcAft>
              <a:buAutoNum type="arabicPeriod"/>
            </a:pP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Необходима</a:t>
            </a:r>
            <a:r>
              <a:rPr lang="ru-RU" sz="2400" b="1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корпоративная </a:t>
            </a:r>
          </a:p>
          <a:p>
            <a:pPr algn="ctr">
              <a:spcAft>
                <a:spcPts val="800"/>
              </a:spcAft>
            </a:pP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медиативная культура общения в ОО</a:t>
            </a:r>
          </a:p>
          <a:p>
            <a:pPr algn="ctr">
              <a:spcAft>
                <a:spcPts val="800"/>
              </a:spcAft>
            </a:pP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Наличие педагогов-медиаторов</a:t>
            </a:r>
          </a:p>
          <a:p>
            <a:pPr algn="ctr">
              <a:spcAft>
                <a:spcPts val="800"/>
              </a:spcAft>
            </a:pP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Чёткие Правила поведения в ОО</a:t>
            </a:r>
          </a:p>
          <a:p>
            <a:pPr algn="ctr">
              <a:spcAft>
                <a:spcPts val="800"/>
              </a:spcAft>
            </a:pPr>
            <a:endParaRPr lang="ru-RU" sz="2400" i="1" kern="1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spcAft>
                <a:spcPts val="800"/>
              </a:spcAft>
            </a:pPr>
            <a:r>
              <a:rPr lang="ru-RU" sz="2400" b="1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lang="ru-RU" sz="2400" kern="1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113E4A2-109D-7E86-50FD-068357533C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1055927" y="207962"/>
            <a:ext cx="1009072" cy="1329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84590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763A16-7097-EA51-779E-AA1DE0A9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Arial Narrow" panose="020B0606020202030204" pitchFamily="34" charset="0"/>
                <a:cs typeface="Times New Roman" panose="02020603050405020304" pitchFamily="18" charset="0"/>
              </a:rPr>
              <a:t>Комплексное</a:t>
            </a:r>
            <a:br>
              <a:rPr lang="ru-RU" sz="3600" dirty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3600" dirty="0">
                <a:latin typeface="Arial Narrow" panose="020B0606020202030204" pitchFamily="34" charset="0"/>
                <a:cs typeface="Times New Roman" panose="02020603050405020304" pitchFamily="18" charset="0"/>
              </a:rPr>
              <a:t>триединое взаимодействие структур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35A1450-714A-C3B0-4C8F-46ADA05EF91F}"/>
              </a:ext>
            </a:extLst>
          </p:cNvPr>
          <p:cNvSpPr txBox="1"/>
          <p:nvPr/>
        </p:nvSpPr>
        <p:spPr>
          <a:xfrm>
            <a:off x="4599710" y="955964"/>
            <a:ext cx="6594764" cy="3990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1.Психолого-педагогическое сопровождение 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учебно-воспитательного процесса, мероприятий, направленных на формирование духовно-нравственных ценностей каждого учащегося;</a:t>
            </a:r>
          </a:p>
          <a:p>
            <a:pPr>
              <a:spcAft>
                <a:spcPts val="800"/>
              </a:spcAft>
            </a:pPr>
            <a:r>
              <a:rPr lang="ru-RU" sz="24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2.Социально - психологическая служба «Диалог» 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ru-RU" sz="24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диагностика, коррекция);</a:t>
            </a:r>
          </a:p>
          <a:p>
            <a:pPr>
              <a:spcAft>
                <a:spcPts val="800"/>
              </a:spcAft>
            </a:pPr>
            <a:r>
              <a:rPr lang="ru-RU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3. Служба школьной медиации </a:t>
            </a:r>
            <a:r>
              <a:rPr lang="ru-RU" sz="24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 «Импульс» действует с 2015 года 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( профилактика и урегулирование конфликтов);</a:t>
            </a:r>
          </a:p>
          <a:p>
            <a:pPr>
              <a:spcAft>
                <a:spcPts val="800"/>
              </a:spcAft>
            </a:pPr>
            <a:endParaRPr lang="ru-RU" sz="2400" kern="1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14AE54D-CDBB-C9A9-F31A-68BAC6F03EB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1000509" y="207962"/>
            <a:ext cx="1064490" cy="135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CC28F21-3EA4-FED3-C38A-19D5AF1976E1}"/>
              </a:ext>
            </a:extLst>
          </p:cNvPr>
          <p:cNvSpPr txBox="1"/>
          <p:nvPr/>
        </p:nvSpPr>
        <p:spPr>
          <a:xfrm>
            <a:off x="4389828" y="3429000"/>
            <a:ext cx="7675171" cy="2913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endParaRPr lang="ru-RU" sz="1800" i="1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endParaRPr lang="ru-RU" i="1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endParaRPr lang="ru-RU" sz="1800" i="1" kern="1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«Лицее 3»  </a:t>
            </a: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обучены медиативному подходу</a:t>
            </a:r>
          </a:p>
          <a:p>
            <a:pPr algn="ctr">
              <a:spcAft>
                <a:spcPts val="800"/>
              </a:spcAft>
            </a:pP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регулярно повышают квалификацию</a:t>
            </a:r>
          </a:p>
          <a:p>
            <a:pPr algn="ctr">
              <a:spcAft>
                <a:spcPts val="800"/>
              </a:spcAft>
            </a:pP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 человек, 8 педагогов-психологов, 2 социальных педагога, классные руководители, методисты</a:t>
            </a:r>
            <a:r>
              <a:rPr lang="ru-RU" sz="1800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i="1" kern="1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8590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1C3DA3-2A81-8DEC-B915-3A8FC7167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 Narrow" panose="020B0606020202030204" pitchFamily="34" charset="0"/>
              </a:rPr>
              <a:t>ПОНЯТИЯ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FBEDB80-DF8E-D21D-EB61-C5D3B4507C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5137" y="235527"/>
            <a:ext cx="6265088" cy="1253458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Медиативный подход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6F06B57-1C36-464C-90F8-A02BBAEFD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5137" y="1488985"/>
            <a:ext cx="6484972" cy="1940015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философии, инструментов, техник медиации в обычной жизни и профессиональной деятельности с целью  исключения конфликтного межличностного взаимодействия.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93F151F-A6AB-888E-186D-1E79FEEDDF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17979" y="3429000"/>
            <a:ext cx="6265088" cy="922687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МЕДИАЦИЯ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DA29527-B334-C914-B68E-172E3EE1D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1274" y="4115732"/>
            <a:ext cx="7190508" cy="1940015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Мягкие  с переговоры  на основе добровольности и сотрудничества сторон с целью разрешения возникших  противоречий, при содействии нейтрального лица, медиатора, не принимающего решения по спору.</a:t>
            </a:r>
          </a:p>
        </p:txBody>
      </p:sp>
    </p:spTree>
    <p:extLst>
      <p:ext uri="{BB962C8B-B14F-4D97-AF65-F5344CB8AC3E}">
        <p14:creationId xmlns:p14="http://schemas.microsoft.com/office/powerpoint/2010/main" xmlns="" val="3103191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5F00F6-151A-82F7-14E3-2761605F7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1" y="2349925"/>
            <a:ext cx="3796257" cy="2456442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Как поступают с конфликтами в нашем лицее с 2015 года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E0B2EF-B2CC-15B7-0DEF-1DFFC642FA9E}"/>
              </a:ext>
            </a:extLst>
          </p:cNvPr>
          <p:cNvSpPr txBox="1"/>
          <p:nvPr/>
        </p:nvSpPr>
        <p:spPr>
          <a:xfrm>
            <a:off x="4821382" y="1233055"/>
            <a:ext cx="6964217" cy="5304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Применяется медиативный подход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– как способ общения без конфликтов в повседневной жизни.</a:t>
            </a:r>
          </a:p>
          <a:p>
            <a:pPr>
              <a:spcAft>
                <a:spcPts val="800"/>
              </a:spcAft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Развита медиативная культура общения.</a:t>
            </a:r>
          </a:p>
          <a:p>
            <a:pPr>
              <a:spcAft>
                <a:spcPts val="800"/>
              </a:spcAft>
            </a:pP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Проводятся мягкие </a:t>
            </a:r>
            <a:r>
              <a:rPr lang="ru-RU" sz="24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переговоры сторон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участием </a:t>
            </a: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нейтральной стороны, медиатора,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направленные на поиск взаимовыгодного решения спорного вопроса, в котором участники общаются  на принципах </a:t>
            </a: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взаимоуважения, добровольности</a:t>
            </a:r>
            <a:r>
              <a:rPr lang="ru-RU" sz="2400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сотрудничества</a:t>
            </a:r>
            <a:r>
              <a:rPr lang="ru-RU" sz="2400" i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800"/>
              </a:spcAft>
            </a:pPr>
            <a:r>
              <a:rPr lang="ru-RU" sz="2400" b="1" kern="1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Проводится структурированная п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роцедура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медиации по принципами и философии медиации в случае необходимости.</a:t>
            </a:r>
          </a:p>
          <a:p>
            <a:pPr marL="342900" indent="-342900" algn="just">
              <a:spcAft>
                <a:spcPts val="800"/>
              </a:spcAft>
              <a:buFontTx/>
              <a:buChar char="-"/>
            </a:pP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6978E7B-B9A3-A7A8-B85F-9FBCEE4934BE}"/>
              </a:ext>
            </a:extLst>
          </p:cNvPr>
          <p:cNvSpPr txBox="1"/>
          <p:nvPr/>
        </p:nvSpPr>
        <p:spPr>
          <a:xfrm>
            <a:off x="1427018" y="426413"/>
            <a:ext cx="107649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СПОСОБ МИРНОГО УРЕГУЛИРОВАНИЯ КОФЛИКТОВ В ЛИЦЕЕ</a:t>
            </a:r>
          </a:p>
        </p:txBody>
      </p:sp>
    </p:spTree>
    <p:extLst>
      <p:ext uri="{BB962C8B-B14F-4D97-AF65-F5344CB8AC3E}">
        <p14:creationId xmlns:p14="http://schemas.microsoft.com/office/powerpoint/2010/main" xmlns="" val="1270647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F7F2C5-4FE2-9E3A-0C13-8294874EC6E8}"/>
              </a:ext>
            </a:extLst>
          </p:cNvPr>
          <p:cNvSpPr txBox="1"/>
          <p:nvPr/>
        </p:nvSpPr>
        <p:spPr>
          <a:xfrm>
            <a:off x="1357745" y="138545"/>
            <a:ext cx="86313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ПРОФИЛАКТИКА ТРАВЛИ. Правила «АНТИБУЛЛИНГ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92E7B5-D27E-13CA-7D43-BC9D7061BE79}"/>
              </a:ext>
            </a:extLst>
          </p:cNvPr>
          <p:cNvSpPr txBox="1"/>
          <p:nvPr/>
        </p:nvSpPr>
        <p:spPr>
          <a:xfrm>
            <a:off x="886691" y="720436"/>
            <a:ext cx="10875818" cy="629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90170" algn="just">
              <a:spcAft>
                <a:spcPts val="800"/>
              </a:spcAft>
              <a:buNone/>
            </a:pPr>
            <a:r>
              <a:rPr lang="ru-RU" sz="2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b="1" kern="100" dirty="0">
                <a:solidFill>
                  <a:schemeClr val="accent2">
                    <a:lumMod val="50000"/>
                  </a:schemeClr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нас запрещены любые виды оскорблений, унижений, травли</a:t>
            </a:r>
            <a:r>
              <a:rPr lang="ru-RU" sz="2400" b="1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</a:p>
          <a:p>
            <a:pPr marL="252730" indent="-342900" algn="just">
              <a:spcAft>
                <a:spcPts val="800"/>
              </a:spcAft>
              <a:buAutoNum type="arabicPeriod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уважительного поведения подаёт весь педагогический состав.</a:t>
            </a:r>
          </a:p>
          <a:p>
            <a:pPr marL="252730" indent="-342900" algn="just">
              <a:spcAft>
                <a:spcPts val="800"/>
              </a:spcAft>
              <a:buFontTx/>
              <a:buAutoNum type="arabicPeriod"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попытке нарушить Правила учитель пресекает деструктивные действия.</a:t>
            </a:r>
          </a:p>
          <a:p>
            <a:pPr indent="-90170" algn="just">
              <a:spcAft>
                <a:spcPts val="800"/>
              </a:spcAft>
              <a:buNone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Запрещено проявлять насилие: физическое, психологическое, моральное.</a:t>
            </a:r>
          </a:p>
          <a:p>
            <a:pPr indent="-90170" algn="just">
              <a:spcAft>
                <a:spcPts val="800"/>
              </a:spcAft>
              <a:buNone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Агрессия пресекается в т.ч. самими детьми (в столовой, в холле на перемене).</a:t>
            </a:r>
          </a:p>
          <a:p>
            <a:pPr indent="-90170" algn="just">
              <a:spcAft>
                <a:spcPts val="800"/>
              </a:spcAft>
              <a:buNone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5.Регулярно проводятся воспитательные мероприятия: фестивали, конкурсы, квесты, поездки, соревнования, творческие встречи, праздники с привлечением максимального количества учеников класса. </a:t>
            </a:r>
          </a:p>
          <a:p>
            <a:pPr indent="-90170" algn="just">
              <a:spcAft>
                <a:spcPts val="800"/>
              </a:spcAft>
              <a:buNone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6.На переменах в коридорах следят за порядком дежурные учителя и ученики старших классах.</a:t>
            </a:r>
          </a:p>
          <a:p>
            <a:pPr indent="-90170" algn="just">
              <a:spcAft>
                <a:spcPts val="800"/>
              </a:spcAft>
              <a:buNone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7.Возникающие конфликты обсуждаются сразу, классные руководители привлекают педагогов-медиаторов, если необходимо.</a:t>
            </a:r>
          </a:p>
          <a:p>
            <a:pPr indent="-90170" algn="just">
              <a:spcAft>
                <a:spcPts val="800"/>
              </a:spcAft>
              <a:buNone/>
            </a:pPr>
            <a:r>
              <a:rPr lang="ru-RU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8.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Юные медиаторы из группы равных СШМ проводят профилактические занятия в классах, где возникают конфликты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739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2E95190-0950-F830-83B9-62C94EFA335F}"/>
              </a:ext>
            </a:extLst>
          </p:cNvPr>
          <p:cNvSpPr txBox="1"/>
          <p:nvPr/>
        </p:nvSpPr>
        <p:spPr>
          <a:xfrm>
            <a:off x="1080655" y="290945"/>
            <a:ext cx="1008610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 опыта работы</a:t>
            </a:r>
          </a:p>
          <a:p>
            <a:pPr algn="ctr">
              <a:buNone/>
            </a:pPr>
            <a:endParaRPr lang="ru-RU" sz="2400" b="1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Подросток 14 лет.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Проявлял агрессивное поведение по отношению к одноклассникам, хамил учителям, пропускал занятия.</a:t>
            </a:r>
          </a:p>
          <a:p>
            <a:pPr algn="just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Мальчик Р., 8 класс, из неблагополучной и неполной семьи прогуливал занятия, вёл себя агрессивно, грубил учителям, обижал одноклассников. После уроков поджидал некоторых и бил, отнимал деньги, оскорблял.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Поступали жалобы на деструктивное поведение Р. от учителей разных предметов, родители одноклассников жаловались на то, что Р. отбирает деньги у более слабых ребят, иногда прибегает к угрозам.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Особенно страдал мальчик О., его одноклассник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Однажды Р. Побил О. и отнял его телефон, который выбросил при всех в канализационный люк, чтобы О. не снимал его на видео. Кроме того, в столовой Р. постоянно обижал О., мог облить супом или испачкать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кашей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одежду, смеялся при всех, а О. плакал. </a:t>
            </a:r>
          </a:p>
        </p:txBody>
      </p:sp>
    </p:spTree>
    <p:extLst>
      <p:ext uri="{BB962C8B-B14F-4D97-AF65-F5344CB8AC3E}">
        <p14:creationId xmlns:p14="http://schemas.microsoft.com/office/powerpoint/2010/main" xmlns="" val="557680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B1ECDF3-B4D4-A69D-E8FA-E595C7F2CB5B}"/>
              </a:ext>
            </a:extLst>
          </p:cNvPr>
          <p:cNvSpPr txBox="1"/>
          <p:nvPr/>
        </p:nvSpPr>
        <p:spPr>
          <a:xfrm>
            <a:off x="304800" y="318655"/>
            <a:ext cx="11610109" cy="64079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Классным руководителем совместно с медиатором были выработаны </a:t>
            </a:r>
          </a:p>
          <a:p>
            <a:pPr lvl="0" algn="ctr">
              <a:lnSpc>
                <a:spcPct val="115000"/>
              </a:lnSpc>
            </a:pP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Правила поведения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в классе на случай травли. </a:t>
            </a:r>
          </a:p>
          <a:p>
            <a:pPr lvl="0" algn="ctr">
              <a:lnSpc>
                <a:spcPct val="115000"/>
              </a:lnSpc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Ученики должны уметь и быть готовы: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рассказать о травле своим родителям, либо взрослым, которым они доверяют, например, учителю, воспитателю, руководителю студии и пр. 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вести себя уверенно;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искать друзей среди сверстников и одноклассников;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избегать ситуаций, в которых возможна травля;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заниматься последовательно восстановлением своей самооценки с помощью специалиста, если нужно;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быть настойчивым и задиристым (хотя бы внешне);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не надеяться (мечтать) отомстить с помощью еще большей жестокости и не применять оружие; 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учиться использовать юмор - самое мощное оружие против вербальной агрессии.</a:t>
            </a:r>
          </a:p>
          <a:p>
            <a:pPr lvl="0" algn="just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023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9F8F33-D2E6-1B9B-69FC-D116B076DE31}"/>
              </a:ext>
            </a:extLst>
          </p:cNvPr>
          <p:cNvSpPr txBox="1"/>
          <p:nvPr/>
        </p:nvSpPr>
        <p:spPr>
          <a:xfrm>
            <a:off x="789708" y="332509"/>
            <a:ext cx="1119447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АЛГОРИТМ ДЕЙСТВИЙ 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Беседа с Р. в присутствии администратора и психолога. Установлены Правила поведения для Р.  при общении с О.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Беседа администратора и психолога с отцом и бабушкой о поведении Р.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Беседа психолога с жертвой – одноклассником О. Рекомендации. Проведение диагностики. Провели беседу с О., направили на занятия по повышению стрессоустойчивости, противодействию манипуляциями.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Провели диагностику Р. несколькими перекрестными методиками. 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 результатам диагностики с Р. была проведена психологическая консультация в КПТ-подходе (6 сессий).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Беседа с родителями О. Составление плана действий.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Контроль со стороны классного руководителя и учителей предметников за поведением Р.</a:t>
            </a:r>
          </a:p>
          <a:p>
            <a:pPr>
              <a:buNone/>
            </a:pPr>
            <a:r>
              <a:rPr lang="ru-RU" sz="2400" kern="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8. Проведена беседа с наблюдателями-одноклассниками.</a:t>
            </a:r>
          </a:p>
          <a:p>
            <a:pPr>
              <a:buNone/>
            </a:pPr>
            <a:r>
              <a:rPr lang="ru-RU" sz="2400" kern="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9. Проведены обучающие занятия, моделирование, обсуждение.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215359315"/>
      </p:ext>
    </p:extLst>
  </p:cSld>
  <p:clrMapOvr>
    <a:masterClrMapping/>
  </p:clrMapOvr>
</p:sld>
</file>

<file path=ppt/theme/theme1.xml><?xml version="1.0" encoding="utf-8"?>
<a:theme xmlns:a="http://schemas.openxmlformats.org/drawingml/2006/main" name="Атлас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10B6F4"/>
      </a:accent1>
      <a:accent2>
        <a:srgbClr val="3C78C3"/>
      </a:accent2>
      <a:accent3>
        <a:srgbClr val="9F52D0"/>
      </a:accent3>
      <a:accent4>
        <a:srgbClr val="D64198"/>
      </a:accent4>
      <a:accent5>
        <a:srgbClr val="DA2228"/>
      </a:accent5>
      <a:accent6>
        <a:srgbClr val="F18318"/>
      </a:accent6>
      <a:hlink>
        <a:srgbClr val="38DDEC"/>
      </a:hlink>
      <a:folHlink>
        <a:srgbClr val="A8DEE8"/>
      </a:folHlink>
    </a:clrScheme>
    <a:fontScheme name="Atlas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tlas" id="{5156B0E4-0EB1-49FE-A26B-15F6F698AEC6}" vid="{C0CB9708-C445-4049-9D7F-4C8684E69AF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TM16401371[[fn=Атлас]]</Template>
  <TotalTime>661</TotalTime>
  <Words>1611</Words>
  <Application>Microsoft Office PowerPoint</Application>
  <PresentationFormat>Произвольный</PresentationFormat>
  <Paragraphs>153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Атлас</vt:lpstr>
      <vt:lpstr> </vt:lpstr>
      <vt:lpstr>НАША ПОЗИЦИЯ </vt:lpstr>
      <vt:lpstr>Комплексное триединое взаимодействие структур</vt:lpstr>
      <vt:lpstr>ПОНЯТИЯ</vt:lpstr>
      <vt:lpstr>Как поступают с конфликтами в нашем лицее с 2015 года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Духовно-нравственные ценности в эпоху турбулентности</dc:title>
  <dc:creator>Пользователь</dc:creator>
  <cp:lastModifiedBy>mihaylova_av</cp:lastModifiedBy>
  <cp:revision>343</cp:revision>
  <cp:lastPrinted>2024-11-22T05:02:25Z</cp:lastPrinted>
  <dcterms:created xsi:type="dcterms:W3CDTF">2024-11-20T17:17:20Z</dcterms:created>
  <dcterms:modified xsi:type="dcterms:W3CDTF">2025-03-17T08:02:49Z</dcterms:modified>
</cp:coreProperties>
</file>