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48" r:id="rId1"/>
  </p:sldMasterIdLst>
  <p:notesMasterIdLst>
    <p:notesMasterId r:id="rId16"/>
  </p:notesMasterIdLst>
  <p:sldIdLst>
    <p:sldId id="380" r:id="rId2"/>
    <p:sldId id="544" r:id="rId3"/>
    <p:sldId id="552" r:id="rId4"/>
    <p:sldId id="550" r:id="rId5"/>
    <p:sldId id="554" r:id="rId6"/>
    <p:sldId id="556" r:id="rId7"/>
    <p:sldId id="553" r:id="rId8"/>
    <p:sldId id="547" r:id="rId9"/>
    <p:sldId id="548" r:id="rId10"/>
    <p:sldId id="545" r:id="rId11"/>
    <p:sldId id="520" r:id="rId12"/>
    <p:sldId id="557" r:id="rId13"/>
    <p:sldId id="546" r:id="rId14"/>
    <p:sldId id="551" r:id="rId15"/>
  </p:sldIdLst>
  <p:sldSz cx="12192000" cy="6858000"/>
  <p:notesSz cx="9939338" cy="68087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77777"/>
    <a:srgbClr val="272B5A"/>
    <a:srgbClr val="733099"/>
    <a:srgbClr val="262A59"/>
    <a:srgbClr val="1F1F43"/>
    <a:srgbClr val="5375D6"/>
    <a:srgbClr val="202248"/>
    <a:srgbClr val="1E1E42"/>
    <a:srgbClr val="0B7EF8"/>
    <a:srgbClr val="02A9F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780" autoAdjust="0"/>
  </p:normalViewPr>
  <p:slideViewPr>
    <p:cSldViewPr snapToGrid="0">
      <p:cViewPr varScale="1">
        <p:scale>
          <a:sx n="110" d="100"/>
          <a:sy n="110" d="100"/>
        </p:scale>
        <p:origin x="-654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2" d="100"/>
          <a:sy n="162" d="100"/>
        </p:scale>
        <p:origin x="2128" y="19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6887" cy="34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Montserrat" panose="00000500000000000000" pitchFamily="2" charset="-52"/>
                <a:ea typeface="Montserrat" panose="00000500000000000000" pitchFamily="2" charset="-52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lang="ru-RU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9275" y="0"/>
            <a:ext cx="4308475" cy="34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2" y="850900"/>
            <a:ext cx="4087812" cy="229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3775" y="3276600"/>
            <a:ext cx="7951787" cy="268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67475"/>
            <a:ext cx="4306887" cy="34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Montserrat" panose="00000500000000000000" pitchFamily="2" charset="-52"/>
                <a:ea typeface="Montserrat" panose="00000500000000000000" pitchFamily="2" charset="-52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lang="ru-RU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9275" y="6467475"/>
            <a:ext cx="4308475" cy="34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>
              <a:buSzPts val="1200"/>
              <a:buFont typeface="Montserrat SemiBold"/>
              <a:buNone/>
            </a:pPr>
            <a:fld id="{00000000-1234-1234-1234-123412341234}" type="slidenum">
              <a:rPr lang="en-US" sz="120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pPr algn="r">
                <a:buSzPts val="1200"/>
                <a:buFont typeface="Montserrat SemiBold"/>
                <a:buNone/>
              </a:pPr>
              <a:t>‹#›</a:t>
            </a:fld>
            <a:endParaRPr lang="en-US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5147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Montserrat" panose="00000500000000000000" pitchFamily="2" charset="-52"/>
        <a:ea typeface="Montserrat" panose="00000500000000000000" pitchFamily="2" charset="-52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87812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  <a:buFont typeface="Montserrat SemiBold"/>
              <a:buNone/>
            </a:pPr>
            <a:fld id="{00000000-1234-1234-1234-123412341234}" type="slidenum">
              <a:rPr lang="en-US" sz="120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pPr algn="r">
                <a:buSzPts val="1200"/>
                <a:buFont typeface="Montserrat SemiBold"/>
                <a:buNone/>
              </a:pPr>
              <a:t>2</a:t>
            </a:fld>
            <a:endParaRPr lang="en-US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816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xmlns="" id="{190F8314-855F-4438-8EC1-5ECED5AF1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5763" y="850900"/>
            <a:ext cx="4087812" cy="2298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xmlns="" id="{0CDCD9F5-3128-45F2-BED1-E0ECF429A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Montserrat SemiBold" panose="020B0604020202020204" charset="-52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xmlns="" id="{4F4D4CB6-FD0D-4AFA-9D12-15BF03FEE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1pPr>
            <a:lvl2pPr marL="743916" indent="-286121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2pPr>
            <a:lvl3pPr marL="1144486" indent="-228897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3pPr>
            <a:lvl4pPr marL="1602280" indent="-228897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4pPr>
            <a:lvl5pPr marL="2060075" indent="-228897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5pPr>
            <a:lvl6pPr marL="2517869" indent="-2288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6pPr>
            <a:lvl7pPr marL="2975663" indent="-2288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7pPr>
            <a:lvl8pPr marL="3433458" indent="-2288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8pPr>
            <a:lvl9pPr marL="3891252" indent="-2288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9pPr>
          </a:lstStyle>
          <a:p>
            <a:pPr>
              <a:spcBef>
                <a:spcPct val="0"/>
              </a:spcBef>
            </a:pPr>
            <a:fld id="{F8C8B4EE-096A-404C-8C7E-ECFC6F6FDD21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dirty="0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D32229A4-C29F-6F3B-A7FB-367FF5C9121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9947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87812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  <a:buFont typeface="Montserrat SemiBold"/>
              <a:buNone/>
            </a:pPr>
            <a:fld id="{00000000-1234-1234-1234-123412341234}" type="slidenum">
              <a:rPr lang="en-US" sz="1200" smtClean="0">
                <a:latin typeface="Montserrat SemiBold"/>
                <a:ea typeface="Montserrat SemiBold"/>
                <a:cs typeface="Montserrat SemiBold"/>
                <a:sym typeface="Montserrat SemiBold"/>
              </a:rPr>
              <a:pPr algn="r">
                <a:buSzPts val="1200"/>
                <a:buFont typeface="Montserrat SemiBold"/>
                <a:buNone/>
              </a:pPr>
              <a:t>4</a:t>
            </a:fld>
            <a:endParaRPr lang="en-US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13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xmlns="" id="{190F8314-855F-4438-8EC1-5ECED5AF1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5763" y="850900"/>
            <a:ext cx="4087812" cy="2298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xmlns="" id="{0CDCD9F5-3128-45F2-BED1-E0ECF429A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Montserrat SemiBold" panose="020B0604020202020204" charset="-52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xmlns="" id="{4F4D4CB6-FD0D-4AFA-9D12-15BF03FEE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9pPr>
          </a:lstStyle>
          <a:p>
            <a:pPr>
              <a:spcBef>
                <a:spcPct val="0"/>
              </a:spcBef>
            </a:pPr>
            <a:fld id="{F8C8B4EE-096A-404C-8C7E-ECFC6F6FDD21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dirty="0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BD0A0DB-1354-F8EB-930A-A46B208549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1735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xmlns="" id="{190F8314-855F-4438-8EC1-5ECED5AF1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5763" y="850900"/>
            <a:ext cx="4087812" cy="2298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xmlns="" id="{0CDCD9F5-3128-45F2-BED1-E0ECF429A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Montserrat SemiBold" panose="020B0604020202020204" charset="-52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xmlns="" id="{4F4D4CB6-FD0D-4AFA-9D12-15BF03FEE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9pPr>
          </a:lstStyle>
          <a:p>
            <a:pPr>
              <a:spcBef>
                <a:spcPct val="0"/>
              </a:spcBef>
            </a:pPr>
            <a:fld id="{F8C8B4EE-096A-404C-8C7E-ECFC6F6FDD21}" type="slidenum">
              <a:rPr lang="ru-RU" altLang="ru-RU" smtClean="0"/>
              <a:pPr>
                <a:spcBef>
                  <a:spcPct val="0"/>
                </a:spcBef>
              </a:pPr>
              <a:t>10</a:t>
            </a:fld>
            <a:endParaRPr lang="ru-RU" altLang="ru-RU" dirty="0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BD0A0DB-1354-F8EB-930A-A46B208549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494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xmlns="" id="{190F8314-855F-4438-8EC1-5ECED5AF1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5763" y="850900"/>
            <a:ext cx="4087812" cy="2298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xmlns="" id="{0CDCD9F5-3128-45F2-BED1-E0ECF429A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Montserrat SemiBold" panose="020B0604020202020204" charset="-52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xmlns="" id="{4F4D4CB6-FD0D-4AFA-9D12-15BF03FEE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9pPr>
          </a:lstStyle>
          <a:p>
            <a:pPr>
              <a:spcBef>
                <a:spcPct val="0"/>
              </a:spcBef>
            </a:pPr>
            <a:fld id="{F8C8B4EE-096A-404C-8C7E-ECFC6F6FDD21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dirty="0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BD0A0DB-1354-F8EB-930A-A46B208549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8363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>
            <a:extLst>
              <a:ext uri="{FF2B5EF4-FFF2-40B4-BE49-F238E27FC236}">
                <a16:creationId xmlns:a16="http://schemas.microsoft.com/office/drawing/2014/main" xmlns="" id="{190F8314-855F-4438-8EC1-5ECED5AF1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25763" y="850900"/>
            <a:ext cx="4087812" cy="2298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>
            <a:extLst>
              <a:ext uri="{FF2B5EF4-FFF2-40B4-BE49-F238E27FC236}">
                <a16:creationId xmlns:a16="http://schemas.microsoft.com/office/drawing/2014/main" xmlns="" id="{0CDCD9F5-3128-45F2-BED1-E0ECF429A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Montserrat SemiBold" panose="020B0604020202020204" charset="-52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xmlns="" id="{4F4D4CB6-FD0D-4AFA-9D12-15BF03FEE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ontserrat SemiBold" panose="020B0604020202020204" charset="-52"/>
              </a:defRPr>
            </a:lvl9pPr>
          </a:lstStyle>
          <a:p>
            <a:pPr>
              <a:spcBef>
                <a:spcPct val="0"/>
              </a:spcBef>
            </a:pPr>
            <a:fld id="{F8C8B4EE-096A-404C-8C7E-ECFC6F6FDD21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dirty="0"/>
          </a:p>
        </p:txBody>
      </p:sp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BD0A0DB-1354-F8EB-930A-A46B208549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400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Цвет электрик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94841" y="3681081"/>
            <a:ext cx="7343356" cy="1325563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9" name="Google Shape;15;p1"/>
          <p:cNvGrpSpPr/>
          <p:nvPr userDrawn="1"/>
        </p:nvGrpSpPr>
        <p:grpSpPr>
          <a:xfrm>
            <a:off x="9728512" y="388503"/>
            <a:ext cx="2209800" cy="371475"/>
            <a:chOff x="9829038" y="547130"/>
            <a:chExt cx="2210562" cy="371857"/>
          </a:xfrm>
        </p:grpSpPr>
        <p:sp>
          <p:nvSpPr>
            <p:cNvPr id="10" name="Google Shape;16;p1"/>
            <p:cNvSpPr txBox="1"/>
            <p:nvPr/>
          </p:nvSpPr>
          <p:spPr>
            <a:xfrm>
              <a:off x="10210169" y="650424"/>
              <a:ext cx="1829431" cy="217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Montserrat SemiBold"/>
                <a:buNone/>
              </a:pPr>
              <a:r>
                <a:rPr lang="en-US" sz="600" b="0" i="0" u="none" dirty="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МИНИСТЕРСТВО ОБРАЗОВАНИЯ МОСКОВСКОЙ ОБЛАСТИ</a:t>
              </a:r>
              <a:endParaRPr dirty="0">
                <a:latin typeface="Montserrat" panose="00000500000000000000" pitchFamily="2" charset="-52"/>
              </a:endParaRPr>
            </a:p>
          </p:txBody>
        </p:sp>
        <p:pic>
          <p:nvPicPr>
            <p:cNvPr id="11" name="Google Shape;17;p1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9829038" y="547130"/>
              <a:ext cx="305562" cy="37185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снимок экрана, Цвет электрик&#10;&#10;Контент, сгенерированный ИИ, может содержать ошибки."/>
          <p:cNvPicPr>
            <a:picLocks noChangeAspect="1"/>
          </p:cNvPicPr>
          <p:nvPr userDrawn="1"/>
        </p:nvPicPr>
        <p:blipFill>
          <a:blip r:embed="rId2"/>
          <a:srcRect t="88455"/>
          <a:stretch>
            <a:fillRect/>
          </a:stretch>
        </p:blipFill>
        <p:spPr>
          <a:xfrm>
            <a:off x="0" y="6066262"/>
            <a:ext cx="12192000" cy="791737"/>
          </a:xfrm>
          <a:prstGeom prst="rect">
            <a:avLst/>
          </a:prstGeom>
        </p:spPr>
      </p:pic>
      <p:grpSp>
        <p:nvGrpSpPr>
          <p:cNvPr id="2" name="Google Shape;20;p3"/>
          <p:cNvGrpSpPr/>
          <p:nvPr userDrawn="1"/>
        </p:nvGrpSpPr>
        <p:grpSpPr>
          <a:xfrm>
            <a:off x="9768633" y="384516"/>
            <a:ext cx="2066925" cy="362892"/>
            <a:chOff x="9829038" y="525040"/>
            <a:chExt cx="2067385" cy="362712"/>
          </a:xfrm>
        </p:grpSpPr>
        <p:pic>
          <p:nvPicPr>
            <p:cNvPr id="3" name="Google Shape;21;p3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9829038" y="525040"/>
              <a:ext cx="275161" cy="3627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2;p3"/>
            <p:cNvSpPr txBox="1"/>
            <p:nvPr/>
          </p:nvSpPr>
          <p:spPr>
            <a:xfrm>
              <a:off x="10103737" y="596442"/>
              <a:ext cx="1792686" cy="276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Montserrat SemiBold"/>
                <a:buNone/>
              </a:pPr>
              <a:r>
                <a:rPr lang="en-US" sz="600" b="0" i="0" u="none" dirty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МИНИСТЕРСТВО ОБРАЗОВАНИЯ </a:t>
              </a:r>
              <a:br>
                <a:rPr lang="en-US" sz="600" b="0" i="0" u="none" dirty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</a:br>
              <a:r>
                <a:rPr lang="en-US" sz="600" b="0" i="0" u="none" dirty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МОСКОВСКОЙ ОБЛАСТИ</a:t>
              </a:r>
              <a:endParaRPr dirty="0">
                <a:latin typeface="Montserrat" panose="00000500000000000000" pitchFamily="2" charset="-52"/>
              </a:endParaRPr>
            </a:p>
          </p:txBody>
        </p:sp>
      </p:grpSp>
      <p:sp>
        <p:nvSpPr>
          <p:cNvPr id="5" name="Google Shape;23;p3"/>
          <p:cNvSpPr txBox="1"/>
          <p:nvPr userDrawn="1"/>
        </p:nvSpPr>
        <p:spPr>
          <a:xfrm>
            <a:off x="11072903" y="6239067"/>
            <a:ext cx="417512" cy="17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spAutoFit/>
          </a:bodyPr>
          <a:lstStyle/>
          <a:p>
            <a:pPr marL="23495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Font typeface="Montserrat"/>
              <a:buNone/>
            </a:pPr>
            <a:fld id="{00000000-1234-1234-1234-123412341234}" type="slidenum">
              <a:rPr lang="en-US" sz="1100" b="0" i="0" u="none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Montserrat"/>
                <a:sym typeface="Montserrat"/>
              </a:rPr>
              <a:pPr marL="23495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9999"/>
                </a:buClr>
                <a:buSzPts val="1100"/>
                <a:buFont typeface="Montserrat"/>
                <a:buNone/>
              </a:pPr>
              <a:t>‹#›</a:t>
            </a:fld>
            <a:endParaRPr sz="1100" dirty="0">
              <a:solidFill>
                <a:schemeClr val="bg1"/>
              </a:solidFill>
              <a:latin typeface="+mn-lt"/>
              <a:ea typeface="Roboto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 preserve="1">
  <p:cSld name="1_Custom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0699"/>
          </a:xfrm>
          <a:prstGeom prst="rect">
            <a:avLst/>
          </a:prstGeom>
        </p:spPr>
      </p:pic>
      <p:grpSp>
        <p:nvGrpSpPr>
          <p:cNvPr id="3" name="Google Shape;15;p1"/>
          <p:cNvGrpSpPr/>
          <p:nvPr userDrawn="1"/>
        </p:nvGrpSpPr>
        <p:grpSpPr>
          <a:xfrm>
            <a:off x="9728512" y="388503"/>
            <a:ext cx="2209800" cy="371475"/>
            <a:chOff x="9829038" y="547130"/>
            <a:chExt cx="2210562" cy="371857"/>
          </a:xfrm>
        </p:grpSpPr>
        <p:sp>
          <p:nvSpPr>
            <p:cNvPr id="4" name="Google Shape;16;p1"/>
            <p:cNvSpPr txBox="1"/>
            <p:nvPr/>
          </p:nvSpPr>
          <p:spPr>
            <a:xfrm>
              <a:off x="10210169" y="650424"/>
              <a:ext cx="1829431" cy="217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"/>
                <a:buFont typeface="Montserrat SemiBold"/>
                <a:buNone/>
              </a:pPr>
              <a:r>
                <a:rPr lang="en-US" sz="600" b="0" i="0" u="none" dirty="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МИНИСТЕРСТВО ОБРАЗОВАНИЯ МОСКОВСКОЙ ОБЛАСТИ</a:t>
              </a:r>
              <a:endParaRPr dirty="0">
                <a:latin typeface="Montserrat" panose="00000500000000000000" pitchFamily="2" charset="-52"/>
              </a:endParaRPr>
            </a:p>
          </p:txBody>
        </p:sp>
        <p:pic>
          <p:nvPicPr>
            <p:cNvPr id="5" name="Google Shape;17;p1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9829038" y="547130"/>
              <a:ext cx="305562" cy="37185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Google Shape;23;p3"/>
          <p:cNvSpPr txBox="1"/>
          <p:nvPr userDrawn="1"/>
        </p:nvSpPr>
        <p:spPr>
          <a:xfrm>
            <a:off x="11072903" y="6239067"/>
            <a:ext cx="417512" cy="177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spAutoFit/>
          </a:bodyPr>
          <a:lstStyle/>
          <a:p>
            <a:pPr marL="23495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100"/>
              <a:buFont typeface="Montserrat"/>
              <a:buNone/>
            </a:pPr>
            <a:fld id="{00000000-1234-1234-1234-123412341234}" type="slidenum">
              <a:rPr lang="en-US" sz="1100" b="0" i="0" u="none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Montserrat"/>
                <a:sym typeface="Montserrat"/>
              </a:rPr>
              <a:pPr marL="23495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99999"/>
                </a:buClr>
                <a:buSzPts val="1100"/>
                <a:buFont typeface="Montserrat"/>
                <a:buNone/>
              </a:pPr>
              <a:t>‹#›</a:t>
            </a:fld>
            <a:endParaRPr sz="1100" dirty="0">
              <a:solidFill>
                <a:schemeClr val="bg1"/>
              </a:solidFill>
              <a:latin typeface="+mn-lt"/>
              <a:ea typeface="Roboto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 preserve="1">
  <p:cSld name="1_Пустой слайд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 preserve="1">
  <p:cSld name="1_Пустой слайд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1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2.wdp"/><Relationship Id="rId5" Type="http://schemas.openxmlformats.org/officeDocument/2006/relationships/image" Target="../media/image9.jpeg"/><Relationship Id="rId15" Type="http://schemas.microsoft.com/office/2007/relationships/hdphoto" Target="../media/hdphoto4.wdp"/><Relationship Id="rId10" Type="http://schemas.openxmlformats.org/officeDocument/2006/relationships/image" Target="../media/image13.png"/><Relationship Id="rId19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03700" y="939974"/>
            <a:ext cx="3562710" cy="401128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Onest Medium" charset="0"/>
              <a:cs typeface="Onest Medium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44921" y="921766"/>
            <a:ext cx="623387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Onest Medium" charset="0"/>
                <a:ea typeface="Times New Roman" panose="02020603050405020304" pitchFamily="18" charset="0"/>
                <a:cs typeface="Onest Medium" charset="0"/>
              </a:rPr>
              <a:t>Сулима Лариса Олеговна</a:t>
            </a:r>
          </a:p>
          <a:p>
            <a:endParaRPr lang="en-US" sz="3200" b="1" dirty="0">
              <a:solidFill>
                <a:schemeClr val="bg1"/>
              </a:solidFill>
              <a:latin typeface="Onest Medium" charset="0"/>
              <a:ea typeface="Times New Roman" panose="02020603050405020304" pitchFamily="18" charset="0"/>
              <a:cs typeface="Onest Medium" charset="0"/>
            </a:endParaRPr>
          </a:p>
          <a:p>
            <a:r>
              <a:rPr lang="ru-RU" sz="2000" b="1" dirty="0" err="1">
                <a:solidFill>
                  <a:schemeClr val="bg1"/>
                </a:solidFill>
                <a:latin typeface="Onest Medium" charset="0"/>
                <a:ea typeface="Times New Roman" panose="02020603050405020304" pitchFamily="18" charset="0"/>
                <a:cs typeface="Onest Medium" charset="0"/>
              </a:rPr>
              <a:t>к.ист.н</a:t>
            </a:r>
            <a:r>
              <a:rPr lang="ru-RU" sz="2000" b="1" dirty="0">
                <a:solidFill>
                  <a:schemeClr val="bg1"/>
                </a:solidFill>
                <a:latin typeface="Onest Medium" charset="0"/>
                <a:ea typeface="Times New Roman" panose="02020603050405020304" pitchFamily="18" charset="0"/>
                <a:cs typeface="Onest Medium" charset="0"/>
              </a:rPr>
              <a:t>., доцент, Заслуженный работник высшей школы РТ, Почетный работник сферы молодежной политики РФ, Почетный работник воспитания и просвещения РФ</a:t>
            </a:r>
          </a:p>
          <a:p>
            <a:endParaRPr lang="en-US" sz="2000" dirty="0">
              <a:solidFill>
                <a:schemeClr val="bg1"/>
              </a:solidFill>
              <a:latin typeface="Onest Medium" charset="0"/>
              <a:ea typeface="Times New Roman" panose="02020603050405020304" pitchFamily="18" charset="0"/>
              <a:cs typeface="Onest Medium" charset="0"/>
            </a:endParaRPr>
          </a:p>
          <a:p>
            <a:r>
              <a:rPr lang="ru-RU" sz="2800" b="1" dirty="0">
                <a:solidFill>
                  <a:schemeClr val="bg1"/>
                </a:solidFill>
                <a:latin typeface="Onest Medium" charset="0"/>
                <a:ea typeface="Times New Roman" panose="02020603050405020304" pitchFamily="18" charset="0"/>
                <a:cs typeface="Onest Medium" charset="0"/>
              </a:rPr>
              <a:t>заместитель Министра образования Московской области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736" r="4498" b="-1"/>
          <a:stretch>
            <a:fillRect/>
          </a:stretch>
        </p:blipFill>
        <p:spPr>
          <a:xfrm>
            <a:off x="9700180" y="3869425"/>
            <a:ext cx="2345769" cy="2659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782" y="2119360"/>
            <a:ext cx="11276497" cy="1325880"/>
          </a:xfrm>
        </p:spPr>
        <p:txBody>
          <a:bodyPr/>
          <a:lstStyle/>
          <a:p>
            <a:pPr algn="ctr"/>
            <a:r>
              <a:rPr lang="ru-RU" altLang="en-US" dirty="0">
                <a:latin typeface="Onest Medium" charset="0"/>
                <a:cs typeface="Onest Medium" charset="0"/>
              </a:rPr>
              <a:t>Профилактика деструктивного поведения в образовательных организациях Московской области</a:t>
            </a:r>
            <a:endParaRPr lang="en-US" altLang="en-US" dirty="0">
              <a:latin typeface="Onest Medium" charset="0"/>
              <a:cs typeface="Onest Medium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57">
            <a:extLst>
              <a:ext uri="{FF2B5EF4-FFF2-40B4-BE49-F238E27FC236}">
                <a16:creationId xmlns:a16="http://schemas.microsoft.com/office/drawing/2014/main" xmlns="" id="{BA1A4C66-7737-970F-2089-7379307AA68C}"/>
              </a:ext>
            </a:extLst>
          </p:cNvPr>
          <p:cNvGrpSpPr/>
          <p:nvPr/>
        </p:nvGrpSpPr>
        <p:grpSpPr>
          <a:xfrm>
            <a:off x="9074094" y="1046307"/>
            <a:ext cx="4438730" cy="1168271"/>
            <a:chOff x="6885986" y="1737747"/>
            <a:chExt cx="4438730" cy="116827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0CCD244E-8308-42CA-8BB7-3567F2C393AA}"/>
                </a:ext>
              </a:extLst>
            </p:cNvPr>
            <p:cNvSpPr txBox="1"/>
            <p:nvPr/>
          </p:nvSpPr>
          <p:spPr>
            <a:xfrm>
              <a:off x="6885986" y="1828800"/>
              <a:ext cx="443873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12800" indent="-812800"/>
              <a:r>
                <a: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932</a:t>
              </a:r>
              <a:r>
                <a:rPr lang="ru-RU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   </a:t>
              </a:r>
            </a:p>
            <a:p>
              <a:pPr marL="14288" indent="-14288"/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школьных спортивных </a:t>
              </a:r>
              <a:b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</a:br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клуба</a:t>
              </a:r>
            </a:p>
          </p:txBody>
        </p:sp>
        <p:pic>
          <p:nvPicPr>
            <p:cNvPr id="67" name="Picture 5">
              <a:extLst>
                <a:ext uri="{FF2B5EF4-FFF2-40B4-BE49-F238E27FC236}">
                  <a16:creationId xmlns:a16="http://schemas.microsoft.com/office/drawing/2014/main" xmlns="" id="{A0E80A25-C241-4FBD-BF94-755F195BE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7810" y="1737747"/>
              <a:ext cx="576000" cy="57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191344" y="-801287"/>
            <a:ext cx="8493491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  <a:ea typeface="DejaVu Sans"/>
            </a:endParaRPr>
          </a:p>
          <a:p>
            <a:pPr>
              <a:lnSpc>
                <a:spcPct val="100000"/>
              </a:lnSpc>
              <a:tabLst>
                <a:tab pos="536575" algn="l"/>
              </a:tabLst>
            </a:pPr>
            <a:r>
              <a:rPr lang="ru-RU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	</a:t>
            </a:r>
          </a:p>
        </p:txBody>
      </p:sp>
      <p:grpSp>
        <p:nvGrpSpPr>
          <p:cNvPr id="7" name="Группа 8">
            <a:extLst>
              <a:ext uri="{FF2B5EF4-FFF2-40B4-BE49-F238E27FC236}">
                <a16:creationId xmlns:a16="http://schemas.microsoft.com/office/drawing/2014/main" xmlns="" id="{147061A0-232F-E93A-3D1C-5C6A554C1419}"/>
              </a:ext>
            </a:extLst>
          </p:cNvPr>
          <p:cNvGrpSpPr/>
          <p:nvPr/>
        </p:nvGrpSpPr>
        <p:grpSpPr>
          <a:xfrm>
            <a:off x="403325" y="1028496"/>
            <a:ext cx="1332416" cy="1018060"/>
            <a:chOff x="1615362" y="747438"/>
            <a:chExt cx="1332416" cy="1018060"/>
          </a:xfrm>
        </p:grpSpPr>
        <p:pic>
          <p:nvPicPr>
            <p:cNvPr id="26" name="Picture 4" descr="Центр цифрового образования «IT-куб. Тамбов» — Региональный модельный центр  дополнительного образования детей">
              <a:extLst>
                <a:ext uri="{FF2B5EF4-FFF2-40B4-BE49-F238E27FC236}">
                  <a16:creationId xmlns:a16="http://schemas.microsoft.com/office/drawing/2014/main" xmlns="" id="{92A2C29E-B2E4-65AD-7481-F8666E013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362" y="747438"/>
              <a:ext cx="641825" cy="641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Группа 33">
              <a:extLst>
                <a:ext uri="{FF2B5EF4-FFF2-40B4-BE49-F238E27FC236}">
                  <a16:creationId xmlns:a16="http://schemas.microsoft.com/office/drawing/2014/main" xmlns="" id="{2217EA3D-33D0-CC42-09FE-2D90DAB8663A}"/>
                </a:ext>
              </a:extLst>
            </p:cNvPr>
            <p:cNvGrpSpPr/>
            <p:nvPr/>
          </p:nvGrpSpPr>
          <p:grpSpPr>
            <a:xfrm>
              <a:off x="1615362" y="892313"/>
              <a:ext cx="1332416" cy="873185"/>
              <a:chOff x="3601414" y="1490062"/>
              <a:chExt cx="1332416" cy="87318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D4CC3FF5-7D09-BC9F-482D-7366DFC6926E}"/>
                  </a:ext>
                </a:extLst>
              </p:cNvPr>
              <p:cNvSpPr txBox="1"/>
              <p:nvPr/>
            </p:nvSpPr>
            <p:spPr>
              <a:xfrm>
                <a:off x="4221767" y="1490062"/>
                <a:ext cx="550624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charset="-52"/>
                  </a:rPr>
                  <a:t>5</a:t>
                </a: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xmlns="" id="{C5FA576F-C181-48C5-E9AA-BB5AEBB137F8}"/>
                  </a:ext>
                </a:extLst>
              </p:cNvPr>
              <p:cNvSpPr/>
              <p:nvPr/>
            </p:nvSpPr>
            <p:spPr>
              <a:xfrm>
                <a:off x="3601414" y="1993915"/>
                <a:ext cx="13324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Montserrat" charset="-52"/>
                  </a:rPr>
                  <a:t>IT</a:t>
                </a:r>
                <a:r>
                  <a:rPr lang="ru-RU" dirty="0">
                    <a:latin typeface="Montserrat" charset="-52"/>
                  </a:rPr>
                  <a:t>-КУБОВ</a:t>
                </a:r>
              </a:p>
            </p:txBody>
          </p:sp>
        </p:grpSp>
      </p:grpSp>
      <p:grpSp>
        <p:nvGrpSpPr>
          <p:cNvPr id="9" name="Группа 3">
            <a:extLst>
              <a:ext uri="{FF2B5EF4-FFF2-40B4-BE49-F238E27FC236}">
                <a16:creationId xmlns:a16="http://schemas.microsoft.com/office/drawing/2014/main" xmlns="" id="{50697873-C77A-0F82-ADA5-7831AB07561A}"/>
              </a:ext>
            </a:extLst>
          </p:cNvPr>
          <p:cNvGrpSpPr/>
          <p:nvPr/>
        </p:nvGrpSpPr>
        <p:grpSpPr>
          <a:xfrm>
            <a:off x="263352" y="224467"/>
            <a:ext cx="11155329" cy="644877"/>
            <a:chOff x="263352" y="224467"/>
            <a:chExt cx="11155329" cy="644877"/>
          </a:xfrm>
        </p:grpSpPr>
        <p:sp>
          <p:nvSpPr>
            <p:cNvPr id="5" name="CustomShape 8">
              <a:extLst>
                <a:ext uri="{FF2B5EF4-FFF2-40B4-BE49-F238E27FC236}">
                  <a16:creationId xmlns:a16="http://schemas.microsoft.com/office/drawing/2014/main" xmlns="" id="{99503A64-BEB7-A5F7-AD9E-A1884D70A7B3}"/>
                </a:ext>
              </a:extLst>
            </p:cNvPr>
            <p:cNvSpPr/>
            <p:nvPr/>
          </p:nvSpPr>
          <p:spPr>
            <a:xfrm>
              <a:off x="263352" y="224467"/>
              <a:ext cx="11155329" cy="6448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endParaRPr lang="ru-RU" strike="noStrike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endParaRPr>
            </a:p>
            <a:p>
              <a:pPr defTabSz="536575"/>
              <a:r>
                <a:rPr lang="ru-RU" spc="-1" dirty="0">
                  <a:solidFill>
                    <a:schemeClr val="bg1">
                      <a:lumMod val="65000"/>
                    </a:schemeClr>
                  </a:solidFill>
                  <a:latin typeface="Montserrat" charset="-52"/>
                  <a:ea typeface="DejaVu Sans"/>
                </a:rPr>
                <a:t>	 ИНФРАСТРУКТУРА ВОСПИТАНИЯ</a:t>
              </a:r>
              <a:endParaRPr lang="ru-RU" strike="noStrike" spc="-1" dirty="0">
                <a:solidFill>
                  <a:schemeClr val="bg1">
                    <a:lumMod val="65000"/>
                  </a:schemeClr>
                </a:solidFill>
                <a:latin typeface="Montserrat" charset="-52"/>
              </a:endParaRPr>
            </a:p>
          </p:txBody>
        </p:sp>
        <p:sp>
          <p:nvSpPr>
            <p:cNvPr id="6" name="object 19">
              <a:extLst>
                <a:ext uri="{FF2B5EF4-FFF2-40B4-BE49-F238E27FC236}">
                  <a16:creationId xmlns:a16="http://schemas.microsoft.com/office/drawing/2014/main" xmlns="" id="{7D32C131-D640-81B4-9764-D627A4F3D4C8}"/>
                </a:ext>
              </a:extLst>
            </p:cNvPr>
            <p:cNvSpPr txBox="1">
              <a:spLocks/>
            </p:cNvSpPr>
            <p:nvPr/>
          </p:nvSpPr>
          <p:spPr>
            <a:xfrm>
              <a:off x="386517" y="552908"/>
              <a:ext cx="417513" cy="223778"/>
            </a:xfrm>
            <a:prstGeom prst="rect">
              <a:avLst/>
            </a:prstGeom>
          </p:spPr>
          <p:txBody>
            <a:bodyPr lIns="0" tIns="8254" rIns="0" bIns="0">
              <a:spAutoFit/>
            </a:bodyPr>
            <a:lstStyle>
              <a:lvl1pPr marL="23813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63"/>
                </a:spcBef>
              </a:pPr>
              <a:fld id="{7785805A-4AB8-4EED-A450-645E6604FEA4}" type="slidenum">
                <a:rPr lang="ru-RU" altLang="ru-RU" sz="1400">
                  <a:solidFill>
                    <a:srgbClr val="999999"/>
                  </a:solidFill>
                  <a:latin typeface="Montserrat" panose="00000500000000000000" pitchFamily="2" charset="-52"/>
                </a:rPr>
                <a:pPr eaLnBrk="1" hangingPunct="1">
                  <a:spcBef>
                    <a:spcPts val="63"/>
                  </a:spcBef>
                </a:pPr>
                <a:t>3</a:t>
              </a:fld>
              <a:endParaRPr lang="ru-RU" altLang="ru-RU" sz="1400" dirty="0">
                <a:solidFill>
                  <a:srgbClr val="999999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0" name="Группа 20">
            <a:extLst>
              <a:ext uri="{FF2B5EF4-FFF2-40B4-BE49-F238E27FC236}">
                <a16:creationId xmlns:a16="http://schemas.microsoft.com/office/drawing/2014/main" xmlns="" id="{07639D56-3987-79D5-FF51-129F24A250E2}"/>
              </a:ext>
            </a:extLst>
          </p:cNvPr>
          <p:cNvGrpSpPr/>
          <p:nvPr/>
        </p:nvGrpSpPr>
        <p:grpSpPr>
          <a:xfrm>
            <a:off x="403325" y="2466238"/>
            <a:ext cx="2385589" cy="939165"/>
            <a:chOff x="2449315" y="1286534"/>
            <a:chExt cx="2385589" cy="939165"/>
          </a:xfrm>
        </p:grpSpPr>
        <p:pic>
          <p:nvPicPr>
            <p:cNvPr id="25" name="Picture 2" descr="https://www.laplandiya.org/uploads/pages/1181/img/news-20171014-1352-0-min.jpg">
              <a:extLst>
                <a:ext uri="{FF2B5EF4-FFF2-40B4-BE49-F238E27FC236}">
                  <a16:creationId xmlns:a16="http://schemas.microsoft.com/office/drawing/2014/main" xmlns="" id="{8CA6FC6C-EAB7-783E-45DB-CB4239E45C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0130"/>
            <a:stretch/>
          </p:blipFill>
          <p:spPr bwMode="auto">
            <a:xfrm>
              <a:off x="2498388" y="1286534"/>
              <a:ext cx="550625" cy="502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Группа 17">
              <a:extLst>
                <a:ext uri="{FF2B5EF4-FFF2-40B4-BE49-F238E27FC236}">
                  <a16:creationId xmlns:a16="http://schemas.microsoft.com/office/drawing/2014/main" xmlns="" id="{2E0851DA-3D22-4609-ED4E-415907BBA048}"/>
                </a:ext>
              </a:extLst>
            </p:cNvPr>
            <p:cNvGrpSpPr/>
            <p:nvPr/>
          </p:nvGrpSpPr>
          <p:grpSpPr>
            <a:xfrm>
              <a:off x="2449315" y="1290271"/>
              <a:ext cx="2385589" cy="935428"/>
              <a:chOff x="3601414" y="1458597"/>
              <a:chExt cx="2385589" cy="93542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B7AF0297-A2AA-D1FB-2184-88D7E9BA1FB6}"/>
                  </a:ext>
                </a:extLst>
              </p:cNvPr>
              <p:cNvSpPr txBox="1"/>
              <p:nvPr/>
            </p:nvSpPr>
            <p:spPr>
              <a:xfrm>
                <a:off x="4215212" y="1458597"/>
                <a:ext cx="550624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charset="-52"/>
                  </a:rPr>
                  <a:t>5</a:t>
                </a: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xmlns="" id="{459DCF3A-1E7A-E031-A37E-BD99BB2BD91E}"/>
                  </a:ext>
                </a:extLst>
              </p:cNvPr>
              <p:cNvSpPr/>
              <p:nvPr/>
            </p:nvSpPr>
            <p:spPr>
              <a:xfrm>
                <a:off x="3601414" y="1993915"/>
                <a:ext cx="23855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latin typeface="Montserrat" charset="-52"/>
                  </a:rPr>
                  <a:t>КВАНТОРИУМОВ</a:t>
                </a:r>
                <a:r>
                  <a:rPr lang="ru-RU" sz="2000" dirty="0">
                    <a:latin typeface="Montserrat" charset="-52"/>
                  </a:rPr>
                  <a:t> </a:t>
                </a:r>
              </a:p>
            </p:txBody>
          </p:sp>
        </p:grpSp>
      </p:grpSp>
      <p:grpSp>
        <p:nvGrpSpPr>
          <p:cNvPr id="12" name="Группа 38">
            <a:extLst>
              <a:ext uri="{FF2B5EF4-FFF2-40B4-BE49-F238E27FC236}">
                <a16:creationId xmlns:a16="http://schemas.microsoft.com/office/drawing/2014/main" xmlns="" id="{DDEB9767-11EF-C7EE-E4BA-BC937B4D9DF7}"/>
              </a:ext>
            </a:extLst>
          </p:cNvPr>
          <p:cNvGrpSpPr/>
          <p:nvPr/>
        </p:nvGrpSpPr>
        <p:grpSpPr>
          <a:xfrm>
            <a:off x="452398" y="5081992"/>
            <a:ext cx="2635322" cy="898729"/>
            <a:chOff x="404031" y="4007886"/>
            <a:chExt cx="2635322" cy="898729"/>
          </a:xfrm>
        </p:grpSpPr>
        <p:grpSp>
          <p:nvGrpSpPr>
            <p:cNvPr id="13" name="Группа 31">
              <a:extLst>
                <a:ext uri="{FF2B5EF4-FFF2-40B4-BE49-F238E27FC236}">
                  <a16:creationId xmlns:a16="http://schemas.microsoft.com/office/drawing/2014/main" xmlns="" id="{220086E3-596A-1E99-5D8E-9F4AD5999C1A}"/>
                </a:ext>
              </a:extLst>
            </p:cNvPr>
            <p:cNvGrpSpPr/>
            <p:nvPr/>
          </p:nvGrpSpPr>
          <p:grpSpPr>
            <a:xfrm>
              <a:off x="404031" y="4017502"/>
              <a:ext cx="2635322" cy="889113"/>
              <a:chOff x="3601414" y="1474134"/>
              <a:chExt cx="2635322" cy="889113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9D947A23-DE63-8E6F-0037-82324C57EF58}"/>
                  </a:ext>
                </a:extLst>
              </p:cNvPr>
              <p:cNvSpPr txBox="1"/>
              <p:nvPr/>
            </p:nvSpPr>
            <p:spPr>
              <a:xfrm>
                <a:off x="4223041" y="1474134"/>
                <a:ext cx="2013695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charset="-52"/>
                  </a:rPr>
                  <a:t>13 606</a:t>
                </a: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xmlns="" id="{E68FF633-328E-AAAE-80A4-4133379D974D}"/>
                  </a:ext>
                </a:extLst>
              </p:cNvPr>
              <p:cNvSpPr/>
              <p:nvPr/>
            </p:nvSpPr>
            <p:spPr>
              <a:xfrm>
                <a:off x="3601414" y="1993915"/>
                <a:ext cx="2299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latin typeface="Montserrat" charset="-52"/>
                  </a:rPr>
                  <a:t>НОВЫХ МЕСТ ДО</a:t>
                </a:r>
              </a:p>
            </p:txBody>
          </p:sp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AA757551-E930-8503-DA64-2BAE2697B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04031" y="4007886"/>
              <a:ext cx="641826" cy="515945"/>
            </a:xfrm>
            <a:prstGeom prst="rect">
              <a:avLst/>
            </a:prstGeom>
          </p:spPr>
        </p:pic>
      </p:grpSp>
      <p:grpSp>
        <p:nvGrpSpPr>
          <p:cNvPr id="14" name="Группа 49">
            <a:extLst>
              <a:ext uri="{FF2B5EF4-FFF2-40B4-BE49-F238E27FC236}">
                <a16:creationId xmlns:a16="http://schemas.microsoft.com/office/drawing/2014/main" xmlns="" id="{A227F6C6-E40B-CF58-B858-9741A51C42C5}"/>
              </a:ext>
            </a:extLst>
          </p:cNvPr>
          <p:cNvGrpSpPr/>
          <p:nvPr/>
        </p:nvGrpSpPr>
        <p:grpSpPr>
          <a:xfrm>
            <a:off x="443400" y="3647803"/>
            <a:ext cx="2307042" cy="1228112"/>
            <a:chOff x="3191421" y="3962418"/>
            <a:chExt cx="2307042" cy="1228112"/>
          </a:xfrm>
        </p:grpSpPr>
        <p:pic>
          <p:nvPicPr>
            <p:cNvPr id="27" name="Picture 6" descr="Изобретариум@34 - 2 Ноября 2020 - ГБПОУ &quot;Волгоградский колледж  машиностроения и связи&quot;">
              <a:extLst>
                <a:ext uri="{FF2B5EF4-FFF2-40B4-BE49-F238E27FC236}">
                  <a16:creationId xmlns:a16="http://schemas.microsoft.com/office/drawing/2014/main" xmlns="" id="{D98602DD-4197-4FBF-988A-0424373EA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1826" b="98604" l="1426" r="99198">
                          <a14:foregroundMark x1="14171" y1="62406" x2="14171" y2="62406"/>
                          <a14:foregroundMark x1="47237" y1="42320" x2="47237" y2="42320"/>
                          <a14:foregroundMark x1="53654" y1="72180" x2="53654" y2="72180"/>
                          <a14:foregroundMark x1="53565" y1="54243" x2="53565" y2="54243"/>
                          <a14:foregroundMark x1="49822" y1="52739" x2="49822" y2="52739"/>
                          <a14:foregroundMark x1="43672" y1="29323" x2="43672" y2="29323"/>
                          <a14:foregroundMark x1="43672" y1="38238" x2="43672" y2="38238"/>
                          <a14:foregroundMark x1="46257" y1="48120" x2="46257" y2="48120"/>
                          <a14:foregroundMark x1="47950" y1="47798" x2="47950" y2="47798"/>
                          <a14:foregroundMark x1="83512" y1="49409" x2="83512" y2="49409"/>
                          <a14:foregroundMark x1="84403" y1="60365" x2="84403" y2="60365"/>
                          <a14:foregroundMark x1="88859" y1="76799" x2="88859" y2="76799"/>
                          <a14:foregroundMark x1="89929" y1="80666" x2="89929" y2="80666"/>
                          <a14:foregroundMark x1="87790" y1="68421" x2="87790" y2="68421"/>
                          <a14:foregroundMark x1="86898" y1="63910" x2="86898" y2="63910"/>
                          <a14:foregroundMark x1="82442" y1="52954" x2="82442" y2="52954"/>
                          <a14:foregroundMark x1="80570" y1="47154" x2="80570" y2="47154"/>
                          <a14:foregroundMark x1="80125" y1="45542" x2="87790" y2="77014"/>
                          <a14:foregroundMark x1="84848" y1="52202" x2="91355" y2="79377"/>
                          <a14:foregroundMark x1="90731" y1="85499" x2="82442" y2="49839"/>
                          <a14:foregroundMark x1="40731" y1="21912" x2="50624" y2="57573"/>
                          <a14:foregroundMark x1="50624" y1="57573" x2="50624" y2="57573"/>
                          <a14:foregroundMark x1="48128" y1="52954" x2="48128" y2="52954"/>
                          <a14:foregroundMark x1="43672" y1="25564" x2="43672" y2="25564"/>
                          <a14:foregroundMark x1="70945" y1="50913" x2="70945" y2="50913"/>
                          <a14:foregroundMark x1="68627" y1="42857" x2="74421" y2="649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081" y="3994814"/>
              <a:ext cx="550624" cy="456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Группа 43">
              <a:extLst>
                <a:ext uri="{FF2B5EF4-FFF2-40B4-BE49-F238E27FC236}">
                  <a16:creationId xmlns:a16="http://schemas.microsoft.com/office/drawing/2014/main" xmlns="" id="{9AD99CC6-6592-B77E-83FA-274EEA9F12AD}"/>
                </a:ext>
              </a:extLst>
            </p:cNvPr>
            <p:cNvGrpSpPr/>
            <p:nvPr/>
          </p:nvGrpSpPr>
          <p:grpSpPr>
            <a:xfrm>
              <a:off x="3191421" y="3962418"/>
              <a:ext cx="2307042" cy="1228112"/>
              <a:chOff x="3605958" y="1428194"/>
              <a:chExt cx="2307042" cy="122811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61DF10EA-553B-33BD-7CDD-11E8CB1CE640}"/>
                  </a:ext>
                </a:extLst>
              </p:cNvPr>
              <p:cNvSpPr txBox="1"/>
              <p:nvPr/>
            </p:nvSpPr>
            <p:spPr>
              <a:xfrm>
                <a:off x="4328544" y="1428194"/>
                <a:ext cx="550624" cy="6463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3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charset="-52"/>
                  </a:rPr>
                  <a:t>1</a:t>
                </a:r>
              </a:p>
            </p:txBody>
          </p:sp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xmlns="" id="{4F7EC179-B4B8-67C3-DEB5-75E5F03F9EFB}"/>
                  </a:ext>
                </a:extLst>
              </p:cNvPr>
              <p:cNvSpPr/>
              <p:nvPr/>
            </p:nvSpPr>
            <p:spPr>
              <a:xfrm>
                <a:off x="3605958" y="2009975"/>
                <a:ext cx="230704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latin typeface="Montserrat" charset="-52"/>
                  </a:rPr>
                  <a:t>ИЗОБРЕТАРИУМ </a:t>
                </a:r>
              </a:p>
              <a:p>
                <a:pPr>
                  <a:buClr>
                    <a:schemeClr val="tx1">
                      <a:lumMod val="65000"/>
                      <a:lumOff val="35000"/>
                    </a:schemeClr>
                  </a:buClr>
                </a:pPr>
                <a:r>
                  <a:rPr lang="ru-RU" dirty="0">
                    <a:latin typeface="Montserrat" charset="-52"/>
                  </a:rPr>
                  <a:t>+ 3 пилотные </a:t>
                </a:r>
              </a:p>
            </p:txBody>
          </p:sp>
        </p:grpSp>
      </p:grpSp>
      <p:grpSp>
        <p:nvGrpSpPr>
          <p:cNvPr id="16" name="Группа 58">
            <a:extLst>
              <a:ext uri="{FF2B5EF4-FFF2-40B4-BE49-F238E27FC236}">
                <a16:creationId xmlns:a16="http://schemas.microsoft.com/office/drawing/2014/main" xmlns="" id="{F2155BCC-8EAB-1247-EE75-2B27F0EBB36F}"/>
              </a:ext>
            </a:extLst>
          </p:cNvPr>
          <p:cNvGrpSpPr/>
          <p:nvPr/>
        </p:nvGrpSpPr>
        <p:grpSpPr>
          <a:xfrm>
            <a:off x="9074094" y="2218828"/>
            <a:ext cx="4438730" cy="935440"/>
            <a:chOff x="7132653" y="2832586"/>
            <a:chExt cx="4438730" cy="935440"/>
          </a:xfrm>
        </p:grpSpPr>
        <p:pic>
          <p:nvPicPr>
            <p:cNvPr id="65" name="Google Shape;192;p19">
              <a:extLst>
                <a:ext uri="{FF2B5EF4-FFF2-40B4-BE49-F238E27FC236}">
                  <a16:creationId xmlns:a16="http://schemas.microsoft.com/office/drawing/2014/main" xmlns="" id="{9D9E41AA-693F-4E0F-B62B-F3C0768DF518}"/>
                </a:ext>
              </a:extLst>
            </p:cNvPr>
            <p:cNvPicPr preferRelativeResize="0"/>
            <p:nvPr/>
          </p:nvPicPr>
          <p:blipFill>
            <a:blip r:embed="rId9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184513" y="2832586"/>
              <a:ext cx="657135" cy="6737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C643AD96-5E54-5FE1-A85C-71DAF1680CE7}"/>
                </a:ext>
              </a:extLst>
            </p:cNvPr>
            <p:cNvSpPr txBox="1"/>
            <p:nvPr/>
          </p:nvSpPr>
          <p:spPr>
            <a:xfrm>
              <a:off x="7132653" y="2937029"/>
              <a:ext cx="44387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12800" indent="-812800"/>
              <a:r>
                <a: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1013</a:t>
              </a:r>
              <a:r>
                <a:rPr lang="ru-RU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   </a:t>
              </a:r>
            </a:p>
            <a:p>
              <a:pPr marL="711200" indent="-711200"/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школьных театров</a:t>
              </a:r>
            </a:p>
          </p:txBody>
        </p:sp>
      </p:grpSp>
      <p:grpSp>
        <p:nvGrpSpPr>
          <p:cNvPr id="17" name="Группа 60">
            <a:extLst>
              <a:ext uri="{FF2B5EF4-FFF2-40B4-BE49-F238E27FC236}">
                <a16:creationId xmlns:a16="http://schemas.microsoft.com/office/drawing/2014/main" xmlns="" id="{BF2365A0-4454-C46C-0E05-92F454305D3B}"/>
              </a:ext>
            </a:extLst>
          </p:cNvPr>
          <p:cNvGrpSpPr/>
          <p:nvPr/>
        </p:nvGrpSpPr>
        <p:grpSpPr>
          <a:xfrm>
            <a:off x="9081476" y="5198347"/>
            <a:ext cx="2413352" cy="883777"/>
            <a:chOff x="7903331" y="4797545"/>
            <a:chExt cx="2413352" cy="883777"/>
          </a:xfrm>
        </p:grpSpPr>
        <p:pic>
          <p:nvPicPr>
            <p:cNvPr id="73" name="Рисунок 72"/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backgroundRemoval t="10000" b="90000" l="10000" r="90000"/>
                      </a14:imgEffect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588" r="21416"/>
            <a:stretch/>
          </p:blipFill>
          <p:spPr>
            <a:xfrm>
              <a:off x="8809253" y="4797545"/>
              <a:ext cx="521048" cy="57600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A87035B6-377F-E227-F373-800A47B0557B}"/>
                </a:ext>
              </a:extLst>
            </p:cNvPr>
            <p:cNvSpPr txBox="1"/>
            <p:nvPr/>
          </p:nvSpPr>
          <p:spPr>
            <a:xfrm>
              <a:off x="7903331" y="4850325"/>
              <a:ext cx="24133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12800" indent="-812800"/>
              <a:r>
                <a: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991</a:t>
              </a:r>
              <a:r>
                <a:rPr lang="ru-RU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   </a:t>
              </a:r>
            </a:p>
            <a:p>
              <a:pPr marL="711200" indent="-711200"/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школьный музей</a:t>
              </a:r>
            </a:p>
          </p:txBody>
        </p:sp>
      </p:grpSp>
      <p:grpSp>
        <p:nvGrpSpPr>
          <p:cNvPr id="18" name="Группа 9"/>
          <p:cNvGrpSpPr/>
          <p:nvPr/>
        </p:nvGrpSpPr>
        <p:grpSpPr>
          <a:xfrm>
            <a:off x="9046066" y="4262243"/>
            <a:ext cx="2594550" cy="830997"/>
            <a:chOff x="9550122" y="3319244"/>
            <a:chExt cx="2594550" cy="83099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B18E24F5-03CD-D928-0210-0FEF7F151CE7}"/>
                </a:ext>
              </a:extLst>
            </p:cNvPr>
            <p:cNvSpPr txBox="1"/>
            <p:nvPr/>
          </p:nvSpPr>
          <p:spPr>
            <a:xfrm>
              <a:off x="9550122" y="3319244"/>
              <a:ext cx="25945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12800" indent="-812800"/>
              <a:r>
                <a: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659</a:t>
              </a:r>
              <a:r>
                <a:rPr lang="ru-RU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   </a:t>
              </a:r>
            </a:p>
            <a:p>
              <a:pPr marL="711200" indent="-711200"/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медиацентров</a:t>
              </a:r>
            </a:p>
          </p:txBody>
        </p:sp>
        <p:pic>
          <p:nvPicPr>
            <p:cNvPr id="75" name="Рисунок 74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594298" y="3319244"/>
              <a:ext cx="540000" cy="540000"/>
            </a:xfrm>
            <a:prstGeom prst="rect">
              <a:avLst/>
            </a:prstGeom>
          </p:spPr>
        </p:pic>
      </p:grpSp>
      <p:grpSp>
        <p:nvGrpSpPr>
          <p:cNvPr id="21" name="Группа 6">
            <a:extLst>
              <a:ext uri="{FF2B5EF4-FFF2-40B4-BE49-F238E27FC236}">
                <a16:creationId xmlns:a16="http://schemas.microsoft.com/office/drawing/2014/main" xmlns="" id="{46CB941D-FF8D-411B-C058-A2EE38DC9A69}"/>
              </a:ext>
            </a:extLst>
          </p:cNvPr>
          <p:cNvGrpSpPr/>
          <p:nvPr/>
        </p:nvGrpSpPr>
        <p:grpSpPr>
          <a:xfrm>
            <a:off x="9074094" y="3383845"/>
            <a:ext cx="4438730" cy="830997"/>
            <a:chOff x="6654082" y="4993108"/>
            <a:chExt cx="4438730" cy="830997"/>
          </a:xfrm>
        </p:grpSpPr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15">
                      <a14:imgEffect>
                        <a14:artisticPaintStrokes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77948" y="5013176"/>
              <a:ext cx="468000" cy="4680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 extrusionH="12700">
              <a:bevelT w="0" h="82550"/>
              <a:bevelB w="6350"/>
            </a:sp3d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850EE30B-96B4-636D-EE69-4D399550893F}"/>
                </a:ext>
              </a:extLst>
            </p:cNvPr>
            <p:cNvSpPr txBox="1"/>
            <p:nvPr/>
          </p:nvSpPr>
          <p:spPr>
            <a:xfrm>
              <a:off x="6654082" y="4993108"/>
              <a:ext cx="44387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12800" indent="-812800"/>
              <a:r>
                <a:rPr lang="ru-RU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556</a:t>
              </a:r>
              <a:r>
                <a:rPr lang="ru-RU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   </a:t>
              </a:r>
            </a:p>
            <a:p>
              <a:pPr marL="711200" indent="-711200"/>
              <a:r>
                <a:rPr lang="ru-RU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школьных </a:t>
              </a:r>
              <a:r>
                <a:rPr lang="ru-RU" sz="16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charset="-52"/>
                </a:rPr>
                <a:t>турклубов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-52"/>
              </a:endParaRPr>
            </a:p>
          </p:txBody>
        </p:sp>
      </p:grpSp>
      <p:grpSp>
        <p:nvGrpSpPr>
          <p:cNvPr id="22" name="Группа 53"/>
          <p:cNvGrpSpPr/>
          <p:nvPr/>
        </p:nvGrpSpPr>
        <p:grpSpPr>
          <a:xfrm>
            <a:off x="4381488" y="955070"/>
            <a:ext cx="3479714" cy="1027696"/>
            <a:chOff x="3065458" y="1398507"/>
            <a:chExt cx="3479714" cy="1027696"/>
          </a:xfrm>
        </p:grpSpPr>
        <p:grpSp>
          <p:nvGrpSpPr>
            <p:cNvPr id="23" name="Группа 54">
              <a:extLst>
                <a:ext uri="{FF2B5EF4-FFF2-40B4-BE49-F238E27FC236}">
                  <a16:creationId xmlns:a16="http://schemas.microsoft.com/office/drawing/2014/main" xmlns="" id="{2217EA3D-33D0-CC42-09FE-2D90DAB8663A}"/>
                </a:ext>
              </a:extLst>
            </p:cNvPr>
            <p:cNvGrpSpPr/>
            <p:nvPr/>
          </p:nvGrpSpPr>
          <p:grpSpPr>
            <a:xfrm>
              <a:off x="3180148" y="1481531"/>
              <a:ext cx="3365024" cy="944672"/>
              <a:chOff x="3601414" y="1421568"/>
              <a:chExt cx="3365024" cy="944672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D4CC3FF5-7D09-BC9F-482D-7366DFC6926E}"/>
                  </a:ext>
                </a:extLst>
              </p:cNvPr>
              <p:cNvSpPr txBox="1"/>
              <p:nvPr/>
            </p:nvSpPr>
            <p:spPr>
              <a:xfrm>
                <a:off x="4221767" y="1421568"/>
                <a:ext cx="1417456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ru-RU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Montserrat" charset="-52"/>
                  </a:rPr>
                  <a:t>925</a:t>
                </a:r>
              </a:p>
            </p:txBody>
          </p:sp>
          <p:sp>
            <p:nvSpPr>
              <p:cNvPr id="62" name="Прямоугольник 61">
                <a:extLst>
                  <a:ext uri="{FF2B5EF4-FFF2-40B4-BE49-F238E27FC236}">
                    <a16:creationId xmlns:a16="http://schemas.microsoft.com/office/drawing/2014/main" xmlns="" id="{C5FA576F-C181-48C5-E9AA-BB5AEBB137F8}"/>
                  </a:ext>
                </a:extLst>
              </p:cNvPr>
              <p:cNvSpPr/>
              <p:nvPr/>
            </p:nvSpPr>
            <p:spPr>
              <a:xfrm>
                <a:off x="3601414" y="2058463"/>
                <a:ext cx="336502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400" dirty="0">
                    <a:latin typeface="Montserrat" charset="-52"/>
                  </a:rPr>
                  <a:t>СОВЕТНИКОВ ПО ВОСПИТАНИЮ</a:t>
                </a:r>
              </a:p>
            </p:txBody>
          </p:sp>
        </p:grpSp>
        <p:pic>
          <p:nvPicPr>
            <p:cNvPr id="57" name="Picture 5" descr="F:\Users\ezhovAVl\Downloads\2024\hatqiHGD9Qo.jpg">
              <a:extLst>
                <a:ext uri="{FF2B5EF4-FFF2-40B4-BE49-F238E27FC236}">
                  <a16:creationId xmlns:a16="http://schemas.microsoft.com/office/drawing/2014/main" xmlns="" id="{BB5BB700-EF42-92CE-EF6E-798907E5A6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5458" y="1398507"/>
              <a:ext cx="662341" cy="66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11"/>
          <p:cNvGrpSpPr/>
          <p:nvPr/>
        </p:nvGrpSpPr>
        <p:grpSpPr>
          <a:xfrm>
            <a:off x="4371860" y="2025538"/>
            <a:ext cx="3691493" cy="1625407"/>
            <a:chOff x="3628643" y="2780928"/>
            <a:chExt cx="3691493" cy="1625407"/>
          </a:xfrm>
        </p:grpSpPr>
        <p:grpSp>
          <p:nvGrpSpPr>
            <p:cNvPr id="29" name="Группа 44">
              <a:extLst>
                <a:ext uri="{FF2B5EF4-FFF2-40B4-BE49-F238E27FC236}">
                  <a16:creationId xmlns:a16="http://schemas.microsoft.com/office/drawing/2014/main" xmlns="" id="{2217EA3D-33D0-CC42-09FE-2D90DAB8663A}"/>
                </a:ext>
              </a:extLst>
            </p:cNvPr>
            <p:cNvGrpSpPr/>
            <p:nvPr/>
          </p:nvGrpSpPr>
          <p:grpSpPr>
            <a:xfrm>
              <a:off x="4079776" y="2780928"/>
              <a:ext cx="2917405" cy="833319"/>
              <a:chOff x="4128292" y="1074453"/>
              <a:chExt cx="2917405" cy="8333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D4CC3FF5-7D09-BC9F-482D-7366DFC6926E}"/>
                  </a:ext>
                </a:extLst>
              </p:cNvPr>
              <p:cNvSpPr txBox="1"/>
              <p:nvPr/>
            </p:nvSpPr>
            <p:spPr>
              <a:xfrm>
                <a:off x="4128292" y="1074453"/>
                <a:ext cx="1417456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ts val="2400"/>
                  </a:spcBef>
                </a:pPr>
                <a:r>
                  <a:rPr lang="ru-RU" sz="3200" dirty="0">
                    <a:latin typeface="Montserrat SemiBold" charset="-52"/>
                  </a:rPr>
                  <a:t>1 110</a:t>
                </a:r>
                <a:endParaRPr lang="ru-RU" sz="1400" dirty="0">
                  <a:latin typeface="Montserrat SemiBold" charset="-52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xmlns="" id="{C5FA576F-C181-48C5-E9AA-BB5AEBB137F8}"/>
                  </a:ext>
                </a:extLst>
              </p:cNvPr>
              <p:cNvSpPr/>
              <p:nvPr/>
            </p:nvSpPr>
            <p:spPr>
              <a:xfrm>
                <a:off x="4344316" y="1599995"/>
                <a:ext cx="27013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400" dirty="0">
                    <a:latin typeface="Montserrat" charset="-52"/>
                  </a:rPr>
                  <a:t>ПЕРВИЧНЫХ ОТДЕЛЕНИЙ</a:t>
                </a:r>
              </a:p>
            </p:txBody>
          </p:sp>
        </p:grpSp>
        <p:pic>
          <p:nvPicPr>
            <p:cNvPr id="53" name="Picture 2" descr="Изображение логотипа">
              <a:extLst>
                <a:ext uri="{FF2B5EF4-FFF2-40B4-BE49-F238E27FC236}">
                  <a16:creationId xmlns:a16="http://schemas.microsoft.com/office/drawing/2014/main" xmlns="" id="{DDD2FB34-B07A-FFAB-729E-26D4DCED5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643" y="3011934"/>
              <a:ext cx="576135" cy="1137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D4CC3FF5-7D09-BC9F-482D-7366DFC6926E}"/>
                </a:ext>
              </a:extLst>
            </p:cNvPr>
            <p:cNvSpPr txBox="1"/>
            <p:nvPr/>
          </p:nvSpPr>
          <p:spPr>
            <a:xfrm>
              <a:off x="4295800" y="3573016"/>
              <a:ext cx="3024336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spcBef>
                  <a:spcPts val="2400"/>
                </a:spcBef>
              </a:pPr>
              <a:r>
                <a:rPr lang="ru-RU" sz="3200" dirty="0">
                  <a:latin typeface="Montserrat SemiBold" charset="-52"/>
                </a:rPr>
                <a:t>&gt;480 </a:t>
              </a:r>
              <a:r>
                <a:rPr lang="ru-RU" sz="2000" dirty="0">
                  <a:latin typeface="Montserrat SemiBold" charset="-52"/>
                </a:rPr>
                <a:t>ТЫС.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xmlns="" id="{C5FA576F-C181-48C5-E9AA-BB5AEBB137F8}"/>
                </a:ext>
              </a:extLst>
            </p:cNvPr>
            <p:cNvSpPr/>
            <p:nvPr/>
          </p:nvSpPr>
          <p:spPr>
            <a:xfrm>
              <a:off x="4295800" y="4098558"/>
              <a:ext cx="15135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dirty="0">
                  <a:latin typeface="Montserrat" charset="-52"/>
                </a:rPr>
                <a:t>УЧАСТНИКОВ</a:t>
              </a:r>
            </a:p>
          </p:txBody>
        </p:sp>
      </p:grpSp>
      <p:grpSp>
        <p:nvGrpSpPr>
          <p:cNvPr id="30" name="Группа 12"/>
          <p:cNvGrpSpPr/>
          <p:nvPr/>
        </p:nvGrpSpPr>
        <p:grpSpPr>
          <a:xfrm>
            <a:off x="4367808" y="3759477"/>
            <a:ext cx="4032448" cy="1147204"/>
            <a:chOff x="4367808" y="4216661"/>
            <a:chExt cx="4032448" cy="1147204"/>
          </a:xfrm>
        </p:grpSpPr>
        <p:grpSp>
          <p:nvGrpSpPr>
            <p:cNvPr id="31" name="Группа 79">
              <a:extLst>
                <a:ext uri="{FF2B5EF4-FFF2-40B4-BE49-F238E27FC236}">
                  <a16:creationId xmlns:a16="http://schemas.microsoft.com/office/drawing/2014/main" xmlns="" id="{0F028209-4C90-712B-FD46-AB88E3E2318B}"/>
                </a:ext>
              </a:extLst>
            </p:cNvPr>
            <p:cNvGrpSpPr/>
            <p:nvPr/>
          </p:nvGrpSpPr>
          <p:grpSpPr>
            <a:xfrm>
              <a:off x="5222316" y="4216661"/>
              <a:ext cx="3177940" cy="1147204"/>
              <a:chOff x="1452530" y="1000108"/>
              <a:chExt cx="2673884" cy="1147204"/>
            </a:xfrm>
          </p:grpSpPr>
          <p:sp>
            <p:nvSpPr>
              <p:cNvPr id="81" name="Google Shape;78;p16">
                <a:extLst>
                  <a:ext uri="{FF2B5EF4-FFF2-40B4-BE49-F238E27FC236}">
                    <a16:creationId xmlns:a16="http://schemas.microsoft.com/office/drawing/2014/main" xmlns="" id="{00C45022-7182-5902-C6FA-A7D4E2D65041}"/>
                  </a:ext>
                </a:extLst>
              </p:cNvPr>
              <p:cNvSpPr txBox="1"/>
              <p:nvPr/>
            </p:nvSpPr>
            <p:spPr>
              <a:xfrm>
                <a:off x="1452530" y="1000108"/>
                <a:ext cx="2673884" cy="67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3200" b="1" dirty="0">
                    <a:solidFill>
                      <a:schemeClr val="dk1"/>
                    </a:solidFill>
                    <a:latin typeface="Montserrat SemiBold" charset="-52"/>
                    <a:ea typeface="Montserrat"/>
                    <a:cs typeface="Montserrat"/>
                    <a:sym typeface="Montserrat"/>
                  </a:rPr>
                  <a:t>335/ 8 810</a:t>
                </a:r>
                <a:endParaRPr sz="2400" b="1" dirty="0">
                  <a:solidFill>
                    <a:schemeClr val="dk1"/>
                  </a:solidFill>
                  <a:latin typeface="Montserrat SemiBold" charset="-52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xmlns="" id="{17B69595-3BF4-D04E-5899-11BCA730E090}"/>
                  </a:ext>
                </a:extLst>
              </p:cNvPr>
              <p:cNvSpPr/>
              <p:nvPr/>
            </p:nvSpPr>
            <p:spPr>
              <a:xfrm>
                <a:off x="1452530" y="1562537"/>
                <a:ext cx="188582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  <a:t>кадетских классов/</a:t>
                </a:r>
                <a:b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</a:br>
                <a: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  <a:t>обучающихся</a:t>
                </a:r>
              </a:p>
            </p:txBody>
          </p:sp>
        </p:grpSp>
        <p:pic>
          <p:nvPicPr>
            <p:cNvPr id="83" name="Google Shape;70;p16"/>
            <p:cNvPicPr preferRelativeResize="0"/>
            <p:nvPr/>
          </p:nvPicPr>
          <p:blipFill>
            <a:blip r:embed="rId18">
              <a:alphaModFix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367808" y="4273879"/>
              <a:ext cx="781050" cy="7423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" name="Группа 13"/>
          <p:cNvGrpSpPr/>
          <p:nvPr/>
        </p:nvGrpSpPr>
        <p:grpSpPr>
          <a:xfrm>
            <a:off x="4367808" y="4923029"/>
            <a:ext cx="3112989" cy="1147204"/>
            <a:chOff x="4367808" y="5608805"/>
            <a:chExt cx="3112989" cy="1147204"/>
          </a:xfrm>
        </p:grpSpPr>
        <p:grpSp>
          <p:nvGrpSpPr>
            <p:cNvPr id="34" name="Группа 67">
              <a:extLst>
                <a:ext uri="{FF2B5EF4-FFF2-40B4-BE49-F238E27FC236}">
                  <a16:creationId xmlns:a16="http://schemas.microsoft.com/office/drawing/2014/main" xmlns="" id="{0F2B261C-48F9-8442-86A1-8881703E5CA8}"/>
                </a:ext>
              </a:extLst>
            </p:cNvPr>
            <p:cNvGrpSpPr/>
            <p:nvPr/>
          </p:nvGrpSpPr>
          <p:grpSpPr>
            <a:xfrm>
              <a:off x="5266219" y="5608805"/>
              <a:ext cx="2214578" cy="1147204"/>
              <a:chOff x="1452530" y="1000108"/>
              <a:chExt cx="2214578" cy="1147204"/>
            </a:xfrm>
          </p:grpSpPr>
          <p:sp>
            <p:nvSpPr>
              <p:cNvPr id="69" name="Google Shape;78;p16">
                <a:extLst>
                  <a:ext uri="{FF2B5EF4-FFF2-40B4-BE49-F238E27FC236}">
                    <a16:creationId xmlns:a16="http://schemas.microsoft.com/office/drawing/2014/main" xmlns="" id="{87A6B9F5-E5B6-3EA1-DECB-F688DB07C23F}"/>
                  </a:ext>
                </a:extLst>
              </p:cNvPr>
              <p:cNvSpPr txBox="1"/>
              <p:nvPr/>
            </p:nvSpPr>
            <p:spPr>
              <a:xfrm>
                <a:off x="1452530" y="1000108"/>
                <a:ext cx="2214578" cy="67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3200" b="1" dirty="0">
                    <a:solidFill>
                      <a:schemeClr val="dk1"/>
                    </a:solidFill>
                    <a:latin typeface="Montserrat SemiBold" charset="-52"/>
                    <a:ea typeface="Montserrat"/>
                    <a:cs typeface="Montserrat"/>
                    <a:sym typeface="Montserrat"/>
                  </a:rPr>
                  <a:t>13/327</a:t>
                </a:r>
                <a:endParaRPr sz="2400" b="1" dirty="0">
                  <a:solidFill>
                    <a:schemeClr val="dk1"/>
                  </a:solidFill>
                  <a:latin typeface="Montserrat SemiBold" charset="-52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0" name="Прямоугольник 69">
                <a:extLst>
                  <a:ext uri="{FF2B5EF4-FFF2-40B4-BE49-F238E27FC236}">
                    <a16:creationId xmlns:a16="http://schemas.microsoft.com/office/drawing/2014/main" xmlns="" id="{8C149A10-57BD-9328-1960-74F0A7382A97}"/>
                  </a:ext>
                </a:extLst>
              </p:cNvPr>
              <p:cNvSpPr/>
              <p:nvPr/>
            </p:nvSpPr>
            <p:spPr>
              <a:xfrm>
                <a:off x="1452530" y="1562537"/>
                <a:ext cx="211788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  <a:t>казачьих классов/</a:t>
                </a:r>
                <a:b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</a:br>
                <a:r>
                  <a:rPr lang="ru-RU" sz="1600" dirty="0">
                    <a:latin typeface="Montserrat" charset="-52"/>
                    <a:ea typeface="Roboto" panose="02000000000000000000" pitchFamily="2" charset="0"/>
                    <a:cs typeface="Roboto" panose="02000000000000000000" pitchFamily="2" charset="0"/>
                  </a:rPr>
                  <a:t>обучающихся</a:t>
                </a:r>
              </a:p>
            </p:txBody>
          </p:sp>
        </p:grpSp>
        <p:pic>
          <p:nvPicPr>
            <p:cNvPr id="84" name="Google Shape;70;p16"/>
            <p:cNvPicPr preferRelativeResize="0"/>
            <p:nvPr/>
          </p:nvPicPr>
          <p:blipFill>
            <a:blip r:embed="rId18">
              <a:alphaModFix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367808" y="5710996"/>
              <a:ext cx="781050" cy="7423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" name="Группа 3">
            <a:extLst>
              <a:ext uri="{FF2B5EF4-FFF2-40B4-BE49-F238E27FC236}">
                <a16:creationId xmlns:a16="http://schemas.microsoft.com/office/drawing/2014/main" xmlns="" id="{0F7264AA-6C72-43A0-AE0A-C899C8D2FCBF}"/>
              </a:ext>
            </a:extLst>
          </p:cNvPr>
          <p:cNvGrpSpPr>
            <a:grpSpLocks/>
          </p:cNvGrpSpPr>
          <p:nvPr/>
        </p:nvGrpSpPr>
        <p:grpSpPr bwMode="auto">
          <a:xfrm>
            <a:off x="9829800" y="525461"/>
            <a:ext cx="2066926" cy="363539"/>
            <a:chOff x="9829038" y="525040"/>
            <a:chExt cx="2067386" cy="363360"/>
          </a:xfrm>
        </p:grpSpPr>
        <p:pic>
          <p:nvPicPr>
            <p:cNvPr id="86" name="Рисунок 4">
              <a:extLst>
                <a:ext uri="{FF2B5EF4-FFF2-40B4-BE49-F238E27FC236}">
                  <a16:creationId xmlns:a16="http://schemas.microsoft.com/office/drawing/2014/main" xmlns="" id="{28A5C04D-5C87-4504-966D-8A240A39C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9038" y="525040"/>
              <a:ext cx="275161" cy="362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20B1EEEA-70AF-47CD-9EAA-F9B09C99F4DE}"/>
                </a:ext>
              </a:extLst>
            </p:cNvPr>
            <p:cNvSpPr txBox="1"/>
            <p:nvPr/>
          </p:nvSpPr>
          <p:spPr>
            <a:xfrm>
              <a:off x="10103738" y="596444"/>
              <a:ext cx="1792686" cy="2919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650" dirty="0">
                  <a:latin typeface="Montserrat SemiBold" panose="00000700000000000000" pitchFamily="2" charset="-52"/>
                  <a:cs typeface="+mn-cs"/>
                </a:rPr>
                <a:t>МИНИСТЕРСТВО ОБРАЗОВАНИЯ </a:t>
              </a:r>
              <a:br>
                <a:rPr lang="ru-RU" sz="650" dirty="0">
                  <a:latin typeface="Montserrat SemiBold" panose="00000700000000000000" pitchFamily="2" charset="-52"/>
                  <a:cs typeface="+mn-cs"/>
                </a:rPr>
              </a:br>
              <a:r>
                <a:rPr lang="ru-RU" sz="650" dirty="0">
                  <a:latin typeface="Montserrat SemiBold" panose="00000700000000000000" pitchFamily="2" charset="-52"/>
                  <a:cs typeface="+mn-cs"/>
                </a:rPr>
                <a:t>МОСКОВСКОЙ ОБЛАСТИ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8105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001114"/>
              </p:ext>
            </p:extLst>
          </p:nvPr>
        </p:nvGraphicFramePr>
        <p:xfrm>
          <a:off x="387531" y="561926"/>
          <a:ext cx="6261464" cy="4533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32">
                  <a:extLst>
                    <a:ext uri="{9D8B030D-6E8A-4147-A177-3AD203B41FA5}">
                      <a16:colId xmlns:a16="http://schemas.microsoft.com/office/drawing/2014/main" xmlns="" val="2434682692"/>
                    </a:ext>
                  </a:extLst>
                </a:gridCol>
                <a:gridCol w="5087895">
                  <a:extLst>
                    <a:ext uri="{9D8B030D-6E8A-4147-A177-3AD203B41FA5}">
                      <a16:colId xmlns:a16="http://schemas.microsoft.com/office/drawing/2014/main" xmlns="" val="468625560"/>
                    </a:ext>
                  </a:extLst>
                </a:gridCol>
                <a:gridCol w="897137">
                  <a:extLst>
                    <a:ext uri="{9D8B030D-6E8A-4147-A177-3AD203B41FA5}">
                      <a16:colId xmlns:a16="http://schemas.microsoft.com/office/drawing/2014/main" xmlns="" val="2418399548"/>
                    </a:ext>
                  </a:extLst>
                </a:gridCol>
              </a:tblGrid>
              <a:tr h="73431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СТАТИСТИКА ИНЦИДЕНТОВ В</a:t>
                      </a:r>
                      <a:r>
                        <a:rPr lang="ru-RU" sz="1600" b="0" i="0" u="none" strike="noStrike" kern="800" cap="none" spc="50" baseline="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 ЯНВАРЕ-МАРТЕ 2025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i="0" u="none" strike="noStrike" kern="800" cap="none" spc="5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i="0" u="none" strike="noStrike" kern="800" cap="none" spc="5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i="0" u="none" strike="noStrike" kern="800" cap="none" spc="5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8377969"/>
                  </a:ext>
                </a:extLst>
              </a:tr>
              <a:tr h="26212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Суицид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389036"/>
                  </a:ext>
                </a:extLst>
              </a:tr>
              <a:tr h="4591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Травля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8458373"/>
                  </a:ext>
                </a:extLst>
              </a:tr>
              <a:tr h="4591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Драка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2957163"/>
                  </a:ext>
                </a:extLst>
              </a:tr>
              <a:tr h="6887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Конфликты между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обучающимися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1495721"/>
                  </a:ext>
                </a:extLst>
              </a:tr>
              <a:tr h="6887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Конфликты между обучающимися и учителями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6709886"/>
                  </a:ext>
                </a:extLst>
              </a:tr>
              <a:tr h="42912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Конфликт между родителями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913395"/>
                  </a:ext>
                </a:extLst>
              </a:tr>
              <a:tr h="4591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Конфликт между родителями и школой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9354371"/>
                  </a:ext>
                </a:extLst>
              </a:tr>
              <a:tr h="3190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800" cap="none" spc="5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Угроза терроризма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800" cap="none" spc="50" noProof="0" dirty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2</a:t>
                      </a:r>
                      <a:endParaRPr lang="ru-RU" sz="1600" b="0" i="0" u="none" strike="noStrike" kern="800" cap="none" spc="50" dirty="0">
                        <a:solidFill>
                          <a:schemeClr val="tx1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5186326"/>
                  </a:ext>
                </a:extLst>
              </a:tr>
            </a:tbl>
          </a:graphicData>
        </a:graphic>
      </p:graphicFrame>
      <p:pic>
        <p:nvPicPr>
          <p:cNvPr id="2054" name="Picture 6" descr="Статистика – Бесплатные иконки: бизне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3838" y="1423851"/>
            <a:ext cx="3831635" cy="383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1047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Imag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50" y="2399092"/>
            <a:ext cx="5899150" cy="357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975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</a:rPr>
              <a:t>Социально-психологический  портрет подростков, находящихся в кризисном состоянии</a:t>
            </a:r>
            <a:endParaRPr kumimoji="0" lang="ru-RU" altLang="ru-RU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14300" y="112842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spc="-10" dirty="0">
                <a:solidFill>
                  <a:srgbClr val="777777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Социально-психологический</a:t>
            </a:r>
            <a:r>
              <a:rPr lang="ru-RU" sz="2400" spc="200" dirty="0">
                <a:solidFill>
                  <a:srgbClr val="777777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  </a:t>
            </a:r>
            <a:r>
              <a:rPr lang="ru-RU" sz="2400" dirty="0">
                <a:solidFill>
                  <a:srgbClr val="777777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портрет подростков, находящихся в кризисном </a:t>
            </a:r>
            <a:r>
              <a:rPr lang="ru-RU" sz="2400" spc="-10" dirty="0">
                <a:solidFill>
                  <a:srgbClr val="777777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состоянии</a:t>
            </a:r>
            <a:endParaRPr lang="ru-RU" sz="2400" dirty="0">
              <a:solidFill>
                <a:srgbClr val="777777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22213" t="29379" r="14623" b="24969"/>
          <a:stretch/>
        </p:blipFill>
        <p:spPr>
          <a:xfrm>
            <a:off x="6282466" y="2399092"/>
            <a:ext cx="5389581" cy="271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358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40" y="924989"/>
            <a:ext cx="6010275" cy="4943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828" y="1922734"/>
            <a:ext cx="5922925" cy="38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0475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783632" y="1196752"/>
            <a:ext cx="270163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 charset="-52"/>
              </a:rPr>
              <a:t>Всего</a:t>
            </a:r>
            <a:r>
              <a:rPr lang="ru-RU" b="1" dirty="0">
                <a:latin typeface="Montserrat" charset="-52"/>
              </a:rPr>
              <a:t> </a:t>
            </a:r>
            <a:r>
              <a:rPr lang="ru-RU" dirty="0">
                <a:latin typeface="Montserrat" charset="-52"/>
              </a:rPr>
              <a:t>детей 13-18 лет </a:t>
            </a: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latin typeface="Montserrat" charset="-52"/>
              </a:rPr>
              <a:t>404 483</a:t>
            </a:r>
            <a:r>
              <a:rPr lang="ru-RU" sz="2800" dirty="0">
                <a:latin typeface="Montserrat" charset="-52"/>
              </a:rPr>
              <a:t> </a:t>
            </a:r>
            <a:r>
              <a:rPr lang="ru-RU" dirty="0">
                <a:latin typeface="Montserrat" charset="-52"/>
              </a:rPr>
              <a:t>чел.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endParaRPr lang="ru-RU" dirty="0">
              <a:latin typeface="Montserrat" charset="-52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 charset="-52"/>
              </a:rPr>
              <a:t>Протестировано</a:t>
            </a:r>
            <a:r>
              <a:rPr lang="ru-RU" b="1" dirty="0">
                <a:latin typeface="Montserrat" charset="-52"/>
              </a:rPr>
              <a:t> </a:t>
            </a: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latin typeface="Montserrat" charset="-52"/>
              </a:rPr>
              <a:t>400 279 </a:t>
            </a:r>
            <a:r>
              <a:rPr lang="ru-RU" dirty="0">
                <a:latin typeface="Montserrat" charset="-52"/>
              </a:rPr>
              <a:t>чел. </a:t>
            </a:r>
            <a:endParaRPr lang="en-US" dirty="0">
              <a:latin typeface="Montserrat" charset="-52"/>
            </a:endParaRP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latin typeface="Montserrat" charset="-52"/>
              </a:rPr>
              <a:t>98,9</a:t>
            </a:r>
            <a:r>
              <a:rPr lang="ru-RU" b="1" dirty="0">
                <a:latin typeface="Montserrat" charset="-52"/>
              </a:rPr>
              <a:t> </a:t>
            </a:r>
            <a:r>
              <a:rPr lang="ru-RU" dirty="0">
                <a:latin typeface="Montserrat" charset="-52"/>
              </a:rPr>
              <a:t>%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 charset="-52"/>
              </a:rPr>
              <a:t/>
            </a:r>
            <a:br>
              <a:rPr lang="ru-RU" dirty="0">
                <a:latin typeface="Montserrat" charset="-52"/>
              </a:rPr>
            </a:br>
            <a:r>
              <a:rPr lang="ru-RU" dirty="0">
                <a:latin typeface="Montserrat" charset="-52"/>
              </a:rPr>
              <a:t>Отказались </a:t>
            </a: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latin typeface="Montserrat" charset="-52"/>
              </a:rPr>
              <a:t>2 471 </a:t>
            </a:r>
            <a:r>
              <a:rPr lang="ru-RU" dirty="0">
                <a:latin typeface="Montserrat" charset="-52"/>
              </a:rPr>
              <a:t>чел. </a:t>
            </a:r>
            <a:endParaRPr lang="en-US" dirty="0">
              <a:latin typeface="Montserrat" charset="-52"/>
            </a:endParaRP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latin typeface="Montserrat" charset="-52"/>
              </a:rPr>
              <a:t>1</a:t>
            </a:r>
            <a:r>
              <a:rPr lang="ru-RU" b="1" dirty="0">
                <a:latin typeface="Montserrat" charset="-52"/>
              </a:rPr>
              <a:t> </a:t>
            </a:r>
            <a:r>
              <a:rPr lang="ru-RU" dirty="0">
                <a:latin typeface="Montserrat" charset="-52"/>
              </a:rPr>
              <a:t>% 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endParaRPr lang="ru-RU" dirty="0">
              <a:latin typeface="Montserrat" charset="-52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 charset="-52"/>
              </a:rPr>
              <a:t>Группа риска </a:t>
            </a:r>
            <a:r>
              <a:rPr lang="ru-RU" b="1" dirty="0">
                <a:latin typeface="Montserrat" charset="-52"/>
              </a:rPr>
              <a:t> </a:t>
            </a: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solidFill>
                  <a:srgbClr val="FF0000"/>
                </a:solidFill>
                <a:latin typeface="Montserrat" charset="-52"/>
              </a:rPr>
              <a:t>50 151 </a:t>
            </a:r>
            <a:r>
              <a:rPr lang="ru-RU" dirty="0">
                <a:solidFill>
                  <a:srgbClr val="FF0000"/>
                </a:solidFill>
                <a:latin typeface="Montserrat" charset="-52"/>
              </a:rPr>
              <a:t>чел. </a:t>
            </a:r>
            <a:endParaRPr lang="en-US" dirty="0">
              <a:solidFill>
                <a:srgbClr val="FF0000"/>
              </a:solidFill>
              <a:latin typeface="Montserrat" charset="-52"/>
            </a:endParaRPr>
          </a:p>
          <a:p>
            <a:pPr marL="361950" lvl="0" algn="ctr"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</a:pPr>
            <a:r>
              <a:rPr lang="ru-RU" sz="2800" b="1" dirty="0">
                <a:solidFill>
                  <a:srgbClr val="FF0000"/>
                </a:solidFill>
                <a:latin typeface="Montserrat" charset="-52"/>
              </a:rPr>
              <a:t>13</a:t>
            </a:r>
            <a:r>
              <a:rPr lang="ru-RU" sz="2800" b="1" dirty="0">
                <a:latin typeface="Montserrat" charset="-52"/>
              </a:rPr>
              <a:t> </a:t>
            </a:r>
            <a:r>
              <a:rPr lang="ru-RU" dirty="0">
                <a:latin typeface="Montserrat" charset="-52"/>
              </a:rPr>
              <a:t>%</a:t>
            </a: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xmlns="" id="{F99818E1-545C-2212-BF01-B7D167FE0891}"/>
              </a:ext>
            </a:extLst>
          </p:cNvPr>
          <p:cNvSpPr txBox="1">
            <a:spLocks/>
          </p:cNvSpPr>
          <p:nvPr/>
        </p:nvSpPr>
        <p:spPr>
          <a:xfrm>
            <a:off x="263352" y="684942"/>
            <a:ext cx="417513" cy="223778"/>
          </a:xfrm>
          <a:prstGeom prst="rect">
            <a:avLst/>
          </a:prstGeom>
        </p:spPr>
        <p:txBody>
          <a:bodyPr lIns="0" tIns="8254" rIns="0" bIns="0">
            <a:spAutoFit/>
          </a:bodyPr>
          <a:lstStyle>
            <a:lvl1pPr marL="23813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3"/>
              </a:spcBef>
            </a:pPr>
            <a:r>
              <a:rPr lang="ru-RU" altLang="ru-RU" sz="1400" dirty="0">
                <a:solidFill>
                  <a:srgbClr val="999999"/>
                </a:solidFill>
                <a:latin typeface="Montserrat" panose="00000500000000000000" pitchFamily="2" charset="-52"/>
              </a:rPr>
              <a:t>23</a:t>
            </a:r>
          </a:p>
        </p:txBody>
      </p:sp>
      <p:sp>
        <p:nvSpPr>
          <p:cNvPr id="6" name="Нашивка 5">
            <a:extLst>
              <a:ext uri="{FF2B5EF4-FFF2-40B4-BE49-F238E27FC236}">
                <a16:creationId xmlns:a16="http://schemas.microsoft.com/office/drawing/2014/main" xmlns="" id="{AEB9B59F-9366-FF12-36D9-F66AC4C5703C}"/>
              </a:ext>
            </a:extLst>
          </p:cNvPr>
          <p:cNvSpPr/>
          <p:nvPr/>
        </p:nvSpPr>
        <p:spPr>
          <a:xfrm>
            <a:off x="2207568" y="2483476"/>
            <a:ext cx="424761" cy="1604753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5653" y="2354104"/>
            <a:ext cx="60785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Montserrat" charset="-52"/>
              </a:rPr>
              <a:t>С</a:t>
            </a:r>
          </a:p>
          <a:p>
            <a:r>
              <a:rPr lang="ru-RU" sz="4000" dirty="0">
                <a:latin typeface="Montserrat" charset="-52"/>
              </a:rPr>
              <a:t>П</a:t>
            </a:r>
          </a:p>
          <a:p>
            <a:r>
              <a:rPr lang="ru-RU" sz="4000" dirty="0">
                <a:latin typeface="Montserrat" charset="-52"/>
              </a:rPr>
              <a:t>Т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96225196-5521-B59C-1279-19DC5557E0E5}"/>
              </a:ext>
            </a:extLst>
          </p:cNvPr>
          <p:cNvCxnSpPr>
            <a:cxnSpLocks/>
          </p:cNvCxnSpPr>
          <p:nvPr/>
        </p:nvCxnSpPr>
        <p:spPr>
          <a:xfrm>
            <a:off x="6096000" y="908720"/>
            <a:ext cx="0" cy="559543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328248" y="455032"/>
            <a:ext cx="2887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b="1" dirty="0">
                <a:latin typeface="Montserrat" charset="-52"/>
              </a:rPr>
              <a:t> </a:t>
            </a:r>
            <a:endParaRPr lang="ru-RU" dirty="0">
              <a:latin typeface="Montserrat" charset="-52"/>
            </a:endParaRP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628800"/>
            <a:ext cx="5691017" cy="37845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-558463" y="4850247"/>
            <a:ext cx="42211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algn="ctr">
              <a:buClr>
                <a:prstClr val="white">
                  <a:lumMod val="65000"/>
                </a:prstClr>
              </a:buClr>
            </a:pPr>
            <a:endParaRPr lang="ru-RU" dirty="0">
              <a:latin typeface="Montserrat"/>
            </a:endParaRPr>
          </a:p>
          <a:p>
            <a:pPr marL="361950" algn="ctr"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/>
              </a:rPr>
              <a:t>ВЩУ - </a:t>
            </a:r>
            <a:r>
              <a:rPr lang="ru-RU" b="1" dirty="0">
                <a:latin typeface="Montserrat"/>
              </a:rPr>
              <a:t>5 953 </a:t>
            </a:r>
            <a:r>
              <a:rPr lang="ru-RU" dirty="0">
                <a:latin typeface="Montserrat"/>
              </a:rPr>
              <a:t>чел</a:t>
            </a:r>
          </a:p>
          <a:p>
            <a:pPr marL="361950" lvl="0" algn="ctr">
              <a:buClr>
                <a:prstClr val="white">
                  <a:lumMod val="65000"/>
                </a:prstClr>
              </a:buClr>
            </a:pPr>
            <a:r>
              <a:rPr lang="ru-RU" dirty="0">
                <a:latin typeface="Montserrat"/>
              </a:rPr>
              <a:t>КДН - </a:t>
            </a:r>
            <a:r>
              <a:rPr lang="ru-RU" b="1" dirty="0">
                <a:latin typeface="Montserrat"/>
              </a:rPr>
              <a:t>2 147 </a:t>
            </a:r>
            <a:r>
              <a:rPr lang="ru-RU" dirty="0">
                <a:latin typeface="Montserrat"/>
              </a:rPr>
              <a:t>чел</a:t>
            </a:r>
          </a:p>
        </p:txBody>
      </p:sp>
    </p:spTree>
    <p:extLst>
      <p:ext uri="{BB962C8B-B14F-4D97-AF65-F5344CB8AC3E}">
        <p14:creationId xmlns:p14="http://schemas.microsoft.com/office/powerpoint/2010/main" xmlns="" val="29987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238084" y="0"/>
            <a:ext cx="11155329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8583" y="2195587"/>
            <a:ext cx="6113417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ДИРЕКТОР ОБРАЗОВАТЕЛЬНОЙ ОРГАНИЗАЦИИ</a:t>
            </a:r>
          </a:p>
          <a:p>
            <a:pPr indent="-28575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СОВЕТНИК ПО ВОСПИТАНИЮ</a:t>
            </a:r>
            <a:endParaRPr lang="ru-RU" dirty="0"/>
          </a:p>
          <a:p>
            <a:pPr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  ЗАМЕСТИТЕЛЬ ДИРЕКТОРА ПО ВОСПИТАТЕЛЬНОЙ РАБОТЕ</a:t>
            </a:r>
          </a:p>
          <a:p>
            <a:pPr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 ЗАМЕСТИТЕЛЬ ДИРЕКТОРА ПО БЕЗОПАСНОСТИ </a:t>
            </a:r>
          </a:p>
          <a:p>
            <a:pPr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  ПЕДАГОГ-ПСИХОЛОГ</a:t>
            </a:r>
          </a:p>
          <a:p>
            <a:pPr indent="-28575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СОЦИАЛЬНЫЙ ПЕДАГОГ</a:t>
            </a:r>
          </a:p>
          <a:p>
            <a:pPr indent="-28575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kern="800" spc="50" dirty="0">
                <a:solidFill>
                  <a:schemeClr val="tx1"/>
                </a:solidFill>
                <a:sym typeface="Montserrat SemiBold"/>
              </a:rPr>
              <a:t>КЛАССНЫЙ РУКОВОДИТЕЛЬ</a:t>
            </a:r>
            <a:endParaRPr lang="ru-RU" dirty="0"/>
          </a:p>
          <a:p>
            <a:pPr indent="-285750">
              <a:spcAft>
                <a:spcPts val="1800"/>
              </a:spcAft>
              <a:buFont typeface="Wingdings" panose="05000000000000000000" pitchFamily="2" charset="2"/>
              <a:buChar char="q"/>
            </a:pPr>
            <a:endParaRPr lang="ru-RU" sz="1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630091" y="1217052"/>
            <a:ext cx="6561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800" spc="50" dirty="0">
                <a:solidFill>
                  <a:schemeClr val="tx1"/>
                </a:solidFill>
                <a:sym typeface="Montserrat SemiBold"/>
              </a:rPr>
              <a:t>ШТАБ ВОСПИТАНИЯ в ШКОЛЕ :</a:t>
            </a:r>
          </a:p>
        </p:txBody>
      </p:sp>
      <p:pic>
        <p:nvPicPr>
          <p:cNvPr id="1028" name="Picture 4" descr="Ребенок сказал: «Вы в этой школе никто». Учителя началки — анонимно и  честно о своей работе | Правми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728995"/>
            <a:ext cx="5892225" cy="353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1266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0853" y="2060848"/>
            <a:ext cx="5497195" cy="309634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28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СФЕРУМ </a:t>
            </a:r>
          </a:p>
          <a:p>
            <a:pPr algn="ctr"/>
            <a:r>
              <a:rPr lang="ru-RU" sz="28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«ВОСПИТАНИЕ </a:t>
            </a:r>
            <a:br>
              <a:rPr lang="ru-RU" sz="28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</a:br>
            <a:r>
              <a:rPr lang="ru-RU" sz="28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И ПРОФИЛАКТИКА»</a:t>
            </a:r>
          </a:p>
          <a:p>
            <a:pPr algn="ctr"/>
            <a:endParaRPr lang="ru-RU" sz="2800" spc="-1" dirty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lvl="0" algn="ctr"/>
            <a:r>
              <a:rPr lang="ru-RU" sz="20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Профессиональное сообщество </a:t>
            </a:r>
            <a:r>
              <a:rPr lang="ru-RU" sz="2000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работников сферы воспитания  </a:t>
            </a:r>
            <a:r>
              <a:rPr lang="ru-RU" sz="20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Подмосковья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2144" y="1695694"/>
            <a:ext cx="3561784" cy="3461498"/>
          </a:xfrm>
          <a:prstGeom prst="rect">
            <a:avLst/>
          </a:prstGeom>
        </p:spPr>
      </p:pic>
      <p:sp>
        <p:nvSpPr>
          <p:cNvPr id="10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0" y="16868"/>
            <a:ext cx="6916738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  <a:ea typeface="DejaVu Sans"/>
            </a:endParaRPr>
          </a:p>
          <a:p>
            <a:pPr defTabSz="536575">
              <a:lnSpc>
                <a:spcPct val="100000"/>
              </a:lnSpc>
            </a:pPr>
            <a:r>
              <a:rPr lang="ru-RU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	</a:t>
            </a:r>
            <a:r>
              <a:rPr lang="ru-RU" b="1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ЦЕНТР СОЦИАЛЬНО-ПЕДАГОГИЧЕСКОГО СОПРОВОЖДЕНИЯ</a:t>
            </a:r>
          </a:p>
          <a:p>
            <a:pPr defTabSz="536575"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61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0" y="16868"/>
            <a:ext cx="6916738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  <a:ea typeface="DejaVu Sans"/>
            </a:endParaRPr>
          </a:p>
          <a:p>
            <a:pPr defTabSz="536575">
              <a:lnSpc>
                <a:spcPct val="100000"/>
              </a:lnSpc>
            </a:pPr>
            <a:r>
              <a:rPr lang="ru-RU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	</a:t>
            </a:r>
            <a:r>
              <a:rPr lang="ru-RU" b="1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ЦЕНТР СОЦИАЛЬНО-ПЕДАГОГИЧЕСКОГО СОПРОВОЖДЕНИЯ </a:t>
            </a:r>
          </a:p>
          <a:p>
            <a:pPr defTabSz="536575"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72" y="1594801"/>
            <a:ext cx="6925286" cy="313395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chemeClr val="dk1"/>
                </a:solidFill>
                <a:latin typeface="Arial" panose="020B0604020202020204" pitchFamily="34" charset="0"/>
                <a:ea typeface="Montserrat Light"/>
                <a:cs typeface="Arial" panose="020B0604020202020204" pitchFamily="34" charset="0"/>
              </a:rPr>
              <a:t>«ЧАС ПСИХОЛОГА»</a:t>
            </a:r>
          </a:p>
          <a:p>
            <a:pPr algn="ctr"/>
            <a:endParaRPr lang="ru-RU" sz="2000" dirty="0">
              <a:solidFill>
                <a:schemeClr val="dk1"/>
              </a:solidFill>
              <a:latin typeface="Arial" panose="020B0604020202020204" pitchFamily="34" charset="0"/>
              <a:ea typeface="Montserrat Light"/>
              <a:cs typeface="Arial" panose="020B0604020202020204" pitchFamily="34" charset="0"/>
            </a:endParaRPr>
          </a:p>
          <a:p>
            <a:pPr lvl="0" algn="ctr"/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Montserrat Light"/>
                <a:cs typeface="Arial" panose="020B0604020202020204" pitchFamily="34" charset="0"/>
              </a:rPr>
              <a:t>Методическая площадка для  специалистов психолого-педагогических служб образовательных организаций Подмосковья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6651" y="4559463"/>
            <a:ext cx="4927411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Montserrat Light"/>
                <a:cs typeface="Arial" panose="020B0604020202020204" pitchFamily="34" charset="0"/>
              </a:rPr>
              <a:t>Вторая среда каждого месяца в 15:30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5658" y="967581"/>
            <a:ext cx="3384068" cy="338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839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2972" y="1799159"/>
            <a:ext cx="4723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kern="1200" dirty="0">
                <a:solidFill>
                  <a:schemeClr val="dk1"/>
                </a:solidFill>
                <a:latin typeface="Arial" panose="020B0604020202020204" pitchFamily="34" charset="0"/>
                <a:ea typeface="Montserrat Light"/>
                <a:cs typeface="Arial" panose="020B0604020202020204" pitchFamily="34" charset="0"/>
              </a:rPr>
              <a:t>«РОДИТЕЛЬСКИЙ ЧАС»</a:t>
            </a:r>
          </a:p>
        </p:txBody>
      </p:sp>
      <p:sp>
        <p:nvSpPr>
          <p:cNvPr id="3" name="AutoShape 2" descr="blob:https://web.telegram.org/c084b6aa-b2f8-462a-a4b2-00796c6e1c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telegram.org/c084b6aa-b2f8-462a-a4b2-00796c6e1c3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qrcoder.ru/code/?https%3A%2F%2Fvkvideo.ru%2F%40id1031553277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7849" y="1295355"/>
            <a:ext cx="2890070" cy="289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8353491" y="4185425"/>
            <a:ext cx="2678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ВИДЕОМАТЕРИАЛЫ ДОСТУПНЫ ПО ССЫЛКЕ</a:t>
            </a:r>
          </a:p>
        </p:txBody>
      </p:sp>
      <p:sp>
        <p:nvSpPr>
          <p:cNvPr id="11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0" y="16868"/>
            <a:ext cx="6916738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  <a:ea typeface="DejaVu Sans"/>
            </a:endParaRPr>
          </a:p>
          <a:p>
            <a:pPr defTabSz="536575">
              <a:lnSpc>
                <a:spcPct val="100000"/>
              </a:lnSpc>
            </a:pPr>
            <a:r>
              <a:rPr lang="ru-RU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	</a:t>
            </a:r>
            <a:r>
              <a:rPr lang="ru-RU" b="1" spc="-1" dirty="0">
                <a:solidFill>
                  <a:schemeClr val="bg1">
                    <a:lumMod val="65000"/>
                  </a:schemeClr>
                </a:solidFill>
                <a:latin typeface="Montserrat" charset="-52"/>
                <a:ea typeface="DejaVu Sans"/>
              </a:rPr>
              <a:t>ЦЕНТР СОЦИАЛЬНО-ПЕДАГОГИЧЕСКОГО СОПРОВОЖДЕНИЯ</a:t>
            </a:r>
          </a:p>
          <a:p>
            <a:pPr defTabSz="536575"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0375" y="2818768"/>
            <a:ext cx="66087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1200" dirty="0">
                <a:solidFill>
                  <a:schemeClr val="dk1"/>
                </a:solidFill>
                <a:latin typeface="Arial" panose="020B0604020202020204" pitchFamily="34" charset="0"/>
                <a:ea typeface="Montserrat Light"/>
                <a:cs typeface="Arial" panose="020B0604020202020204" pitchFamily="34" charset="0"/>
              </a:rPr>
              <a:t>Цикл просветительских мероприятий по вопросам возрастной психологии, детско-родительских отношений и профилактики девиантного поведения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182018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1807" y="890182"/>
            <a:ext cx="675542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Распоряжение Министерства образования Московской области</a:t>
            </a:r>
            <a:r>
              <a:rPr lang="ru-RU" dirty="0">
                <a:solidFill>
                  <a:schemeClr val="tx1"/>
                </a:solidFill>
              </a:rPr>
              <a:t> от 28.08.2020 № Р-550 «О проведении индивидуальной профилактической работы с обучающимися в муниципальных общеобразовательных организациях в Московской области, государственных образовательных организациях Московской области, подведомственных Министерству образования Московской области» N P-550 от 28.08.2020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81807" y="285744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«</a:t>
            </a:r>
            <a:r>
              <a:rPr lang="ru-RU" sz="2400" b="1" dirty="0"/>
              <a:t>Положение</a:t>
            </a:r>
            <a:r>
              <a:rPr lang="ru-RU" sz="2400" dirty="0"/>
              <a:t> о проведении индивидуальной профилактической работы с обучающимися в муниципальных общеобразовательных организациях Московской области….»</a:t>
            </a:r>
          </a:p>
        </p:txBody>
      </p:sp>
    </p:spTree>
    <p:extLst>
      <p:ext uri="{BB962C8B-B14F-4D97-AF65-F5344CB8AC3E}">
        <p14:creationId xmlns:p14="http://schemas.microsoft.com/office/powerpoint/2010/main" xmlns="" val="3484907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8">
            <a:extLst>
              <a:ext uri="{FF2B5EF4-FFF2-40B4-BE49-F238E27FC236}">
                <a16:creationId xmlns:a16="http://schemas.microsoft.com/office/drawing/2014/main" xmlns="" id="{4B0DE5EC-6036-4ABC-B580-EB4557370AE1}"/>
              </a:ext>
            </a:extLst>
          </p:cNvPr>
          <p:cNvSpPr/>
          <p:nvPr/>
        </p:nvSpPr>
        <p:spPr>
          <a:xfrm>
            <a:off x="238084" y="0"/>
            <a:ext cx="11155329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trike="noStrike" spc="-1" dirty="0">
              <a:solidFill>
                <a:schemeClr val="bg1">
                  <a:lumMod val="65000"/>
                </a:schemeClr>
              </a:solidFill>
              <a:latin typeface="Montserrat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317" y="249157"/>
            <a:ext cx="677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kern="800" spc="50" dirty="0">
                <a:solidFill>
                  <a:schemeClr val="tx1"/>
                </a:solidFill>
                <a:sym typeface="Montserrat SemiBold"/>
              </a:rPr>
              <a:t>МИНИСТЕРСТВОМ ОБРАЗОВАНИЯ РАЗРАБОТАНЫ 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18680" y="3210523"/>
            <a:ext cx="1721521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tt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050341" y="1717467"/>
            <a:ext cx="487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kern="800" spc="50" dirty="0">
                <a:solidFill>
                  <a:schemeClr val="tx1"/>
                </a:solidFill>
              </a:rPr>
              <a:t>В ГОСДУМЕ ПОДГОТОВЛЕН ЗАКОНОПРОЕКТ О БОРЬБЕ С ТРАВЛЕЙ ДЕТЕЙ В ШКОЛАХ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00421" y="2705494"/>
            <a:ext cx="47866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ЗАКОНОПРОЕКТ ЗАКРЕПЛЯЕТ ПОНЯТИЕ ТРАВЛИ И ФОРМИРУЕТ ОСНОВУ ДЛЯ ДАЛЬНЕЙШЕГО СОСТАВЛЕНИЯ ГОСУДАРСТВЕННОЙ ПРОГРАММЫ И ЕДИНОГО СТАНДАРТА ЕЕ ПРОФИЛАКТИКИ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7851" y="1271191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Типовой план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мероприятий по профилактике правонарушений и преступлений обучающихся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организациях, состоящих на различных видах учета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7663" y="3647817"/>
            <a:ext cx="62061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действий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 при работе с несовершеннолетними с девиантным поведением</a:t>
            </a:r>
          </a:p>
        </p:txBody>
      </p:sp>
    </p:spTree>
    <p:extLst>
      <p:ext uri="{BB962C8B-B14F-4D97-AF65-F5344CB8AC3E}">
        <p14:creationId xmlns:p14="http://schemas.microsoft.com/office/powerpoint/2010/main" xmlns="" val="218708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РДДМ «Движение Первых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08868" y="1446540"/>
            <a:ext cx="2325188" cy="174389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qrcoder.ru/code/?https%3A%2F%2Fxn--b1abqqgbbdo.xn--90acagbhgpca7c8c7f.xn--p1ai%2F&amp;4&amp;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21" t="7461" r="5618" b="8077"/>
          <a:stretch/>
        </p:blipFill>
        <p:spPr bwMode="auto">
          <a:xfrm>
            <a:off x="707404" y="1446540"/>
            <a:ext cx="2713353" cy="259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869" y="4581398"/>
            <a:ext cx="3840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Служба Движения Первых для тех, кому нужна поддержка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65638" y="4715460"/>
            <a:ext cx="47155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Всероссийский проект</a:t>
            </a:r>
          </a:p>
          <a:p>
            <a:pPr algn="ctr"/>
            <a:r>
              <a:rPr lang="ru-RU" sz="2400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«Значимый взрослый»</a:t>
            </a:r>
          </a:p>
        </p:txBody>
      </p:sp>
      <p:pic>
        <p:nvPicPr>
          <p:cNvPr id="3080" name="Picture 8" descr="http://qrcoder.ru/code/?https%3A%2F%2Fxn--80aneeod5e8a.xn--80aagyknd3aj.xn--p1ai%2F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1984" y="1229709"/>
            <a:ext cx="3033170" cy="3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О платформ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4953" y="3771115"/>
            <a:ext cx="3293018" cy="108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352985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{533BB5E6-AE12-2C49-80E3-1401096F30E2}tf10001062</Template>
  <TotalTime>597</TotalTime>
  <Words>388</Words>
  <Application>Microsoft Office PowerPoint</Application>
  <PresentationFormat>Произвольный</PresentationFormat>
  <Paragraphs>125</Paragraphs>
  <Slides>14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HDOfficeLightV0</vt:lpstr>
      <vt:lpstr>Слайд 1</vt:lpstr>
      <vt:lpstr>Профилактика деструктивного поведения в образовательных организациях Московской области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</dc:creator>
  <cp:lastModifiedBy>mihaylova_av</cp:lastModifiedBy>
  <cp:revision>1610</cp:revision>
  <cp:lastPrinted>2022-07-08T10:58:00Z</cp:lastPrinted>
  <dcterms:created xsi:type="dcterms:W3CDTF">2025-02-02T15:33:00Z</dcterms:created>
  <dcterms:modified xsi:type="dcterms:W3CDTF">2025-04-01T07:52:57Z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0020FD5934CB4B69BE344680D9F43505_13</vt:lpwstr>
  </property>
  <property fmtid="{D5CDD505-2E9C-101B-9397-08002B2CF9AE}" pid="3" name="KSOProductBuildVer">
    <vt:lpwstr>1049-12.2.0.19805</vt:lpwstr>
  </property>
</Properties>
</file>