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64" r:id="rId4"/>
    <p:sldId id="260" r:id="rId5"/>
    <p:sldId id="261" r:id="rId6"/>
    <p:sldId id="257" r:id="rId7"/>
    <p:sldId id="259" r:id="rId8"/>
    <p:sldId id="263" r:id="rId9"/>
  </p:sldIdLst>
  <p:sldSz cx="9144000" cy="6858000" type="screen4x3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22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0D371-F5AA-419D-9702-A8D82A5979BA}" type="datetimeFigureOut">
              <a:rPr lang="ru-RU" smtClean="0"/>
              <a:pPr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882D9-E33A-46F1-B04D-0AE90B5111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2428868"/>
            <a:ext cx="53578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Межведомственное взаимодействие в вопросах профилактики травли </a:t>
            </a:r>
          </a:p>
          <a:p>
            <a:pPr algn="ctr"/>
            <a:r>
              <a:rPr lang="ru-RU" sz="2000" b="1" dirty="0" smtClean="0"/>
              <a:t>в образовательных организациях </a:t>
            </a:r>
          </a:p>
          <a:p>
            <a:pPr algn="ctr"/>
            <a:r>
              <a:rPr lang="ru-RU" sz="2000" b="1" dirty="0" smtClean="0"/>
              <a:t>г.о. Жуковский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628" y="5286388"/>
            <a:ext cx="392909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Зубков Андрей Вячеславович</a:t>
            </a:r>
          </a:p>
          <a:p>
            <a:r>
              <a:rPr lang="ru-RU" sz="1400" b="1" dirty="0" smtClean="0"/>
              <a:t>социальный педагог, методист</a:t>
            </a:r>
          </a:p>
          <a:p>
            <a:r>
              <a:rPr lang="ru-RU" sz="1400" b="1" dirty="0" smtClean="0"/>
              <a:t>МБОУ школа-интернат  г.о. Жуковский  </a:t>
            </a:r>
          </a:p>
          <a:p>
            <a:r>
              <a:rPr lang="ru-RU" sz="1400" b="1" dirty="0" smtClean="0"/>
              <a:t>Центр «Высота»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643050"/>
            <a:ext cx="7358114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i="1" dirty="0"/>
              <a:t>Для эффективного решения проблем </a:t>
            </a:r>
            <a:r>
              <a:rPr lang="ru-RU" sz="1600" i="1" dirty="0" smtClean="0"/>
              <a:t>травли </a:t>
            </a:r>
            <a:r>
              <a:rPr lang="ru-RU" sz="1600" i="1" dirty="0"/>
              <a:t>необходимо активное </a:t>
            </a:r>
            <a:r>
              <a:rPr lang="ru-RU" sz="1600" i="1" dirty="0" smtClean="0"/>
              <a:t>сотрудничество </a:t>
            </a:r>
            <a:r>
              <a:rPr lang="ru-RU" sz="1600" i="1" dirty="0"/>
              <a:t>всех субъектов системы в сфере профилактики безнадзорности и </a:t>
            </a:r>
            <a:r>
              <a:rPr lang="ru-RU" sz="1600" i="1" dirty="0" smtClean="0"/>
              <a:t>правонарушений </a:t>
            </a:r>
            <a:r>
              <a:rPr lang="ru-RU" sz="1600" i="1" dirty="0"/>
              <a:t>несовершеннолетних, </a:t>
            </a:r>
            <a:r>
              <a:rPr lang="ru-RU" sz="1600" i="1" dirty="0" smtClean="0"/>
              <a:t>школьного </a:t>
            </a:r>
            <a:r>
              <a:rPr lang="ru-RU" sz="1600" i="1" dirty="0"/>
              <a:t>сообщества, учащихся и их </a:t>
            </a:r>
            <a:r>
              <a:rPr lang="ru-RU" sz="1600" i="1" dirty="0" smtClean="0"/>
              <a:t>родителей</a:t>
            </a:r>
            <a:r>
              <a:rPr lang="ru-RU" sz="1600" i="1" dirty="0"/>
              <a:t>. </a:t>
            </a:r>
            <a:endParaRPr lang="ru-RU" sz="1600" i="1" dirty="0" smtClean="0"/>
          </a:p>
          <a:p>
            <a:pPr algn="just">
              <a:lnSpc>
                <a:spcPct val="150000"/>
              </a:lnSpc>
            </a:pPr>
            <a:r>
              <a:rPr lang="ru-RU" sz="1600" i="1" dirty="0" smtClean="0"/>
              <a:t>Сотрудничество </a:t>
            </a:r>
            <a:r>
              <a:rPr lang="ru-RU" sz="1600" i="1" dirty="0"/>
              <a:t>необходимо на разных уровнях: </a:t>
            </a:r>
            <a:endParaRPr lang="ru-RU" sz="1600" i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600" i="1" dirty="0" smtClean="0"/>
              <a:t>в </a:t>
            </a:r>
            <a:r>
              <a:rPr lang="ru-RU" sz="1600" i="1" dirty="0"/>
              <a:t>предупреждении </a:t>
            </a:r>
            <a:r>
              <a:rPr lang="ru-RU" sz="1600" i="1" dirty="0" smtClean="0"/>
              <a:t>травли </a:t>
            </a:r>
            <a:r>
              <a:rPr lang="ru-RU" sz="1600" i="1" dirty="0"/>
              <a:t>через </a:t>
            </a:r>
            <a:r>
              <a:rPr lang="ru-RU" sz="1600" i="1" dirty="0" smtClean="0"/>
              <a:t>создание здорового психологического климата в школах,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600" i="1" dirty="0" smtClean="0"/>
              <a:t>культивирования отношений на основе принципов взаимоуважения и сотрудничества,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600" i="1" dirty="0" smtClean="0"/>
              <a:t>повышения правовой грамотности участников образовательного процесса,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600" i="1" dirty="0" smtClean="0"/>
              <a:t>развитие школьного </a:t>
            </a:r>
            <a:r>
              <a:rPr lang="ru-RU" sz="1600" i="1" dirty="0"/>
              <a:t>самоуправления и </a:t>
            </a:r>
            <a:r>
              <a:rPr lang="ru-RU" sz="1600" i="1" dirty="0" smtClean="0"/>
              <a:t>служб школьной медиации, а также через взаимодействовие </a:t>
            </a:r>
            <a:r>
              <a:rPr lang="ru-RU" sz="1600" i="1" dirty="0"/>
              <a:t>с </a:t>
            </a:r>
            <a:r>
              <a:rPr lang="ru-RU" sz="1600" i="1" dirty="0" smtClean="0"/>
              <a:t>молодёжными </a:t>
            </a:r>
            <a:r>
              <a:rPr lang="ru-RU" sz="1600" i="1" dirty="0"/>
              <a:t>общественными </a:t>
            </a:r>
            <a:r>
              <a:rPr lang="ru-RU" sz="1600" i="1" dirty="0" smtClean="0"/>
              <a:t>организациями. </a:t>
            </a:r>
            <a:endParaRPr lang="ru-RU" sz="1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714356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Условия межведомственного взаимодействия в вопросах профилактики травли в образовательных организациях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85786" y="1785926"/>
            <a:ext cx="7715272" cy="3416320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1463" marR="0" lvl="0" indent="-271463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Классные руководители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 – психологи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Социальные педагоги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Советы профилактики</a:t>
            </a: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Психолого-педагогические консилиумы</a:t>
            </a:r>
          </a:p>
          <a:p>
            <a:pPr marL="271463" indent="-2714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Школьные службы медиации и примирения</a:t>
            </a:r>
          </a:p>
          <a:p>
            <a:pPr marL="271463" indent="-2714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Специалисты Центра «Высота» МБОУ школы-интернат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г.о. Жуковский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 ДПО «Учебно-методический Центр» г.о. Жуковский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71463" indent="-2714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Инспекция ОДН ОМВД  г.о. Жуковский</a:t>
            </a:r>
          </a:p>
          <a:p>
            <a:pPr marL="271463" indent="-2714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Комиссия по делам несовершеннолетних и защите их прав</a:t>
            </a: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Окружное управление социального развития № 5 Минсоцразвития (опека и попечительство)</a:t>
            </a:r>
          </a:p>
          <a:p>
            <a:pPr marL="271463" marR="0" lvl="0" indent="-2714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ЦКБ г.о. Жуковский (психиатр, медицинский психолог)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0298" y="500042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Субъекты системы профилактики 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357166"/>
            <a:ext cx="7000924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«Механизмы взаимодействия» - методическая разработка 2008г., ежегодно редактируемая в соответсвии с новыми рисками, содержит алгоритмы действий педагогов и специалистов образовательных организаций по профилактике и разрешению ситуаций неблагополучия у обучающихся, в том числе травли.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Снимок.JPG"/>
          <p:cNvPicPr>
            <a:picLocks noChangeAspect="1"/>
          </p:cNvPicPr>
          <p:nvPr/>
        </p:nvPicPr>
        <p:blipFill>
          <a:blip r:embed="rId2" cstate="print"/>
          <a:srcRect t="5339"/>
          <a:stretch>
            <a:fillRect/>
          </a:stretch>
        </p:blipFill>
        <p:spPr>
          <a:xfrm>
            <a:off x="428596" y="1285860"/>
            <a:ext cx="8358214" cy="506685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571480"/>
          <a:ext cx="8429684" cy="5974080"/>
        </p:xfrm>
        <a:graphic>
          <a:graphicData uri="http://schemas.openxmlformats.org/drawingml/2006/table">
            <a:tbl>
              <a:tblPr/>
              <a:tblGrid>
                <a:gridCol w="2143642"/>
                <a:gridCol w="3453948"/>
                <a:gridCol w="2832094"/>
              </a:tblGrid>
              <a:tr h="5214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8. Травля, интернет-травля -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агрессивное преследование одного из членов коллектива со стороны другого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Психологическая форма - угрозы, насмешки, клевета, изоляция и т. д., в том числе в сети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Internet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/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Физическая форма — толчки, побои, прочие насильственные действия, порча имущества жертвы и т. д.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51955" marR="519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Синяки, происхождение которых ребенок объясняет неохотно или невнятно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-Поврежденные или потерянные вещи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Симулирование болезни, чтобы не идти в школу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Изменение привычек в еде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Снятся кошмары, появляются страхи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Отсутствие желания ходить в школу потеря интереса к школьной работе, худшие оценки, чем обычно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Желание избежать массовых мероприятий, сокращение общения с друзьями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Попытки запугивания младших братьев и сестер или других детей (иногда они начинают имитировать то, что с ними происходит)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Саморазрушающее поведение (травмируют себя, обвиняют самих себя, пытаются убежать из дома или говорить о самоубийстве)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Заявляют о намерении отомстить обидчикам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51955" marR="519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Выявляют: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педагоги;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-"/>
                        <a:tabLst>
                          <a:tab pos="9398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классные руководители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/>
                        <a:buChar char="-"/>
                        <a:tabLst>
                          <a:tab pos="9398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родители обучающихся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Сообщают: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социальному педагогу;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психологу       	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Администрация школы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 создает комиссию (совет профилактики: социальный педагог, классный руководитель, инспектор ОДН)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Родительский контроль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Классный руководитель.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Мероприятия по предупреждению конфликтов в коллективе класса.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</a:rPr>
                        <a:t>* Случаи травли подлежат рассмотрению на Совете профилактики школы с участием родителей и инспектора ОДН ОМВД. с последущим внутришкольным учетом). В случае повторного случая информируются ОДН ОМВД, КДНиЗП. 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257300" algn="l"/>
                        </a:tabLst>
                      </a:pPr>
                      <a:r>
                        <a:rPr lang="ru-RU" sz="1400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Осуществляется педагогическая, социальная, медицинская и психологическая помощь.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51955" marR="519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313123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357686" y="1000108"/>
            <a:ext cx="435771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В 2024 году эксперты факультета «Юридическая психология» ФГБОУ ВО МГППУ и ФГБУ «НМИЦ ПН им. В.П. Сербского» Минздрава России разработали Методические материалы по алгоритмам действий специалистов в ситуациях выявления тревожных факторов поведения несовершеннолетних обучающихся, свидетельствующих о совершаемых противоправных посягательствах в их отношении, в том числе против половой неприкосновенности — «Навигатор профилактики виктимизации детей и подростков»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00438"/>
            <a:ext cx="125705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357686" y="4929198"/>
            <a:ext cx="43577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Разработка выполнена в соответствии с пунктом 7 Протокола заседания межведомственной рабочей группы по вопросам профилактики сексуального насилия в отношении несовершеннолетних при Правительственной комиссии по делам несовершеннолетних и защите их прав (№2 Д07-20/07 от 25 июня 2024 года).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214811" cy="607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7" y="142852"/>
            <a:ext cx="4461385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1000108"/>
            <a:ext cx="7429552" cy="46628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i="1" dirty="0" smtClean="0"/>
              <a:t>Сложность и многоаспектность этого явления предопределяет то, что, меры, применяемые в конкретной ситуации, должны носить комплексный характер и быть рассчитаны на работу как с жертвой травли и агрессором, так и со всей референтной группой в школьном коллективе. Также для успешного осуществления профилактической работы необходимо вовлечь в работу не только детей и подростков, но и их ближайшее окружение, прежде всего представителей администрации учебного заведения, педагогов и родителей. Кроме того, действие осуществляемых мер не должно быть ограничено рамками образовательного учреждения: должен быть комплексный подход, затрагивающий всех субъектов профилактики травли.</a:t>
            </a:r>
            <a:endParaRPr lang="ru-RU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575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Психолог</dc:creator>
  <cp:lastModifiedBy>mihaylova_av</cp:lastModifiedBy>
  <cp:revision>32</cp:revision>
  <dcterms:created xsi:type="dcterms:W3CDTF">2025-03-12T22:36:19Z</dcterms:created>
  <dcterms:modified xsi:type="dcterms:W3CDTF">2025-04-01T07:51:27Z</dcterms:modified>
</cp:coreProperties>
</file>