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3" r:id="rId7"/>
    <p:sldId id="265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-2874" y="-13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ACB8F50-D08C-434C-A8A0-643AE705A9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4DF9A96D-5EDB-40B6-BD19-1EF7B04FB0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2D50919-7121-45D2-94EE-CF72B1D59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87177-087D-4CBA-946E-57CC45E94E1D}" type="datetimeFigureOut">
              <a:rPr lang="ru-RU" smtClean="0"/>
              <a:pPr/>
              <a:t>01.04.2025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4E3EAA7-F99B-4813-AAE0-8CD599C38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8AEC8EF8-FEFB-44A2-B087-48AC45610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7556B-402F-4259-826C-3FA1F67C457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79203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4B66E3C-3716-4DBC-8D5A-4F20D5672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01EDF9FF-F6F2-4CDA-A8FC-82ABEE9601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FCF47BE9-AC26-4F35-B204-EE9D95479E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87177-087D-4CBA-946E-57CC45E94E1D}" type="datetimeFigureOut">
              <a:rPr lang="ru-RU" smtClean="0"/>
              <a:pPr/>
              <a:t>01.04.2025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F12D0DE-28CE-4D06-BA34-716D223B2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1BABB5E-AB35-4C61-9361-188C5EF76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7556B-402F-4259-826C-3FA1F67C457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07621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FD86502-7936-4E75-8DE4-F1ADDE0CA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859088B0-9000-46B8-997C-DF77432C55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7274021-6989-49D6-806D-B72F4D1D0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87177-087D-4CBA-946E-57CC45E94E1D}" type="datetimeFigureOut">
              <a:rPr lang="ru-RU" smtClean="0"/>
              <a:pPr/>
              <a:t>01.04.2025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C482321B-1699-4415-A359-5C4DAE6CD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B114F9D5-7EBE-4604-AEA0-CA36B00D4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7556B-402F-4259-826C-3FA1F67C457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51108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136F257-640F-4992-87ED-045F8544A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3D817DE-36C1-464A-B773-5125E28792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2A31E5FA-D83A-407C-BE28-93A4525FF2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982A4C36-2A02-48A0-9190-BF3E2E803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87177-087D-4CBA-946E-57CC45E94E1D}" type="datetimeFigureOut">
              <a:rPr lang="ru-RU" smtClean="0"/>
              <a:pPr/>
              <a:t>01.04.2025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B028119B-4EAA-4869-8E6F-F10A48150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C1875597-125B-47E2-B307-6BE00E2E9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7556B-402F-4259-826C-3FA1F67C457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78156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10A947B-9C7A-41BE-87F6-876E65D99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3E4A2815-4580-449E-B23D-0106504B0A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7B80048B-6E32-4F6D-A938-26950F7A58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EAC05C9B-5868-43CD-B45C-2FA381D850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3E7D988C-B1B6-4F6A-BE27-A165C7EA6C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506BBEE0-D935-4D27-AEB0-6E84806AA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87177-087D-4CBA-946E-57CC45E94E1D}" type="datetimeFigureOut">
              <a:rPr lang="ru-RU" smtClean="0"/>
              <a:pPr/>
              <a:t>01.04.2025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CA1FB739-E6F5-4A2F-89EA-9582BBB95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EF72F1A2-8C6C-4870-AFD8-F54740F0E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7556B-402F-4259-826C-3FA1F67C457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12492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49F9051-A616-4880-88E1-05707B88A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36174089-04F5-40B7-A709-1D00243BC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87177-087D-4CBA-946E-57CC45E94E1D}" type="datetimeFigureOut">
              <a:rPr lang="ru-RU" smtClean="0"/>
              <a:pPr/>
              <a:t>01.04.2025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CDE42F9E-3574-4EA1-AE3B-B1C0B1A5B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A29E0CB1-6169-44D0-98FA-030355EA4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7556B-402F-4259-826C-3FA1F67C457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53860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0EA85BEE-32A5-45F3-B439-F4314E71B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87177-087D-4CBA-946E-57CC45E94E1D}" type="datetimeFigureOut">
              <a:rPr lang="ru-RU" smtClean="0"/>
              <a:pPr/>
              <a:t>01.04.2025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F2E0D180-A2D8-4E86-A291-802C10700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6FEFA584-42A6-4A6D-A315-4F2C00A6F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7556B-402F-4259-826C-3FA1F67C457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88528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EBE5169-B7A6-4396-8932-FEFFC41A2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E9E8576-09A8-4150-B554-689BD08A91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2E27373F-C896-4E7C-A6FC-9491E8F042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883AB58A-458A-478E-BA49-FD7DB3115C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87177-087D-4CBA-946E-57CC45E94E1D}" type="datetimeFigureOut">
              <a:rPr lang="ru-RU" smtClean="0"/>
              <a:pPr/>
              <a:t>01.04.2025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240718AF-AC11-4CC1-87E9-35998D90F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74CDE404-048D-4B68-93B0-B85AFB307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7556B-402F-4259-826C-3FA1F67C457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91250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598BAE0-AD4E-433F-ABA7-A6ADB79D3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579BC383-89D7-46D7-AA25-9ABD877BB8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A65133D1-62B0-4406-8D21-D5C1C7D574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0A0CDEE5-2A52-4948-9200-2C351CF5A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87177-087D-4CBA-946E-57CC45E94E1D}" type="datetimeFigureOut">
              <a:rPr lang="ru-RU" smtClean="0"/>
              <a:pPr/>
              <a:t>01.04.2025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2C66BE36-E4EA-46CE-AB02-6876DEB35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50BB1FE3-B905-4101-9AD9-D823CE422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7556B-402F-4259-826C-3FA1F67C457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22655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10C398F-2A91-4F7B-96E6-2EA8DEE73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7A2879C9-BDFB-46C5-901C-C9132F90E7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1036375A-9D11-4F7B-A03C-71660C427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87177-087D-4CBA-946E-57CC45E94E1D}" type="datetimeFigureOut">
              <a:rPr lang="ru-RU" smtClean="0"/>
              <a:pPr/>
              <a:t>01.04.2025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00A56C1-AF87-47D8-9347-ACF78D647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5FCCCE1-759A-4195-BBE2-95C47127E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7556B-402F-4259-826C-3FA1F67C457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37667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D198B1FE-C8E3-4DFD-91DF-37AF8F1708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C504831C-72B9-42A1-A369-17FD96987E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D973741-7864-44CB-808C-35D9EEF9A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87177-087D-4CBA-946E-57CC45E94E1D}" type="datetimeFigureOut">
              <a:rPr lang="ru-RU" smtClean="0"/>
              <a:pPr/>
              <a:t>01.04.2025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1C0AC37-56D9-4594-AF4D-D989F3077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B925D22-D310-4824-8693-29B1E4673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7556B-402F-4259-826C-3FA1F67C457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56856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6FA6A58-5899-47C9-86FC-A3830A0F62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25212B7A-E732-4479-8F91-446A5BB11A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BD617AE-DDBA-40A7-AA07-203EB5AE8F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287177-087D-4CBA-946E-57CC45E94E1D}" type="datetimeFigureOut">
              <a:rPr lang="ru-RU" smtClean="0"/>
              <a:pPr/>
              <a:t>01.04.2025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35DE08F9-7481-402E-BD08-90DAFAEF07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895EF175-49FD-4853-86C0-EA25A73395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D7556B-402F-4259-826C-3FA1F67C457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22802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Picture background">
            <a:extLst>
              <a:ext uri="{FF2B5EF4-FFF2-40B4-BE49-F238E27FC236}">
                <a16:creationId xmlns="" xmlns:a16="http://schemas.microsoft.com/office/drawing/2014/main" id="{A7D85BB1-454A-4595-85F7-6253A8D37B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b="80139"/>
          <a:stretch/>
        </p:blipFill>
        <p:spPr bwMode="auto">
          <a:xfrm>
            <a:off x="52082" y="0"/>
            <a:ext cx="12139918" cy="1507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icture background">
            <a:extLst>
              <a:ext uri="{FF2B5EF4-FFF2-40B4-BE49-F238E27FC236}">
                <a16:creationId xmlns="" xmlns:a16="http://schemas.microsoft.com/office/drawing/2014/main" id="{A8671444-CEDC-40A4-AD15-50F817048C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6667"/>
          <a:stretch/>
        </p:blipFill>
        <p:spPr bwMode="auto">
          <a:xfrm>
            <a:off x="26041" y="1143000"/>
            <a:ext cx="12139918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F33726E-615F-4161-AF68-79263F23679B}"/>
              </a:ext>
            </a:extLst>
          </p:cNvPr>
          <p:cNvSpPr txBox="1"/>
          <p:nvPr/>
        </p:nvSpPr>
        <p:spPr>
          <a:xfrm>
            <a:off x="317897" y="357188"/>
            <a:ext cx="1098351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СТОП </a:t>
            </a:r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конфликт!</a:t>
            </a:r>
            <a:endParaRPr lang="ru-RU" sz="40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Юные медиаторы спешат на </a:t>
            </a:r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</a:t>
            </a:r>
            <a:endParaRPr lang="ru-RU" sz="40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11CB5B7D-FEF2-46B2-B43F-6C07F67B166F}"/>
              </a:ext>
            </a:extLst>
          </p:cNvPr>
          <p:cNvSpPr txBox="1"/>
          <p:nvPr/>
        </p:nvSpPr>
        <p:spPr>
          <a:xfrm>
            <a:off x="2838450" y="5863392"/>
            <a:ext cx="6210300" cy="10515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8000" algn="ctr">
              <a:spcAft>
                <a:spcPts val="1000"/>
              </a:spcAft>
              <a:tabLst>
                <a:tab pos="219710" algn="l"/>
              </a:tabLst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одготовила Минаева Е.В.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руководитель Клуба медиаторов и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конфликтологов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КМиК</a:t>
            </a:r>
            <a:endParaRPr lang="ru-RU" b="1" dirty="0">
              <a:solidFill>
                <a:schemeClr val="accent6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8000" algn="ctr">
              <a:spcAft>
                <a:spcPts val="1000"/>
              </a:spcAft>
              <a:tabLst>
                <a:tab pos="219710" algn="l"/>
              </a:tabLst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МБОУ  «Лицей №4»  г. Коломна</a:t>
            </a:r>
            <a:endParaRPr lang="ru-RU" b="1" dirty="0">
              <a:solidFill>
                <a:schemeClr val="accent6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9236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Picture background">
            <a:extLst>
              <a:ext uri="{FF2B5EF4-FFF2-40B4-BE49-F238E27FC236}">
                <a16:creationId xmlns="" xmlns:a16="http://schemas.microsoft.com/office/drawing/2014/main" id="{C3D59744-996C-4DF5-9B23-EEE71500A3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b="80139"/>
          <a:stretch/>
        </p:blipFill>
        <p:spPr bwMode="auto">
          <a:xfrm>
            <a:off x="52082" y="0"/>
            <a:ext cx="12139918" cy="1507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Picture background">
            <a:extLst>
              <a:ext uri="{FF2B5EF4-FFF2-40B4-BE49-F238E27FC236}">
                <a16:creationId xmlns="" xmlns:a16="http://schemas.microsoft.com/office/drawing/2014/main" id="{E684793B-0B7E-41CA-B9DD-3DD2F1857A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6667"/>
          <a:stretch/>
        </p:blipFill>
        <p:spPr bwMode="auto">
          <a:xfrm>
            <a:off x="26041" y="1143000"/>
            <a:ext cx="12139918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07EA17B2-56A0-4B76-A429-800271376A42}"/>
              </a:ext>
            </a:extLst>
          </p:cNvPr>
          <p:cNvSpPr txBox="1"/>
          <p:nvPr/>
        </p:nvSpPr>
        <p:spPr>
          <a:xfrm>
            <a:off x="375046" y="1486707"/>
            <a:ext cx="11764872" cy="18353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>
              <a:lnSpc>
                <a:spcPct val="115000"/>
              </a:lnSpc>
              <a:spcAft>
                <a:spcPts val="1000"/>
              </a:spcAft>
              <a:tabLst>
                <a:tab pos="219710" algn="l"/>
              </a:tabLst>
            </a:pP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Кто помогает урегулировать конфликтную 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итуацию?</a:t>
            </a:r>
          </a:p>
          <a:p>
            <a:pPr marL="228600">
              <a:lnSpc>
                <a:spcPct val="115000"/>
              </a:lnSpc>
              <a:spcAft>
                <a:spcPts val="1000"/>
              </a:spcAft>
              <a:tabLst>
                <a:tab pos="219710" algn="l"/>
              </a:tabLst>
            </a:pP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-Педагоги, прошедшие обучение по медиации;</a:t>
            </a:r>
          </a:p>
          <a:p>
            <a:pPr marL="228600">
              <a:lnSpc>
                <a:spcPct val="115000"/>
              </a:lnSpc>
              <a:spcAft>
                <a:spcPts val="1000"/>
              </a:spcAft>
              <a:tabLst>
                <a:tab pos="219710" algn="l"/>
              </a:tabLst>
            </a:pPr>
            <a:r>
              <a:rPr lang="ru-RU" sz="280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-Учащиеся Лицея, посещающие клуб «Юный медиатор» в рамках ПФДО.</a:t>
            </a:r>
            <a:endParaRPr lang="ru-RU" sz="2800" dirty="0">
              <a:solidFill>
                <a:schemeClr val="accent6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17CBF5ED-6663-42BF-A8B8-BE544E5EE212}"/>
              </a:ext>
            </a:extLst>
          </p:cNvPr>
          <p:cNvSpPr txBox="1"/>
          <p:nvPr/>
        </p:nvSpPr>
        <p:spPr>
          <a:xfrm>
            <a:off x="307028" y="3512974"/>
            <a:ext cx="11630025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>
              <a:lnSpc>
                <a:spcPct val="115000"/>
              </a:lnSpc>
              <a:spcAft>
                <a:spcPts val="1000"/>
              </a:spcAft>
              <a:tabLst>
                <a:tab pos="219710" algn="l"/>
              </a:tabLst>
            </a:pP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Когда применим медиативный подход? </a:t>
            </a:r>
          </a:p>
          <a:p>
            <a:pPr marL="228600">
              <a:lnSpc>
                <a:spcPct val="115000"/>
              </a:lnSpc>
              <a:spcAft>
                <a:spcPts val="1000"/>
              </a:spcAft>
              <a:tabLst>
                <a:tab pos="219710" algn="l"/>
              </a:tabLst>
            </a:pP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Когда конфликт соответствует критериям, для решения в медиативном ключе.</a:t>
            </a:r>
          </a:p>
          <a:p>
            <a:pPr marL="228600">
              <a:lnSpc>
                <a:spcPct val="115000"/>
              </a:lnSpc>
              <a:spcAft>
                <a:spcPts val="1000"/>
              </a:spcAft>
              <a:tabLst>
                <a:tab pos="219710" algn="l"/>
              </a:tabLst>
            </a:pP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каких конфликтов могут быть приглашены Юные медиаторы?</a:t>
            </a:r>
          </a:p>
          <a:p>
            <a:pPr marL="228600">
              <a:lnSpc>
                <a:spcPct val="115000"/>
              </a:lnSpc>
              <a:spcAft>
                <a:spcPts val="1000"/>
              </a:spcAft>
              <a:tabLst>
                <a:tab pos="219710" algn="l"/>
              </a:tabLst>
            </a:pP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Когда конфликт произошел между учеником и другим учеником</a:t>
            </a: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33CCC198-36FC-4E77-B59D-4FAEA9A3201C}"/>
              </a:ext>
            </a:extLst>
          </p:cNvPr>
          <p:cNvSpPr txBox="1"/>
          <p:nvPr/>
        </p:nvSpPr>
        <p:spPr>
          <a:xfrm>
            <a:off x="2718198" y="323898"/>
            <a:ext cx="6093618" cy="6227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algn="ctr">
              <a:lnSpc>
                <a:spcPct val="115000"/>
              </a:lnSpc>
              <a:spcAft>
                <a:spcPts val="1000"/>
              </a:spcAft>
              <a:tabLst>
                <a:tab pos="219710" algn="l"/>
              </a:tabLst>
            </a:pP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ВАЖНЫЕ ВОПРОСЫ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82940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>
            <a:extLst>
              <a:ext uri="{FF2B5EF4-FFF2-40B4-BE49-F238E27FC236}">
                <a16:creationId xmlns="" xmlns:a16="http://schemas.microsoft.com/office/drawing/2014/main" id="{2B3145E6-369A-43C4-BF80-485BACABCB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grayscl/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b="80139"/>
          <a:stretch/>
        </p:blipFill>
        <p:spPr bwMode="auto">
          <a:xfrm>
            <a:off x="52082" y="0"/>
            <a:ext cx="12139918" cy="1507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Picture background">
            <a:extLst>
              <a:ext uri="{FF2B5EF4-FFF2-40B4-BE49-F238E27FC236}">
                <a16:creationId xmlns="" xmlns:a16="http://schemas.microsoft.com/office/drawing/2014/main" id="{2D135FF6-B178-4BA8-8535-A02BB064C8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grayscl/>
            <a:alphaModFix amt="66000"/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CrisscrossEtching/>
                    </a14:imgEffect>
                    <a14:imgEffect>
                      <a14:sharpenSoften amount="-42000"/>
                    </a14:imgEffect>
                    <a14:imgEffect>
                      <a14:colorTemperature colorTemp="9915"/>
                    </a14:imgEffect>
                    <a14:imgEffect>
                      <a14:saturation sat="199000"/>
                    </a14:imgEffect>
                    <a14:imgEffect>
                      <a14:brightnessContrast bright="37000" contrast="3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6667"/>
          <a:stretch/>
        </p:blipFill>
        <p:spPr bwMode="auto">
          <a:xfrm>
            <a:off x="26041" y="1143000"/>
            <a:ext cx="12139918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D757C214-055A-488F-B387-0B49C4731E97}"/>
              </a:ext>
            </a:extLst>
          </p:cNvPr>
          <p:cNvSpPr txBox="1"/>
          <p:nvPr/>
        </p:nvSpPr>
        <p:spPr>
          <a:xfrm>
            <a:off x="453169" y="586566"/>
            <a:ext cx="11764872" cy="10833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algn="ctr">
              <a:lnSpc>
                <a:spcPct val="115000"/>
              </a:lnSpc>
              <a:spcAft>
                <a:spcPts val="1000"/>
              </a:spcAft>
              <a:tabLst>
                <a:tab pos="219710" algn="l"/>
              </a:tabLst>
            </a:pP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ПОМОГАЕМ РЕАЛИЗОВЫВАТЬ ОСНОВНЫЕ 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ПОТРЕБНОСТИ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ПОДРОСТКОВОГО ВОЗРАСТА</a:t>
            </a:r>
            <a:endParaRPr lang="ru-RU" sz="2800" dirty="0">
              <a:solidFill>
                <a:schemeClr val="accent6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F4F513CB-DC78-4026-B467-587C2797B8B0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734299" y="1619471"/>
            <a:ext cx="3962401" cy="459082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0BF74AB-4EF9-4739-8039-29DC0D655F79}"/>
              </a:ext>
            </a:extLst>
          </p:cNvPr>
          <p:cNvSpPr txBox="1"/>
          <p:nvPr/>
        </p:nvSpPr>
        <p:spPr>
          <a:xfrm>
            <a:off x="814388" y="2026611"/>
            <a:ext cx="5643562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АКТИВНОСТЬ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БЕЗОПАСНОСТЬ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ЭМАНСИПАЦИЯ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ПРИВЯЗАННОСТЬ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УСПЕХ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САМОРЕАЛИЗАЦИЯ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СОБСТВЕННОГО Я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50495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uiExpand="1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A4F41FA8-2D66-4322-9F64-004EF9E9E20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750" y="442912"/>
            <a:ext cx="9572625" cy="504348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9CEC7890-9F03-4329-A5F4-1F45AA222FDF}"/>
              </a:ext>
            </a:extLst>
          </p:cNvPr>
          <p:cNvSpPr txBox="1"/>
          <p:nvPr/>
        </p:nvSpPr>
        <p:spPr>
          <a:xfrm>
            <a:off x="2389584" y="1042988"/>
            <a:ext cx="238244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КМиК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DCB1A02-17AF-4983-86FF-58107F70B531}"/>
              </a:ext>
            </a:extLst>
          </p:cNvPr>
          <p:cNvSpPr txBox="1"/>
          <p:nvPr/>
        </p:nvSpPr>
        <p:spPr>
          <a:xfrm>
            <a:off x="7861698" y="550545"/>
            <a:ext cx="313967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Мир психологии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CA857D44-AA35-4F5A-A46D-91E4E68213D0}"/>
              </a:ext>
            </a:extLst>
          </p:cNvPr>
          <p:cNvSpPr txBox="1"/>
          <p:nvPr/>
        </p:nvSpPr>
        <p:spPr>
          <a:xfrm>
            <a:off x="5432823" y="827543"/>
            <a:ext cx="60936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ПФДО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2090660-A3E4-4756-949E-BC998F711695}"/>
              </a:ext>
            </a:extLst>
          </p:cNvPr>
          <p:cNvSpPr txBox="1"/>
          <p:nvPr/>
        </p:nvSpPr>
        <p:spPr>
          <a:xfrm>
            <a:off x="5379246" y="4984015"/>
            <a:ext cx="60936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ГСГУ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FEAFD1EF-CE71-493A-9ECC-394FA9324C9A}"/>
              </a:ext>
            </a:extLst>
          </p:cNvPr>
          <p:cNvSpPr txBox="1"/>
          <p:nvPr/>
        </p:nvSpPr>
        <p:spPr>
          <a:xfrm>
            <a:off x="665052" y="5815012"/>
            <a:ext cx="1086189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ГРУППЫ РАЗВИТИЯ НЕСУТ ПРОФИЛАКТИЧЕСКИЙ ЭФФЕКТ КАК ОТДЕЛЬНО, ТАК И ПРИ ИНТЕГРАЦИИ. ТОГДА ИМЕЮТ ФОРМУ ВОРКШОПА ИЛИ КОВОРКИНГА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11606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8B108070-B00F-45D8-BFD7-05853E6394E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20000"/>
          </a:blip>
          <a:srcRect t="-1" r="18206" b="38782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34131DE0-06E6-4AB3-A06F-EAED662CDC7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b="20550"/>
          <a:stretch/>
        </p:blipFill>
        <p:spPr>
          <a:xfrm>
            <a:off x="3081336" y="2609893"/>
            <a:ext cx="6029325" cy="360022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5C84500-6063-493F-AD74-FC792111BE49}"/>
              </a:ext>
            </a:extLst>
          </p:cNvPr>
          <p:cNvSpPr txBox="1"/>
          <p:nvPr/>
        </p:nvSpPr>
        <p:spPr>
          <a:xfrm>
            <a:off x="182165" y="531209"/>
            <a:ext cx="11690748" cy="1366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algn="ctr">
              <a:lnSpc>
                <a:spcPct val="115000"/>
              </a:lnSpc>
              <a:spcAft>
                <a:spcPts val="1000"/>
              </a:spcAft>
              <a:tabLst>
                <a:tab pos="219710" algn="l"/>
              </a:tabLst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 УПРАЖНЕНИЙ И ИГР УЧАЩИЕСЯ ПОЛУЧАЮТ ПРЕДСТАВЛЕНИЕ О ДРУГОМ СТИЛЕ ПОВЕДЕНИЯ, ЧТО И ПРИМЕНЯЮТ В ДАЛЬНЕЙШЕМ В ПОВСЕДНЕВНОЙ ЖИЗНИ.</a:t>
            </a:r>
            <a:endParaRPr lang="ru-RU" sz="2400" dirty="0">
              <a:solidFill>
                <a:schemeClr val="accent6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1994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>
            <a:extLst>
              <a:ext uri="{FF2B5EF4-FFF2-40B4-BE49-F238E27FC236}">
                <a16:creationId xmlns="" xmlns:a16="http://schemas.microsoft.com/office/drawing/2014/main" id="{2B3145E6-369A-43C4-BF80-485BACABCB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grayscl/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b="80139"/>
          <a:stretch/>
        </p:blipFill>
        <p:spPr bwMode="auto">
          <a:xfrm>
            <a:off x="52082" y="0"/>
            <a:ext cx="12139918" cy="1507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Picture background">
            <a:extLst>
              <a:ext uri="{FF2B5EF4-FFF2-40B4-BE49-F238E27FC236}">
                <a16:creationId xmlns="" xmlns:a16="http://schemas.microsoft.com/office/drawing/2014/main" id="{2D135FF6-B178-4BA8-8535-A02BB064C8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grayscl/>
            <a:alphaModFix amt="66000"/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CrisscrossEtching/>
                    </a14:imgEffect>
                    <a14:imgEffect>
                      <a14:sharpenSoften amount="-42000"/>
                    </a14:imgEffect>
                    <a14:imgEffect>
                      <a14:colorTemperature colorTemp="9915"/>
                    </a14:imgEffect>
                    <a14:imgEffect>
                      <a14:saturation sat="199000"/>
                    </a14:imgEffect>
                    <a14:imgEffect>
                      <a14:brightnessContrast bright="37000" contrast="3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6667"/>
          <a:stretch/>
        </p:blipFill>
        <p:spPr bwMode="auto">
          <a:xfrm>
            <a:off x="52082" y="1143000"/>
            <a:ext cx="12139918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D757C214-055A-488F-B387-0B49C4731E97}"/>
              </a:ext>
            </a:extLst>
          </p:cNvPr>
          <p:cNvSpPr txBox="1"/>
          <p:nvPr/>
        </p:nvSpPr>
        <p:spPr>
          <a:xfrm>
            <a:off x="453169" y="586566"/>
            <a:ext cx="11764872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ПРОСВЕТИТЕЛЬСКИЕ И ПРОФИЛАКТИЧЕСКИЕ ЦЕЛИ РЕАЛИЗОВЫВАЮТСЯ</a:t>
            </a:r>
          </a:p>
          <a:p>
            <a:pPr algn="ctr"/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ПРИМЕНЕНИЕМ ИНТЕРАКТИВНЫХ ФОРМ ВЗАИМОДЕЙСТВИЯ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71DC7DD7-C039-4C18-A555-079CD8FA6EA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4720" b="95575" l="5510" r="92562">
                        <a14:foregroundMark x1="46832" y1="4720" x2="30028" y2="12094"/>
                        <a14:foregroundMark x1="57576" y1="4720" x2="83471" y2="21239"/>
                        <a14:foregroundMark x1="83471" y1="21239" x2="88430" y2="32448"/>
                        <a14:foregroundMark x1="66116" y1="26844" x2="67493" y2="33628"/>
                        <a14:foregroundMark x1="92562" y1="45133" x2="89532" y2="67257"/>
                        <a14:foregroundMark x1="53168" y1="63717" x2="52617" y2="96165"/>
                        <a14:foregroundMark x1="28375" y1="93510" x2="28375" y2="93510"/>
                        <a14:foregroundMark x1="26997" y1="94100" x2="26997" y2="94100"/>
                        <a14:foregroundMark x1="7713" y1="53392" x2="11846" y2="55457"/>
                        <a14:foregroundMark x1="5510" y1="40413" x2="5510" y2="40413"/>
                        <a14:foregroundMark x1="82094" y1="88201" x2="82094" y2="88201"/>
                        <a14:foregroundMark x1="26722" y1="94100" x2="26722" y2="94100"/>
                        <a14:backgroundMark x1="52342" y1="51032" x2="53994" y2="55752"/>
                        <a14:backgroundMark x1="50138" y1="51032" x2="48485" y2="49853"/>
                        <a14:backgroundMark x1="49587" y1="54277" x2="48760" y2="55162"/>
                        <a14:backgroundMark x1="48485" y1="55162" x2="47383" y2="58702"/>
                        <a14:backgroundMark x1="10468" y1="36873" x2="18457" y2="40118"/>
                        <a14:backgroundMark x1="21488" y1="41298" x2="26446" y2="43068"/>
                        <a14:backgroundMark x1="31405" y1="44543" x2="38567" y2="46313"/>
                        <a14:backgroundMark x1="42149" y1="48083" x2="46281" y2="49558"/>
                        <a14:backgroundMark x1="46006" y1="59882" x2="40220" y2="66962"/>
                        <a14:backgroundMark x1="39945" y1="68437" x2="36088" y2="73451"/>
                        <a14:backgroundMark x1="35537" y1="75221" x2="25620" y2="88791"/>
                        <a14:backgroundMark x1="29477" y1="94100" x2="29477" y2="94100"/>
                        <a14:backgroundMark x1="29201" y1="93510" x2="29201" y2="93510"/>
                        <a14:backgroundMark x1="95868" y1="61062" x2="95868" y2="61062"/>
                        <a14:backgroundMark x1="95592" y1="61062" x2="95592" y2="61062"/>
                        <a14:backgroundMark x1="95592" y1="60472" x2="95592" y2="60472"/>
                        <a14:backgroundMark x1="95317" y1="41888" x2="95317" y2="4188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29525" y="2402448"/>
            <a:ext cx="4932949" cy="4055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76755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>
            <a:extLst>
              <a:ext uri="{FF2B5EF4-FFF2-40B4-BE49-F238E27FC236}">
                <a16:creationId xmlns="" xmlns:a16="http://schemas.microsoft.com/office/drawing/2014/main" id="{2B3145E6-369A-43C4-BF80-485BACABCB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grayscl/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b="80139"/>
          <a:stretch/>
        </p:blipFill>
        <p:spPr bwMode="auto">
          <a:xfrm>
            <a:off x="52082" y="0"/>
            <a:ext cx="12139918" cy="1507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Picture background">
            <a:extLst>
              <a:ext uri="{FF2B5EF4-FFF2-40B4-BE49-F238E27FC236}">
                <a16:creationId xmlns="" xmlns:a16="http://schemas.microsoft.com/office/drawing/2014/main" id="{2D135FF6-B178-4BA8-8535-A02BB064C8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grayscl/>
            <a:alphaModFix amt="66000"/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CrisscrossEtching/>
                    </a14:imgEffect>
                    <a14:imgEffect>
                      <a14:sharpenSoften amount="-42000"/>
                    </a14:imgEffect>
                    <a14:imgEffect>
                      <a14:colorTemperature colorTemp="9915"/>
                    </a14:imgEffect>
                    <a14:imgEffect>
                      <a14:saturation sat="199000"/>
                    </a14:imgEffect>
                    <a14:imgEffect>
                      <a14:brightnessContrast bright="37000" contrast="3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6667"/>
          <a:stretch/>
        </p:blipFill>
        <p:spPr bwMode="auto">
          <a:xfrm>
            <a:off x="26041" y="1143000"/>
            <a:ext cx="12139918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D757C214-055A-488F-B387-0B49C4731E97}"/>
              </a:ext>
            </a:extLst>
          </p:cNvPr>
          <p:cNvSpPr txBox="1"/>
          <p:nvPr/>
        </p:nvSpPr>
        <p:spPr>
          <a:xfrm>
            <a:off x="453169" y="586566"/>
            <a:ext cx="117648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  <a:endParaRPr lang="ru-RU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61480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</TotalTime>
  <Words>169</Words>
  <Application>Microsoft Office PowerPoint</Application>
  <PresentationFormat>Произвольный</PresentationFormat>
  <Paragraphs>30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СПАСИБО ЗА ВНИМАНИЕ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mihaylova_av</cp:lastModifiedBy>
  <cp:revision>11</cp:revision>
  <dcterms:created xsi:type="dcterms:W3CDTF">2025-03-20T09:01:47Z</dcterms:created>
  <dcterms:modified xsi:type="dcterms:W3CDTF">2025-04-01T07:52:10Z</dcterms:modified>
</cp:coreProperties>
</file>