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9" r:id="rId2"/>
    <p:sldId id="332" r:id="rId3"/>
    <p:sldId id="325" r:id="rId4"/>
    <p:sldId id="326" r:id="rId5"/>
    <p:sldId id="295" r:id="rId6"/>
    <p:sldId id="311" r:id="rId7"/>
    <p:sldId id="312" r:id="rId8"/>
    <p:sldId id="292" r:id="rId9"/>
    <p:sldId id="336" r:id="rId10"/>
    <p:sldId id="334" r:id="rId11"/>
    <p:sldId id="331" r:id="rId12"/>
    <p:sldId id="333" r:id="rId13"/>
    <p:sldId id="310" r:id="rId14"/>
    <p:sldId id="335" r:id="rId15"/>
    <p:sldId id="337" r:id="rId16"/>
    <p:sldId id="305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900"/>
    <a:srgbClr val="339933"/>
    <a:srgbClr val="660066"/>
    <a:srgbClr val="000099"/>
    <a:srgbClr val="CCFFCC"/>
    <a:srgbClr val="CCECFF"/>
    <a:srgbClr val="334F15"/>
    <a:srgbClr val="FFCCCC"/>
    <a:srgbClr val="CC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15" autoAdjust="0"/>
    <p:restoredTop sz="96056" autoAdjust="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DDEE1E9-1C7F-43B1-9384-616CDC990D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56052B89-9891-4CDA-8166-22F3E17172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052B89-9891-4CDA-8166-22F3E171722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7339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ChangeArrowheads="1"/>
          </p:cNvSpPr>
          <p:nvPr/>
        </p:nvSpPr>
        <p:spPr bwMode="gray">
          <a:xfrm>
            <a:off x="0" y="6751638"/>
            <a:ext cx="9144000" cy="10636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2286000" y="0"/>
            <a:ext cx="2287588" cy="4960938"/>
            <a:chOff x="1440" y="0"/>
            <a:chExt cx="1441" cy="3125"/>
          </a:xfrm>
        </p:grpSpPr>
        <p:sp>
          <p:nvSpPr>
            <p:cNvPr id="6" name="Rectangle 8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7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Rectangle 14"/>
            <p:cNvSpPr>
              <a:spLocks noChangeArrowheads="1"/>
            </p:cNvSpPr>
            <p:nvPr userDrawn="1"/>
          </p:nvSpPr>
          <p:spPr bwMode="gray">
            <a:xfrm>
              <a:off x="1681" y="0"/>
              <a:ext cx="1053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2">
                    <a:alpha val="7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Rectangle 19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5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9" name="Group 39"/>
          <p:cNvGrpSpPr>
            <a:grpSpLocks/>
          </p:cNvGrpSpPr>
          <p:nvPr/>
        </p:nvGrpSpPr>
        <p:grpSpPr bwMode="auto">
          <a:xfrm>
            <a:off x="4575175" y="0"/>
            <a:ext cx="2286000" cy="3716338"/>
            <a:chOff x="2882" y="0"/>
            <a:chExt cx="1440" cy="2341"/>
          </a:xfrm>
        </p:grpSpPr>
        <p:sp>
          <p:nvSpPr>
            <p:cNvPr id="10" name="Rectangle 12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7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Rectangle 13"/>
            <p:cNvSpPr>
              <a:spLocks noChangeArrowheads="1"/>
            </p:cNvSpPr>
            <p:nvPr userDrawn="1"/>
          </p:nvSpPr>
          <p:spPr bwMode="gray">
            <a:xfrm>
              <a:off x="2882" y="0"/>
              <a:ext cx="81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30000"/>
                  </a:schemeClr>
                </a:gs>
                <a:gs pos="50000">
                  <a:schemeClr val="hlink">
                    <a:alpha val="7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Rectangle 20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5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13" name="Group 40"/>
          <p:cNvGrpSpPr>
            <a:grpSpLocks/>
          </p:cNvGrpSpPr>
          <p:nvPr/>
        </p:nvGrpSpPr>
        <p:grpSpPr bwMode="auto">
          <a:xfrm>
            <a:off x="6858000" y="0"/>
            <a:ext cx="2286000" cy="4941888"/>
            <a:chOff x="4320" y="0"/>
            <a:chExt cx="1440" cy="3113"/>
          </a:xfrm>
        </p:grpSpPr>
        <p:sp>
          <p:nvSpPr>
            <p:cNvPr id="14" name="Rectangle 11"/>
            <p:cNvSpPr>
              <a:spLocks noChangeArrowheads="1"/>
            </p:cNvSpPr>
            <p:nvPr userDrawn="1"/>
          </p:nvSpPr>
          <p:spPr bwMode="gray">
            <a:xfrm>
              <a:off x="4320" y="0"/>
              <a:ext cx="112" cy="2655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50000">
                  <a:schemeClr val="folHlink">
                    <a:alpha val="70000"/>
                  </a:scheme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5" name="Group 38"/>
            <p:cNvGrpSpPr>
              <a:grpSpLocks/>
            </p:cNvGrpSpPr>
            <p:nvPr userDrawn="1"/>
          </p:nvGrpSpPr>
          <p:grpSpPr bwMode="auto">
            <a:xfrm>
              <a:off x="4320" y="0"/>
              <a:ext cx="1440" cy="3113"/>
              <a:chOff x="4320" y="0"/>
              <a:chExt cx="1440" cy="3113"/>
            </a:xfrm>
          </p:grpSpPr>
          <p:sp>
            <p:nvSpPr>
              <p:cNvPr id="16" name="Rectangle 9"/>
              <p:cNvSpPr>
                <a:spLocks noChangeArrowheads="1"/>
              </p:cNvSpPr>
              <p:nvPr userDrawn="1"/>
            </p:nvSpPr>
            <p:spPr bwMode="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7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" name="Rectangle 10"/>
              <p:cNvSpPr>
                <a:spLocks noChangeArrowheads="1"/>
              </p:cNvSpPr>
              <p:nvPr userDrawn="1"/>
            </p:nvSpPr>
            <p:spPr bwMode="gray">
              <a:xfrm>
                <a:off x="5420" y="0"/>
                <a:ext cx="340" cy="2655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  <a:gs pos="50000">
                    <a:schemeClr val="folHlink">
                      <a:alpha val="7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8" name="Rectangle 21"/>
              <p:cNvSpPr>
                <a:spLocks noChangeArrowheads="1"/>
              </p:cNvSpPr>
              <p:nvPr userDrawn="1"/>
            </p:nvSpPr>
            <p:spPr bwMode="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5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grpSp>
        <p:nvGrpSpPr>
          <p:cNvPr id="19" name="Group 34"/>
          <p:cNvGrpSpPr>
            <a:grpSpLocks/>
          </p:cNvGrpSpPr>
          <p:nvPr/>
        </p:nvGrpSpPr>
        <p:grpSpPr bwMode="auto">
          <a:xfrm>
            <a:off x="0" y="0"/>
            <a:ext cx="2286000" cy="3714750"/>
            <a:chOff x="0" y="0"/>
            <a:chExt cx="1440" cy="2340"/>
          </a:xfrm>
        </p:grpSpPr>
        <p:sp>
          <p:nvSpPr>
            <p:cNvPr id="20" name="Rectangle 7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Rectangle 15"/>
            <p:cNvSpPr>
              <a:spLocks noChangeArrowheads="1"/>
            </p:cNvSpPr>
            <p:nvPr userDrawn="1"/>
          </p:nvSpPr>
          <p:spPr bwMode="gray">
            <a:xfrm>
              <a:off x="1338" y="0"/>
              <a:ext cx="102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 userDrawn="1"/>
          </p:nvSpPr>
          <p:spPr bwMode="gray">
            <a:xfrm>
              <a:off x="0" y="0"/>
              <a:ext cx="486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30000"/>
                  </a:schemeClr>
                </a:gs>
                <a:gs pos="50000">
                  <a:schemeClr val="accent1">
                    <a:alpha val="7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30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24" name="Group 41"/>
          <p:cNvGrpSpPr>
            <a:grpSpLocks/>
          </p:cNvGrpSpPr>
          <p:nvPr/>
        </p:nvGrpSpPr>
        <p:grpSpPr bwMode="auto">
          <a:xfrm>
            <a:off x="0" y="0"/>
            <a:ext cx="9144000" cy="171450"/>
            <a:chOff x="0" y="0"/>
            <a:chExt cx="5760" cy="108"/>
          </a:xfrm>
        </p:grpSpPr>
        <p:sp>
          <p:nvSpPr>
            <p:cNvPr id="25" name="Rectangle 24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10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7" name="Rectangle 26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10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8" name="Rectangle 27"/>
            <p:cNvSpPr>
              <a:spLocks noChangeArrowheads="1"/>
            </p:cNvSpPr>
            <p:nvPr userDrawn="1"/>
          </p:nvSpPr>
          <p:spPr bwMode="gray">
            <a:xfrm>
              <a:off x="4320" y="0"/>
              <a:ext cx="1440" cy="10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pic>
        <p:nvPicPr>
          <p:cNvPr id="29" name="Picture 28" descr="1"/>
          <p:cNvPicPr>
            <a:picLocks noChangeAspect="1" noChangeArrowheads="1"/>
          </p:cNvPicPr>
          <p:nvPr/>
        </p:nvPicPr>
        <p:blipFill>
          <a:blip r:embed="rId2" cstate="print"/>
          <a:srcRect r="20134"/>
          <a:stretch>
            <a:fillRect/>
          </a:stretch>
        </p:blipFill>
        <p:spPr bwMode="gray">
          <a:xfrm>
            <a:off x="7164388" y="908050"/>
            <a:ext cx="1979612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9" descr="2"/>
          <p:cNvPicPr>
            <a:picLocks noChangeAspect="1" noChangeArrowheads="1"/>
          </p:cNvPicPr>
          <p:nvPr/>
        </p:nvPicPr>
        <p:blipFill>
          <a:blip r:embed="rId3" cstate="print"/>
          <a:srcRect r="16925"/>
          <a:stretch>
            <a:fillRect/>
          </a:stretch>
        </p:blipFill>
        <p:spPr bwMode="gray">
          <a:xfrm>
            <a:off x="5062538" y="1268413"/>
            <a:ext cx="1795462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 descr="3"/>
          <p:cNvPicPr>
            <a:picLocks noChangeAspect="1" noChangeArrowheads="1"/>
          </p:cNvPicPr>
          <p:nvPr/>
        </p:nvPicPr>
        <p:blipFill>
          <a:blip r:embed="rId4" cstate="print"/>
          <a:srcRect r="18698"/>
          <a:stretch>
            <a:fillRect/>
          </a:stretch>
        </p:blipFill>
        <p:spPr bwMode="gray">
          <a:xfrm>
            <a:off x="314325" y="692150"/>
            <a:ext cx="1973263" cy="364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1" descr="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2497138" y="374650"/>
            <a:ext cx="2071687" cy="499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 Box 32"/>
          <p:cNvSpPr txBox="1">
            <a:spLocks noChangeArrowheads="1"/>
          </p:cNvSpPr>
          <p:nvPr/>
        </p:nvSpPr>
        <p:spPr bwMode="gray">
          <a:xfrm>
            <a:off x="7847013" y="239713"/>
            <a:ext cx="1196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sz="2000">
                <a:solidFill>
                  <a:srgbClr val="FFFFFF"/>
                </a:solidFill>
                <a:latin typeface="Arial Black" pitchFamily="34" charset="0"/>
                <a:cs typeface="+mn-cs"/>
              </a:rPr>
              <a:t>L/O/G/O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5334000"/>
            <a:ext cx="8686800" cy="863600"/>
          </a:xfrm>
        </p:spPr>
        <p:txBody>
          <a:bodyPr/>
          <a:lstStyle>
            <a:lvl1pPr algn="ctr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6159500"/>
            <a:ext cx="6400800" cy="342900"/>
          </a:xfrm>
        </p:spPr>
        <p:txBody>
          <a:bodyPr/>
          <a:lstStyle>
            <a:lvl1pPr marL="0" indent="0" algn="ctr">
              <a:buFontTx/>
              <a:buNone/>
              <a:defRPr sz="18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167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629400" y="6477000"/>
            <a:ext cx="12192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01000" y="6477000"/>
            <a:ext cx="6858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29649-8558-480A-8D3A-E22AB4DBC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64E44-A5AF-4C93-AF40-D617B27DE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A05C3-CE43-41E4-A984-9B684D51C2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5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89744-AFDC-4282-9DE5-CF0D436F9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824CC-23D5-4065-AE06-69100CD67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732E2-BC4F-44E9-BBA9-3BCCA5516F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AB914-283B-4AC8-91FF-86A651742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57080-69DF-49A6-A945-698D56F20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E3983-77D6-4796-AE3A-60D9663E0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12175-A368-4D62-9180-C3F33963A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58763"/>
            <a:ext cx="2057400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58763"/>
            <a:ext cx="6019800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0B938-85C6-4F31-94F1-CC5ACEFF1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4652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652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A4044-A6B8-4E4D-8239-01C9E4A50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56613-C5E4-4A0E-A568-4394A58BA3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70B6B-F978-410D-BFE3-D8AF76C3F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7315200" cy="94456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524000"/>
            <a:ext cx="8229600" cy="4652963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04227-431D-480F-A93A-E49AF758D0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86000" y="0"/>
            <a:ext cx="2287588" cy="6858000"/>
            <a:chOff x="1440" y="0"/>
            <a:chExt cx="1441" cy="3125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lt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ltGray">
            <a:xfrm>
              <a:off x="1681" y="0"/>
              <a:ext cx="1053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  <a:alpha val="0"/>
                  </a:schemeClr>
                </a:gs>
                <a:gs pos="5000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 userDrawn="1"/>
          </p:nvSpPr>
          <p:spPr bwMode="ltGray">
            <a:xfrm>
              <a:off x="1440" y="0"/>
              <a:ext cx="1441" cy="3125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alpha val="20000"/>
                  </a:schemeClr>
                </a:gs>
                <a:gs pos="100000">
                  <a:schemeClr val="accent2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575175" y="0"/>
            <a:ext cx="2286000" cy="5137150"/>
            <a:chOff x="2882" y="0"/>
            <a:chExt cx="1440" cy="2341"/>
          </a:xfrm>
        </p:grpSpPr>
        <p:sp>
          <p:nvSpPr>
            <p:cNvPr id="5" name="Rectangle 12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81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  <a:alpha val="0"/>
                  </a:schemeClr>
                </a:gs>
                <a:gs pos="5000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 userDrawn="1"/>
          </p:nvSpPr>
          <p:spPr bwMode="ltGray">
            <a:xfrm>
              <a:off x="2882" y="0"/>
              <a:ext cx="1440" cy="2341"/>
            </a:xfrm>
            <a:prstGeom prst="rect">
              <a:avLst/>
            </a:prstGeom>
            <a:gradFill rotWithShape="1">
              <a:gsLst>
                <a:gs pos="0">
                  <a:schemeClr val="hlink">
                    <a:alpha val="20000"/>
                  </a:schemeClr>
                </a:gs>
                <a:gs pos="100000">
                  <a:schemeClr val="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858000" y="0"/>
            <a:ext cx="2286000" cy="6831013"/>
            <a:chOff x="4320" y="0"/>
            <a:chExt cx="1440" cy="3113"/>
          </a:xfrm>
        </p:grpSpPr>
        <p:sp>
          <p:nvSpPr>
            <p:cNvPr id="1040" name="Rectangle 16"/>
            <p:cNvSpPr>
              <a:spLocks noChangeArrowheads="1"/>
            </p:cNvSpPr>
            <p:nvPr userDrawn="1"/>
          </p:nvSpPr>
          <p:spPr bwMode="ltGray">
            <a:xfrm>
              <a:off x="4320" y="0"/>
              <a:ext cx="112" cy="2655"/>
            </a:xfrm>
            <a:prstGeom prst="rect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  <a:alpha val="0"/>
                  </a:schemeClr>
                </a:gs>
                <a:gs pos="50000">
                  <a:schemeClr val="folHlink">
                    <a:alpha val="20000"/>
                  </a:schemeClr>
                </a:gs>
                <a:gs pos="100000">
                  <a:schemeClr val="folHlink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56" name="Group 17"/>
            <p:cNvGrpSpPr>
              <a:grpSpLocks/>
            </p:cNvGrpSpPr>
            <p:nvPr userDrawn="1"/>
          </p:nvGrpSpPr>
          <p:grpSpPr bwMode="auto">
            <a:xfrm>
              <a:off x="4320" y="0"/>
              <a:ext cx="1440" cy="3113"/>
              <a:chOff x="4320" y="0"/>
              <a:chExt cx="1440" cy="3113"/>
            </a:xfrm>
          </p:grpSpPr>
          <p:sp>
            <p:nvSpPr>
              <p:cNvPr id="1042" name="Rectangle 18"/>
              <p:cNvSpPr>
                <a:spLocks noChangeArrowheads="1"/>
              </p:cNvSpPr>
              <p:nvPr userDrawn="1"/>
            </p:nvSpPr>
            <p:spPr bwMode="lt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 userDrawn="1"/>
            </p:nvSpPr>
            <p:spPr bwMode="ltGray">
              <a:xfrm>
                <a:off x="5420" y="0"/>
                <a:ext cx="340" cy="2655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  <a:gs pos="5000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 userDrawn="1"/>
            </p:nvSpPr>
            <p:spPr bwMode="ltGray">
              <a:xfrm>
                <a:off x="4320" y="0"/>
                <a:ext cx="1440" cy="3113"/>
              </a:xfrm>
              <a:prstGeom prst="rect">
                <a:avLst/>
              </a:prstGeom>
              <a:gradFill rotWithShape="1">
                <a:gsLst>
                  <a:gs pos="0">
                    <a:schemeClr val="folHlink">
                      <a:alpha val="20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0" y="0"/>
            <a:ext cx="2286000" cy="5135563"/>
            <a:chOff x="0" y="0"/>
            <a:chExt cx="1440" cy="2340"/>
          </a:xfrm>
        </p:grpSpPr>
        <p:sp>
          <p:nvSpPr>
            <p:cNvPr id="1046" name="Rectangle 22"/>
            <p:cNvSpPr>
              <a:spLocks noChangeArrowheads="1"/>
            </p:cNvSpPr>
            <p:nvPr userDrawn="1"/>
          </p:nvSpPr>
          <p:spPr bwMode="lt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7" name="Rectangle 23"/>
            <p:cNvSpPr>
              <a:spLocks noChangeArrowheads="1"/>
            </p:cNvSpPr>
            <p:nvPr userDrawn="1"/>
          </p:nvSpPr>
          <p:spPr bwMode="ltGray">
            <a:xfrm>
              <a:off x="1338" y="0"/>
              <a:ext cx="102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0"/>
                  </a:schemeClr>
                </a:gs>
                <a:gs pos="5000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8" name="Rectangle 24"/>
            <p:cNvSpPr>
              <a:spLocks noChangeArrowheads="1"/>
            </p:cNvSpPr>
            <p:nvPr userDrawn="1"/>
          </p:nvSpPr>
          <p:spPr bwMode="ltGray">
            <a:xfrm>
              <a:off x="0" y="0"/>
              <a:ext cx="486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  <a:alpha val="0"/>
                  </a:schemeClr>
                </a:gs>
                <a:gs pos="5000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9" name="Rectangle 25"/>
            <p:cNvSpPr>
              <a:spLocks noChangeArrowheads="1"/>
            </p:cNvSpPr>
            <p:nvPr userDrawn="1"/>
          </p:nvSpPr>
          <p:spPr bwMode="ltGray">
            <a:xfrm>
              <a:off x="0" y="0"/>
              <a:ext cx="1440" cy="2340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gamma/>
                    <a:tint val="0"/>
                    <a:invGamma/>
                    <a:alpha val="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7" name="Group 45"/>
          <p:cNvGrpSpPr>
            <a:grpSpLocks/>
          </p:cNvGrpSpPr>
          <p:nvPr/>
        </p:nvGrpSpPr>
        <p:grpSpPr bwMode="auto">
          <a:xfrm>
            <a:off x="0" y="0"/>
            <a:ext cx="9144000" cy="171450"/>
            <a:chOff x="0" y="0"/>
            <a:chExt cx="5760" cy="108"/>
          </a:xfrm>
        </p:grpSpPr>
        <p:sp>
          <p:nvSpPr>
            <p:cNvPr id="1050" name="Rectangle 26"/>
            <p:cNvSpPr>
              <a:spLocks noChangeArrowheads="1"/>
            </p:cNvSpPr>
            <p:nvPr userDrawn="1"/>
          </p:nvSpPr>
          <p:spPr bwMode="gray">
            <a:xfrm>
              <a:off x="0" y="0"/>
              <a:ext cx="1440" cy="10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1" name="Rectangle 27"/>
            <p:cNvSpPr>
              <a:spLocks noChangeArrowheads="1"/>
            </p:cNvSpPr>
            <p:nvPr userDrawn="1"/>
          </p:nvSpPr>
          <p:spPr bwMode="gray">
            <a:xfrm>
              <a:off x="1440" y="0"/>
              <a:ext cx="1441" cy="10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2" name="Rectangle 28"/>
            <p:cNvSpPr>
              <a:spLocks noChangeArrowheads="1"/>
            </p:cNvSpPr>
            <p:nvPr userDrawn="1"/>
          </p:nvSpPr>
          <p:spPr bwMode="gray">
            <a:xfrm>
              <a:off x="2882" y="0"/>
              <a:ext cx="1440" cy="108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3" name="Rectangle 29"/>
            <p:cNvSpPr>
              <a:spLocks noChangeArrowheads="1"/>
            </p:cNvSpPr>
            <p:nvPr userDrawn="1"/>
          </p:nvSpPr>
          <p:spPr bwMode="gray">
            <a:xfrm>
              <a:off x="4320" y="0"/>
              <a:ext cx="1440" cy="108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524000"/>
            <a:ext cx="8229600" cy="465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9C14BA03-9DD5-423C-914F-BA38D92D8D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5" name="Group 46"/>
          <p:cNvGrpSpPr>
            <a:grpSpLocks/>
          </p:cNvGrpSpPr>
          <p:nvPr/>
        </p:nvGrpSpPr>
        <p:grpSpPr bwMode="auto">
          <a:xfrm>
            <a:off x="0" y="176213"/>
            <a:ext cx="7696200" cy="1117600"/>
            <a:chOff x="0" y="111"/>
            <a:chExt cx="4848" cy="768"/>
          </a:xfrm>
        </p:grpSpPr>
        <p:sp>
          <p:nvSpPr>
            <p:cNvPr id="1063" name="Rectangle 39"/>
            <p:cNvSpPr>
              <a:spLocks noChangeArrowheads="1"/>
            </p:cNvSpPr>
            <p:nvPr userDrawn="1"/>
          </p:nvSpPr>
          <p:spPr bwMode="hidden">
            <a:xfrm rot="-5400000">
              <a:off x="2394" y="-1578"/>
              <a:ext cx="60" cy="4848"/>
            </a:xfrm>
            <a:prstGeom prst="rect">
              <a:avLst/>
            </a:prstGeom>
            <a:gradFill rotWithShape="1">
              <a:gsLst>
                <a:gs pos="0">
                  <a:srgbClr val="FFFFFF">
                    <a:gamma/>
                    <a:tint val="0"/>
                    <a:invGamma/>
                    <a:alpha val="0"/>
                  </a:srgbClr>
                </a:gs>
                <a:gs pos="50000">
                  <a:srgbClr val="FFFFFF">
                    <a:alpha val="35001"/>
                  </a:srgbClr>
                </a:gs>
                <a:gs pos="100000">
                  <a:srgbClr val="FFFFFF">
                    <a:gamma/>
                    <a:tint val="0"/>
                    <a:invGamma/>
                    <a:alpha val="0"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41" name="Group 44"/>
            <p:cNvGrpSpPr>
              <a:grpSpLocks/>
            </p:cNvGrpSpPr>
            <p:nvPr userDrawn="1"/>
          </p:nvGrpSpPr>
          <p:grpSpPr bwMode="auto">
            <a:xfrm>
              <a:off x="0" y="111"/>
              <a:ext cx="4327" cy="768"/>
              <a:chOff x="0" y="111"/>
              <a:chExt cx="4327" cy="768"/>
            </a:xfrm>
          </p:grpSpPr>
          <p:sp>
            <p:nvSpPr>
              <p:cNvPr id="1065" name="Rectangle 41"/>
              <p:cNvSpPr>
                <a:spLocks noChangeArrowheads="1"/>
              </p:cNvSpPr>
              <p:nvPr userDrawn="1"/>
            </p:nvSpPr>
            <p:spPr bwMode="hidden">
              <a:xfrm rot="-5400000">
                <a:off x="1780" y="-1669"/>
                <a:ext cx="768" cy="4327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 userDrawn="1"/>
            </p:nvSpPr>
            <p:spPr bwMode="hidden">
              <a:xfrm rot="-5400000">
                <a:off x="1754" y="-1643"/>
                <a:ext cx="181" cy="3690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gamma/>
                      <a:tint val="0"/>
                      <a:invGamma/>
                      <a:alpha val="0"/>
                    </a:srgbClr>
                  </a:gs>
                  <a:gs pos="5000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 userDrawn="1"/>
            </p:nvSpPr>
            <p:spPr bwMode="hidden">
              <a:xfrm rot="-5400000">
                <a:off x="1780" y="-1669"/>
                <a:ext cx="768" cy="4327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35001"/>
                    </a:srgbClr>
                  </a:gs>
                  <a:gs pos="100000">
                    <a:srgbClr val="FFFFFF">
                      <a:gamma/>
                      <a:tint val="0"/>
                      <a:invGamma/>
                      <a:alpha val="0"/>
                    </a:srgbClr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</p:grpSp>
      <p:sp>
        <p:nvSpPr>
          <p:cNvPr id="103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258763"/>
            <a:ext cx="7315200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71" name="Rectangle 47"/>
          <p:cNvSpPr>
            <a:spLocks noChangeArrowheads="1"/>
          </p:cNvSpPr>
          <p:nvPr/>
        </p:nvSpPr>
        <p:spPr bwMode="gray">
          <a:xfrm>
            <a:off x="0" y="6751638"/>
            <a:ext cx="9144000" cy="10636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53193" y="1988840"/>
            <a:ext cx="1555373" cy="259228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075" name="Rectangle 26"/>
          <p:cNvSpPr>
            <a:spLocks noChangeArrowheads="1"/>
          </p:cNvSpPr>
          <p:nvPr/>
        </p:nvSpPr>
        <p:spPr bwMode="black">
          <a:xfrm>
            <a:off x="5501665" y="5316390"/>
            <a:ext cx="3430006" cy="12003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Педагог-психолог </a:t>
            </a:r>
          </a:p>
          <a:p>
            <a:pPr algn="ctr" eaLnBrk="0" hangingPunct="0"/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ГБПОУ МО «Сергиево-Посадский колледж»</a:t>
            </a:r>
          </a:p>
          <a:p>
            <a:pPr algn="ctr" eaLnBrk="0" hangingPunct="0"/>
            <a:r>
              <a:rPr lang="ru-RU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Чапни</a:t>
            </a:r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Марина Сергеевна</a:t>
            </a:r>
            <a:endParaRPr 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268" y="1659248"/>
            <a:ext cx="66247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Профилактическая работа в образовательной организации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среднего профессионального образования</a:t>
            </a:r>
          </a:p>
          <a:p>
            <a:pPr algn="ctr"/>
            <a:endParaRPr lang="ru-RU" sz="2800" b="1" dirty="0" smtClean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AAF1C25-DF58-F6D6-4FE2-78342B365B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8640"/>
            <a:ext cx="4371012" cy="987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471721">
            <a:off x="405567" y="4264177"/>
            <a:ext cx="4572000" cy="171288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29979" y="2974069"/>
            <a:ext cx="2905586" cy="214654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02706" y="377795"/>
            <a:ext cx="1626624" cy="1899707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340945" y="260648"/>
            <a:ext cx="8780462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3600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Руководитель организации может все!</a:t>
            </a:r>
            <a:endParaRPr lang="en-US" sz="3600" b="1" kern="0" dirty="0">
              <a:solidFill>
                <a:srgbClr val="0070C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1412776"/>
            <a:ext cx="5328592" cy="355406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467544" y="4437112"/>
            <a:ext cx="8280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70C0"/>
                </a:solidFill>
              </a:rPr>
              <a:t>…</a:t>
            </a: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понимает важность позиции педагога-психолога </a:t>
            </a:r>
          </a:p>
          <a:p>
            <a:pPr algn="just"/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учебно-воспитательном процессе, заинтересован в качестве результатов социально-психологического тестирования, контролирует и укрепляет профилактический потенциал и ресурсы всех субъектов профилактики в образовательной организации …</a:t>
            </a:r>
            <a:endParaRPr lang="ru-RU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1052736"/>
            <a:ext cx="5562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…или с чего начинается профилактика…</a:t>
            </a:r>
            <a:endParaRPr lang="ru-RU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139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265557" y="45007"/>
            <a:ext cx="8780462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en-US" sz="3600" b="1" kern="0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6147" name="Group 29"/>
          <p:cNvGrpSpPr>
            <a:grpSpLocks/>
          </p:cNvGrpSpPr>
          <p:nvPr/>
        </p:nvGrpSpPr>
        <p:grpSpPr bwMode="auto">
          <a:xfrm>
            <a:off x="0" y="260648"/>
            <a:ext cx="8960119" cy="6237133"/>
            <a:chOff x="1477" y="390"/>
            <a:chExt cx="3497" cy="3169"/>
          </a:xfrm>
        </p:grpSpPr>
        <p:sp>
          <p:nvSpPr>
            <p:cNvPr id="6" name="Puzzle3"/>
            <p:cNvSpPr>
              <a:spLocks noEditPoints="1" noChangeArrowheads="1"/>
            </p:cNvSpPr>
            <p:nvPr/>
          </p:nvSpPr>
          <p:spPr bwMode="gray">
            <a:xfrm>
              <a:off x="4203" y="406"/>
              <a:ext cx="771" cy="1060"/>
            </a:xfrm>
            <a:custGeom>
              <a:avLst/>
              <a:gdLst>
                <a:gd name="T0" fmla="*/ 10391 w 21600"/>
                <a:gd name="T1" fmla="*/ 15806 h 21600"/>
                <a:gd name="T2" fmla="*/ 20551 w 21600"/>
                <a:gd name="T3" fmla="*/ 21088 h 21600"/>
                <a:gd name="T4" fmla="*/ 13180 w 21600"/>
                <a:gd name="T5" fmla="*/ 13801 h 21600"/>
                <a:gd name="T6" fmla="*/ 20551 w 21600"/>
                <a:gd name="T7" fmla="*/ 7025 h 21600"/>
                <a:gd name="T8" fmla="*/ 10500 w 21600"/>
                <a:gd name="T9" fmla="*/ 52 h 21600"/>
                <a:gd name="T10" fmla="*/ 692 w 21600"/>
                <a:gd name="T11" fmla="*/ 6802 h 21600"/>
                <a:gd name="T12" fmla="*/ 8064 w 21600"/>
                <a:gd name="T13" fmla="*/ 13526 h 21600"/>
                <a:gd name="T14" fmla="*/ 692 w 21600"/>
                <a:gd name="T15" fmla="*/ 21088 h 21600"/>
                <a:gd name="T16" fmla="*/ 2273 w 21600"/>
                <a:gd name="T17" fmla="*/ 7719 h 21600"/>
                <a:gd name="T18" fmla="*/ 19149 w 21600"/>
                <a:gd name="T19" fmla="*/ 202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CCCC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Puzzle2"/>
            <p:cNvSpPr>
              <a:spLocks noEditPoints="1" noChangeArrowheads="1"/>
            </p:cNvSpPr>
            <p:nvPr/>
          </p:nvSpPr>
          <p:spPr bwMode="gray">
            <a:xfrm>
              <a:off x="3790" y="2215"/>
              <a:ext cx="1184" cy="1232"/>
            </a:xfrm>
            <a:custGeom>
              <a:avLst/>
              <a:gdLst>
                <a:gd name="T0" fmla="*/ 11 w 21600"/>
                <a:gd name="T1" fmla="*/ 13386 h 21600"/>
                <a:gd name="T2" fmla="*/ 4202 w 21600"/>
                <a:gd name="T3" fmla="*/ 21161 h 21600"/>
                <a:gd name="T4" fmla="*/ 10400 w 21600"/>
                <a:gd name="T5" fmla="*/ 13909 h 21600"/>
                <a:gd name="T6" fmla="*/ 16821 w 21600"/>
                <a:gd name="T7" fmla="*/ 21190 h 21600"/>
                <a:gd name="T8" fmla="*/ 21600 w 21600"/>
                <a:gd name="T9" fmla="*/ 15083 h 21600"/>
                <a:gd name="T10" fmla="*/ 16889 w 21600"/>
                <a:gd name="T11" fmla="*/ 5739 h 21600"/>
                <a:gd name="T12" fmla="*/ 10800 w 21600"/>
                <a:gd name="T13" fmla="*/ 28 h 21600"/>
                <a:gd name="T14" fmla="*/ 4202 w 21600"/>
                <a:gd name="T15" fmla="*/ 5894 h 21600"/>
                <a:gd name="T16" fmla="*/ 5388 w 21600"/>
                <a:gd name="T17" fmla="*/ 6742 h 21600"/>
                <a:gd name="T18" fmla="*/ 16177 w 21600"/>
                <a:gd name="T19" fmla="*/ 2044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CCECFF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Puzzle4"/>
            <p:cNvSpPr>
              <a:spLocks noEditPoints="1" noChangeArrowheads="1"/>
            </p:cNvSpPr>
            <p:nvPr/>
          </p:nvSpPr>
          <p:spPr bwMode="gray">
            <a:xfrm>
              <a:off x="1567" y="2166"/>
              <a:ext cx="774" cy="1393"/>
            </a:xfrm>
            <a:custGeom>
              <a:avLst/>
              <a:gdLst>
                <a:gd name="T0" fmla="*/ 8307 w 21600"/>
                <a:gd name="T1" fmla="*/ 11593 h 21600"/>
                <a:gd name="T2" fmla="*/ 453 w 21600"/>
                <a:gd name="T3" fmla="*/ 16938 h 21600"/>
                <a:gd name="T4" fmla="*/ 11500 w 21600"/>
                <a:gd name="T5" fmla="*/ 21600 h 21600"/>
                <a:gd name="T6" fmla="*/ 20920 w 21600"/>
                <a:gd name="T7" fmla="*/ 16751 h 21600"/>
                <a:gd name="T8" fmla="*/ 13972 w 21600"/>
                <a:gd name="T9" fmla="*/ 10888 h 21600"/>
                <a:gd name="T10" fmla="*/ 21033 w 21600"/>
                <a:gd name="T11" fmla="*/ 4716 h 21600"/>
                <a:gd name="T12" fmla="*/ 11102 w 21600"/>
                <a:gd name="T13" fmla="*/ 11 h 21600"/>
                <a:gd name="T14" fmla="*/ 453 w 21600"/>
                <a:gd name="T15" fmla="*/ 4716 h 21600"/>
                <a:gd name="T16" fmla="*/ 2076 w 21600"/>
                <a:gd name="T17" fmla="*/ 5664 h 21600"/>
                <a:gd name="T18" fmla="*/ 20203 w 21600"/>
                <a:gd name="T19" fmla="*/ 1598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gradFill rotWithShape="1">
              <a:gsLst>
                <a:gs pos="0">
                  <a:srgbClr val="20AE3E"/>
                </a:gs>
                <a:gs pos="100000">
                  <a:srgbClr val="20AE3E">
                    <a:gamma/>
                    <a:tint val="51373"/>
                    <a:invGamma/>
                  </a:srgbClr>
                </a:gs>
              </a:gsLst>
              <a:lin ang="18900000" scaled="1"/>
            </a:gra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Puzzle1"/>
            <p:cNvSpPr>
              <a:spLocks noEditPoints="1" noChangeArrowheads="1"/>
            </p:cNvSpPr>
            <p:nvPr/>
          </p:nvSpPr>
          <p:spPr bwMode="gray">
            <a:xfrm>
              <a:off x="1477" y="390"/>
              <a:ext cx="1152" cy="766"/>
            </a:xfrm>
            <a:custGeom>
              <a:avLst/>
              <a:gdLst>
                <a:gd name="T0" fmla="*/ 16740 w 21600"/>
                <a:gd name="T1" fmla="*/ 21078 h 21600"/>
                <a:gd name="T2" fmla="*/ 16976 w 21600"/>
                <a:gd name="T3" fmla="*/ 521 h 21600"/>
                <a:gd name="T4" fmla="*/ 4725 w 21600"/>
                <a:gd name="T5" fmla="*/ 856 h 21600"/>
                <a:gd name="T6" fmla="*/ 5040 w 21600"/>
                <a:gd name="T7" fmla="*/ 21004 h 21600"/>
                <a:gd name="T8" fmla="*/ 10811 w 21600"/>
                <a:gd name="T9" fmla="*/ 12885 h 21600"/>
                <a:gd name="T10" fmla="*/ 10845 w 21600"/>
                <a:gd name="T11" fmla="*/ 8714 h 21600"/>
                <a:gd name="T12" fmla="*/ 21600 w 21600"/>
                <a:gd name="T13" fmla="*/ 10000 h 21600"/>
                <a:gd name="T14" fmla="*/ 56 w 21600"/>
                <a:gd name="T15" fmla="*/ 10000 h 21600"/>
                <a:gd name="T16" fmla="*/ 6086 w 21600"/>
                <a:gd name="T17" fmla="*/ 2569 h 21600"/>
                <a:gd name="T18" fmla="*/ 16132 w 21600"/>
                <a:gd name="T19" fmla="*/ 1955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57150">
              <a:solidFill>
                <a:srgbClr val="FFFFFF"/>
              </a:solidFill>
              <a:miter lim="800000"/>
              <a:headEnd/>
              <a:tailEnd/>
            </a:ln>
            <a:effectLst>
              <a:outerShdw dist="135003" dir="2471156" algn="ctr" rotWithShape="0">
                <a:srgbClr val="000000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 dirty="0">
                <a:cs typeface="+mn-cs"/>
              </a:endParaRPr>
            </a:p>
          </p:txBody>
        </p:sp>
      </p:grp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562992" y="5487827"/>
            <a:ext cx="23972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658749"/>
            <a:ext cx="20637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ДИРЕКТОР</a:t>
            </a:r>
            <a:endParaRPr lang="ru-RU" sz="3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07708" y="879219"/>
            <a:ext cx="27293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ЗАМ. ДИРЕКТОРА ПО </a:t>
            </a:r>
            <a:endParaRPr lang="en-US" sz="22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УВР</a:t>
            </a:r>
            <a:endParaRPr lang="ru-RU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77061" y="4637912"/>
            <a:ext cx="23324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КЛАССНЫЙ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088" y="4422046"/>
            <a:ext cx="18066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             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ПСИХОЛОГ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5738" y="1976980"/>
            <a:ext cx="61905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Tx/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Единство целей</a:t>
            </a:r>
            <a:endParaRPr lang="en-US" sz="2400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ctr">
              <a:buFontTx/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Четкое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распределение функционала</a:t>
            </a:r>
          </a:p>
          <a:p>
            <a:pPr marL="342900" indent="-342900" algn="ctr">
              <a:buFontTx/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Преодоление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сопротивления</a:t>
            </a:r>
          </a:p>
          <a:p>
            <a:pPr marL="342900" indent="-342900" algn="ctr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Единство понимания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  результатов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Контроль на всех этапах работы</a:t>
            </a:r>
          </a:p>
        </p:txBody>
      </p:sp>
    </p:spTree>
    <p:extLst>
      <p:ext uri="{BB962C8B-B14F-4D97-AF65-F5344CB8AC3E}">
        <p14:creationId xmlns:p14="http://schemas.microsoft.com/office/powerpoint/2010/main" xmlns="" val="40020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340945" y="260648"/>
            <a:ext cx="8780462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3600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Группа риска это….</a:t>
            </a:r>
            <a:endParaRPr lang="en-US" sz="3600" b="1" kern="0" dirty="0">
              <a:solidFill>
                <a:srgbClr val="0070C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1995" y="50851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04692" y="4401730"/>
            <a:ext cx="256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ТРУДНЫЕ ДЕТИ</a:t>
            </a:r>
            <a:endParaRPr lang="ru-RU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20848" y="1019809"/>
            <a:ext cx="5431564" cy="34496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62865" y="4304806"/>
            <a:ext cx="31449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ДЕТИ, </a:t>
            </a:r>
          </a:p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КОТОРЫМ ТРУДНО</a:t>
            </a:r>
            <a:endParaRPr lang="ru-RU" sz="28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6630" y="4394546"/>
            <a:ext cx="617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endParaRPr lang="ru-RU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41044" y="5600059"/>
            <a:ext cx="51802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Правильное понимание и </a:t>
            </a:r>
          </a:p>
          <a:p>
            <a:pPr algn="ctr"/>
            <a:r>
              <a:rPr lang="ru-RU" sz="2800" b="1" dirty="0" smtClean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 результатов СПТ</a:t>
            </a:r>
            <a:endParaRPr lang="ru-RU" sz="2800" b="1" dirty="0">
              <a:solidFill>
                <a:srgbClr val="3399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9691" y="4839242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00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  <a:endParaRPr lang="ru-RU" sz="6000" b="1" dirty="0">
              <a:solidFill>
                <a:srgbClr val="00009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34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8"/>
          <p:cNvSpPr txBox="1">
            <a:spLocks noChangeArrowheads="1"/>
          </p:cNvSpPr>
          <p:nvPr/>
        </p:nvSpPr>
        <p:spPr bwMode="gray">
          <a:xfrm>
            <a:off x="395536" y="257842"/>
            <a:ext cx="8568952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200" b="1" kern="0" dirty="0" smtClean="0">
                <a:solidFill>
                  <a:srgbClr val="0070C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А что в основе? </a:t>
            </a:r>
          </a:p>
          <a:p>
            <a:pPr algn="ctr">
              <a:defRPr/>
            </a:pPr>
            <a:r>
              <a:rPr lang="ru-RU" sz="3200" b="1" kern="0" dirty="0" smtClean="0">
                <a:solidFill>
                  <a:srgbClr val="0070C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Фрустрация и агрессия как основа девиации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54943" y="5035938"/>
            <a:ext cx="78501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Признак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эмоционального неблагополучия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Способ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защиты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Быстрый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способ достижения цели </a:t>
            </a:r>
          </a:p>
          <a:p>
            <a:pPr algn="just"/>
            <a:endParaRPr lang="ru-RU" sz="24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21" name="Freeform 62"/>
          <p:cNvSpPr>
            <a:spLocks noEditPoints="1"/>
          </p:cNvSpPr>
          <p:nvPr/>
        </p:nvSpPr>
        <p:spPr bwMode="gray">
          <a:xfrm rot="-645533">
            <a:off x="2469321" y="3009394"/>
            <a:ext cx="2228288" cy="2136039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2820"/>
              <a:gd name="T145" fmla="*/ 0 h 2912"/>
              <a:gd name="T146" fmla="*/ 2820 w 2820"/>
              <a:gd name="T147" fmla="*/ 2912 h 291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rgbClr val="A0A000"/>
              </a:gs>
              <a:gs pos="50000">
                <a:srgbClr val="E6E600"/>
              </a:gs>
              <a:gs pos="100000">
                <a:srgbClr val="FFFF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Front">
              <a:rot lat="1500000" lon="20099998" rev="0"/>
            </a:camera>
            <a:lightRig rig="legacyFlat4" dir="t"/>
          </a:scene3d>
          <a:sp3d extrusionH="430200" prstMaterial="legacyMatte">
            <a:bevelT w="13500" h="13500" prst="angle"/>
            <a:bevelB w="13500" h="13500" prst="angle"/>
            <a:extrusionClr>
              <a:srgbClr val="CC9900"/>
            </a:extrusionClr>
          </a:sp3d>
        </p:spPr>
        <p:txBody>
          <a:bodyPr>
            <a:flatTx/>
          </a:bodyPr>
          <a:lstStyle/>
          <a:p>
            <a:endParaRPr lang="ru-RU"/>
          </a:p>
        </p:txBody>
      </p:sp>
      <p:sp>
        <p:nvSpPr>
          <p:cNvPr id="6" name="Freeform 63"/>
          <p:cNvSpPr>
            <a:spLocks noEditPoints="1"/>
          </p:cNvSpPr>
          <p:nvPr/>
        </p:nvSpPr>
        <p:spPr bwMode="gray">
          <a:xfrm rot="10552877">
            <a:off x="3563883" y="2174704"/>
            <a:ext cx="2782312" cy="2105052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flip="none" rotWithShape="1">
            <a:gsLst>
              <a:gs pos="0">
                <a:srgbClr val="4996E3"/>
              </a:gs>
              <a:gs pos="50000">
                <a:srgbClr val="AFCEF7"/>
              </a:gs>
              <a:gs pos="100000">
                <a:srgbClr val="4996E3"/>
              </a:gs>
            </a:gsLst>
            <a:path path="circle">
              <a:fillToRect l="100000" t="100000"/>
            </a:path>
            <a:tileRect r="-100000" b="-100000"/>
          </a:gradFill>
          <a:ln w="0">
            <a:noFill/>
            <a:prstDash val="solid"/>
            <a:round/>
            <a:headEnd/>
            <a:tailEnd/>
          </a:ln>
          <a:effectLst/>
          <a:scene3d>
            <a:camera prst="legacyPerspectiveFront">
              <a:rot lat="1500000" lon="20099999" rev="0"/>
            </a:camera>
            <a:lightRig rig="legacyFlat4" dir="t"/>
          </a:scene3d>
          <a:sp3d extrusionH="430200" prstMaterial="legacyMatte">
            <a:bevelT w="13500" h="13500" prst="angle"/>
            <a:bevelB w="13500" h="13500" prst="angle"/>
            <a:extrusionClr>
              <a:srgbClr val="4996E3"/>
            </a:extrusionClr>
          </a:sp3d>
        </p:spPr>
        <p:txBody>
          <a:bodyPr>
            <a:flatTx/>
          </a:bodyPr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16133" y="3306307"/>
            <a:ext cx="231798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31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cs typeface="+mn-cs"/>
              </a:rPr>
              <a:t>АГРЕССИЯ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cs typeface="+mn-cs"/>
              </a:rPr>
              <a:t>следствие фрустрации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Verdana" pitchFamily="34" charset="0"/>
              <a:cs typeface="+mn-cs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6227505" y="2088301"/>
            <a:ext cx="278608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B0F0"/>
                </a:solidFill>
                <a:latin typeface="Verdana" pitchFamily="34" charset="0"/>
                <a:cs typeface="+mn-cs"/>
              </a:rPr>
              <a:t>ФРУСТРАЦИЯ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B0F0"/>
                </a:solidFill>
                <a:latin typeface="Verdana" pitchFamily="34" charset="0"/>
                <a:cs typeface="+mn-cs"/>
              </a:rPr>
              <a:t>влечет за собой агрессию</a:t>
            </a:r>
            <a:endParaRPr lang="en-US" sz="2000" b="1" dirty="0">
              <a:solidFill>
                <a:srgbClr val="00B0F0"/>
              </a:solidFill>
              <a:latin typeface="Verdana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5"/>
          <p:cNvSpPr>
            <a:spLocks noChangeArrowheads="1"/>
          </p:cNvSpPr>
          <p:nvPr/>
        </p:nvSpPr>
        <p:spPr bwMode="black">
          <a:xfrm>
            <a:off x="251520" y="103540"/>
            <a:ext cx="8786812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Девиантное поведение: </a:t>
            </a:r>
          </a:p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аблюдение и диагностика</a:t>
            </a:r>
            <a:endParaRPr lang="ru-RU" sz="3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651" name="Text Box 8"/>
          <p:cNvSpPr txBox="1">
            <a:spLocks noChangeArrowheads="1"/>
          </p:cNvSpPr>
          <p:nvPr/>
        </p:nvSpPr>
        <p:spPr bwMode="gray">
          <a:xfrm>
            <a:off x="396058" y="1285367"/>
            <a:ext cx="8642274" cy="38010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Часто (чаще по сравнению с поведением других детей, окружающих ребенка)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ТЕРЯЕТ КОНТРОЛЬ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над собой.</a:t>
            </a:r>
          </a:p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Часто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СПОРИТ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РУГАЕТСЯ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 сверстниками и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взрослыми.</a:t>
            </a:r>
          </a:p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Намеренно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РАЗДРАЖАЕТ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взрослых, отказывается выполнять просьбы.</a:t>
            </a:r>
          </a:p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Часто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ВИНИТ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других в своем «неправильном» поведении и ошибках.</a:t>
            </a:r>
          </a:p>
          <a:p>
            <a:pPr>
              <a:spcBef>
                <a:spcPts val="600"/>
              </a:spcBef>
            </a:pP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ru-RU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ЗАВИСТЛИВ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мнителен</a:t>
            </a: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Склонен ко лжи и </a:t>
            </a:r>
            <a:r>
              <a:rPr lang="ru-RU" sz="24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субьектиности</a:t>
            </a: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653" name="Text Box 8"/>
          <p:cNvSpPr txBox="1">
            <a:spLocks noChangeArrowheads="1"/>
          </p:cNvSpPr>
          <p:nvPr/>
        </p:nvSpPr>
        <p:spPr bwMode="gray">
          <a:xfrm>
            <a:off x="178990" y="5157192"/>
            <a:ext cx="8786812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ребенке, у которого в течение </a:t>
            </a:r>
            <a:r>
              <a:rPr lang="ru-RU" sz="20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6-ти </a:t>
            </a:r>
            <a:r>
              <a:rPr lang="ru-RU" sz="20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более месяцев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одновременно устойчиво проявлялись </a:t>
            </a:r>
            <a:r>
              <a:rPr lang="ru-RU" sz="20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критерия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можно говорить как о ребенке, </a:t>
            </a:r>
            <a:r>
              <a:rPr lang="ru-RU" sz="2000" i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обладающем агрессивностью как качеством </a:t>
            </a:r>
            <a:r>
              <a:rPr lang="ru-RU" sz="20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личности,</a:t>
            </a:r>
          </a:p>
          <a:p>
            <a:pPr algn="ctr"/>
            <a:r>
              <a:rPr lang="ru-RU" sz="20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склонном к </a:t>
            </a:r>
            <a:r>
              <a:rPr lang="ru-RU" sz="2000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девиантному</a:t>
            </a:r>
            <a:r>
              <a:rPr lang="ru-RU" sz="20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поведению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5"/>
          <p:cNvSpPr>
            <a:spLocks noChangeArrowheads="1"/>
          </p:cNvSpPr>
          <p:nvPr/>
        </p:nvSpPr>
        <p:spPr bwMode="black">
          <a:xfrm>
            <a:off x="266275" y="95405"/>
            <a:ext cx="8786812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Особенности </a:t>
            </a:r>
            <a:r>
              <a:rPr lang="ru-RU" sz="32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девиантных</a:t>
            </a:r>
            <a:r>
              <a:rPr lang="ru-RU" sz="32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детей</a:t>
            </a:r>
            <a:endParaRPr lang="ru-RU" sz="3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3" name="Text Box 8"/>
          <p:cNvSpPr txBox="1">
            <a:spLocks noChangeArrowheads="1"/>
          </p:cNvSpPr>
          <p:nvPr/>
        </p:nvSpPr>
        <p:spPr bwMode="gray">
          <a:xfrm>
            <a:off x="178594" y="812319"/>
            <a:ext cx="8837613" cy="35394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Воспринимают большинство ситуаций как угрожающих, враждебных по отношению к ним.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Сверхчувствительны к негативному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отношению.</a:t>
            </a:r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Не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оценивают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собственное поведение как </a:t>
            </a:r>
            <a:r>
              <a:rPr lang="ru-RU" sz="1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девиантное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Винят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окружающих в собственном деструктивном поведении.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В случае намеренной агрессии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отсутствует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чувство вины.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Склонны не брать на себя ответственность за свои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поступки, избегать решений.</a:t>
            </a:r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Имеют ограниченный набор реакций на проблемную ситуацию.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В отношениях проявляют низкий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уровень </a:t>
            </a:r>
            <a:r>
              <a:rPr lang="ru-RU" sz="1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эмпатии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11. Слабо осознают свои эмоции, кроме гнева, слабо развит контроль над эмоциями.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 Имеют неврологические недостатки: неустойчивое, рассеянное внимание, слабая оперативная память, неустойчивое запоминание.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13. Не умеют прогнозировать последствия своих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действий.</a:t>
            </a: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14. 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моционально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застревают на проблемной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ситуации.</a:t>
            </a:r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15.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Положительно относятся к агрессии,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через нее получают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чувство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значимости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силы.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4336756"/>
            <a:ext cx="2986906" cy="239771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4429463"/>
            <a:ext cx="2411760" cy="225661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594" y="4429463"/>
            <a:ext cx="2737222" cy="221229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340945" y="260648"/>
            <a:ext cx="8780462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3600" b="1" kern="0" dirty="0" smtClean="0">
                <a:solidFill>
                  <a:srgbClr val="339933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Сотрудничество</a:t>
            </a:r>
            <a:r>
              <a:rPr lang="ru-RU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VS </a:t>
            </a:r>
            <a:r>
              <a:rPr lang="ru-RU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Сопротивление</a:t>
            </a:r>
            <a:r>
              <a:rPr lang="en-US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lang="en-US" sz="3600" b="1" kern="0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302772"/>
            <a:ext cx="6264696" cy="38085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68144" y="5085184"/>
            <a:ext cx="2332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КЛАССНЫЙ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РУКОВОДИТЕЛЬ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31640" y="5344564"/>
            <a:ext cx="2935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ПЕДАГОГ-ПСИХОЛОГ</a:t>
            </a:r>
            <a:endParaRPr lang="ru-RU" sz="24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1302772"/>
            <a:ext cx="3048000" cy="3638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306431" y="78198"/>
            <a:ext cx="8780462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Инструменты структурирования наблюдений</a:t>
            </a:r>
            <a:endParaRPr lang="en-US" sz="2800" b="1" kern="0" dirty="0">
              <a:solidFill>
                <a:srgbClr val="0070C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77794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Индивидуализированная </a:t>
            </a:r>
            <a:r>
              <a:rPr lang="ru-RU" sz="2400" dirty="0" smtClean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характеристика обучающегося</a:t>
            </a:r>
            <a:endParaRPr lang="ru-RU" sz="2400" dirty="0">
              <a:solidFill>
                <a:srgbClr val="00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03990" y="441868"/>
            <a:ext cx="7853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endParaRPr lang="ru-RU" sz="5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764" y="661003"/>
            <a:ext cx="3499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Формальный подход</a:t>
            </a:r>
            <a:endParaRPr lang="ru-RU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312" y="1408791"/>
            <a:ext cx="858907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 семьи и семейной положение.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Социальная ситуация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развития обучающегося </a:t>
            </a:r>
            <a:endParaRPr lang="ru-RU" sz="2000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(УЧЕСТЬ: переезд, </a:t>
            </a:r>
            <a:r>
              <a:rPr lang="ru-RU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смерть родственника, </a:t>
            </a:r>
            <a:r>
              <a:rPr lang="ru-RU" sz="2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развод, командировки </a:t>
            </a:r>
            <a:r>
              <a:rPr lang="ru-RU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родителей, конфликт </a:t>
            </a:r>
            <a:r>
              <a:rPr lang="ru-RU" sz="2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ОУ, члены семьи на СВО, постановка </a:t>
            </a:r>
            <a:r>
              <a:rPr lang="ru-RU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учет в связи с правонарушением или </a:t>
            </a:r>
            <a:r>
              <a:rPr lang="ru-RU" sz="2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преступлением, </a:t>
            </a:r>
            <a:r>
              <a:rPr lang="ru-RU" sz="20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буллинг</a:t>
            </a:r>
            <a:r>
              <a:rPr lang="ru-RU" sz="2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прошлом и др. особенности).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Сведения о родителях и АКТУАЛЬНАЯ контактная информация.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Учебная деятельность.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Коммуникации.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Личные качества.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7.Внешний вид.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8. Досуг и увлечения.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9. Круг общения. Конкретно указываются те, с кем ребенок дружит, имеет близкий доверительный контакт. По возможности: контактные данные друзей.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Дополнительная информация.</a:t>
            </a:r>
          </a:p>
          <a:p>
            <a:pPr algn="just"/>
            <a:endParaRPr lang="ru-RU" sz="2000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AutoNum type="arabicPeriod"/>
            </a:pP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465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306431" y="78198"/>
            <a:ext cx="8780462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800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Инструменты структурирования наблюдений</a:t>
            </a:r>
            <a:endParaRPr lang="en-US" sz="2800" b="1" kern="0" dirty="0">
              <a:solidFill>
                <a:srgbClr val="0070C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093974"/>
            <a:ext cx="3895360" cy="56131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6662" y="1196752"/>
            <a:ext cx="4315427" cy="54776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576" y="488866"/>
            <a:ext cx="33441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Методика Маркеры </a:t>
            </a:r>
          </a:p>
          <a:p>
            <a:pPr algn="ctr"/>
            <a:r>
              <a:rPr lang="ru-RU" sz="2000" b="1" dirty="0" smtClean="0">
                <a:solidFill>
                  <a:srgbClr val="3399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отклоняющегося поведения</a:t>
            </a:r>
            <a:endParaRPr lang="ru-RU" sz="2000" b="1" dirty="0">
              <a:solidFill>
                <a:srgbClr val="3399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4964" y="642754"/>
            <a:ext cx="3658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Мониторинг социальных сетей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986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8467" y="3642622"/>
            <a:ext cx="3376718" cy="271202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2820" y="2173239"/>
            <a:ext cx="1909156" cy="15032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209" y="1596175"/>
            <a:ext cx="2442516" cy="204644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409935" y="140523"/>
            <a:ext cx="8338529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3600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Про эффективность:</a:t>
            </a:r>
          </a:p>
          <a:p>
            <a:pPr algn="ctr">
              <a:defRPr/>
            </a:pPr>
            <a:r>
              <a:rPr lang="ru-RU" sz="32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Куда педагоги </a:t>
            </a:r>
          </a:p>
          <a:p>
            <a:pPr algn="ctr">
              <a:defRPr/>
            </a:pPr>
            <a:r>
              <a:rPr lang="ru-RU" sz="32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«ведут» детей?</a:t>
            </a:r>
          </a:p>
          <a:p>
            <a:pPr algn="ctr">
              <a:defRPr/>
            </a:pPr>
            <a:r>
              <a:rPr lang="en-US" sz="32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VS</a:t>
            </a:r>
            <a:endParaRPr lang="ru-RU" sz="3200" b="1" kern="0" dirty="0" smtClean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algn="ctr">
              <a:defRPr/>
            </a:pPr>
            <a:r>
              <a:rPr lang="ru-RU" sz="3200" b="1" kern="0" dirty="0" smtClean="0">
                <a:solidFill>
                  <a:srgbClr val="334F1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Когда дети </a:t>
            </a:r>
          </a:p>
          <a:p>
            <a:pPr algn="ctr">
              <a:defRPr/>
            </a:pPr>
            <a:r>
              <a:rPr lang="ru-RU" sz="3200" b="1" kern="0" dirty="0" smtClean="0">
                <a:solidFill>
                  <a:srgbClr val="334F15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«пойдут» самостоятельно?</a:t>
            </a:r>
            <a:endParaRPr lang="en-US" sz="3200" b="1" kern="0" dirty="0">
              <a:solidFill>
                <a:srgbClr val="334F15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1995" y="5085184"/>
            <a:ext cx="18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3520" y="5577836"/>
            <a:ext cx="2518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Сопровождение?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17207" y="5523645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Активные 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методы?</a:t>
            </a:r>
            <a:endParaRPr lang="ru-RU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106" y="5760983"/>
            <a:ext cx="2200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Традиционные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методы ?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5862" y="5407876"/>
            <a:ext cx="2360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Директивность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строгость?</a:t>
            </a:r>
            <a:endParaRPr lang="ru-RU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0619" y="-99438"/>
            <a:ext cx="2581286" cy="159637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74400" y="3642622"/>
            <a:ext cx="3383196" cy="202489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24184" y="3963448"/>
            <a:ext cx="2017275" cy="162191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17207" y="92371"/>
            <a:ext cx="1909156" cy="152204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067971" y="3607117"/>
            <a:ext cx="2373290" cy="204265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/>
          <p:cNvSpPr txBox="1"/>
          <p:nvPr/>
        </p:nvSpPr>
        <p:spPr>
          <a:xfrm>
            <a:off x="193106" y="2984520"/>
            <a:ext cx="1874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Самоконтроль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поведения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0706" y="1143799"/>
            <a:ext cx="2293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Плохая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приспособляемость</a:t>
            </a:r>
            <a:r>
              <a:rPr lang="ru-RU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зависимость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окружения</a:t>
            </a:r>
            <a:endParaRPr lang="ru-RU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09" y="1061220"/>
            <a:ext cx="2462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Самоэффективность</a:t>
            </a:r>
            <a:endParaRPr lang="ru-RU" sz="2000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жизнестойкость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33543" y="3032544"/>
            <a:ext cx="18955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Социальная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активность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дружелюбие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916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179512" y="8375"/>
            <a:ext cx="8623543" cy="694407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3600" b="1" kern="0" dirty="0" smtClean="0">
                <a:solidFill>
                  <a:srgbClr val="339933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Формирующая среда </a:t>
            </a:r>
            <a:r>
              <a:rPr lang="en-US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VS </a:t>
            </a:r>
            <a:r>
              <a:rPr lang="ru-RU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Дефицит </a:t>
            </a:r>
            <a:r>
              <a:rPr lang="ru-RU" sz="3600" b="1" kern="0" dirty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кадров </a:t>
            </a:r>
            <a:r>
              <a:rPr lang="en-US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endParaRPr lang="en-US" sz="3600" b="1" kern="0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9553" y="4566102"/>
            <a:ext cx="49511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 в поле не воин…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…или как педагогу избежать профессионального выгорания?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7920" y="404664"/>
            <a:ext cx="5868144" cy="370694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049985"/>
            <a:ext cx="4234672" cy="351611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8425" y="3356992"/>
            <a:ext cx="3312368" cy="331236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248693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5"/>
          <p:cNvSpPr>
            <a:spLocks noChangeArrowheads="1"/>
          </p:cNvSpPr>
          <p:nvPr/>
        </p:nvSpPr>
        <p:spPr bwMode="black">
          <a:xfrm>
            <a:off x="337524" y="89241"/>
            <a:ext cx="8786812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Компоненты эффективной профилактики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2531" name="Группа 19"/>
          <p:cNvGrpSpPr>
            <a:grpSpLocks/>
          </p:cNvGrpSpPr>
          <p:nvPr/>
        </p:nvGrpSpPr>
        <p:grpSpPr bwMode="auto">
          <a:xfrm>
            <a:off x="510281" y="768926"/>
            <a:ext cx="8441297" cy="5890262"/>
            <a:chOff x="285752" y="1357298"/>
            <a:chExt cx="7227250" cy="5500726"/>
          </a:xfrm>
        </p:grpSpPr>
        <p:pic>
          <p:nvPicPr>
            <p:cNvPr id="22532" name="Рисунок 8" descr="113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5784" y="1357298"/>
              <a:ext cx="7175815" cy="118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3" name="Рисунок 9" descr="стрелка-2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0622" y="2416338"/>
              <a:ext cx="7182380" cy="118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4" name="Рисунок 10" descr="стрелка-3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5784" y="3500438"/>
              <a:ext cx="6952596" cy="1175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5" name="Рисунок 11" descr="стрелка-4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5784" y="4572008"/>
              <a:ext cx="6952596" cy="1175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536" name="Рисунок 13" descr="стрелка-5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85752" y="5636888"/>
              <a:ext cx="7215206" cy="1221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7" name="Text Box 8"/>
            <p:cNvSpPr txBox="1">
              <a:spLocks noChangeArrowheads="1"/>
            </p:cNvSpPr>
            <p:nvPr/>
          </p:nvSpPr>
          <p:spPr bwMode="gray">
            <a:xfrm>
              <a:off x="1447046" y="1655258"/>
              <a:ext cx="5429288" cy="3077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538" name="Text Box 8"/>
            <p:cNvSpPr txBox="1">
              <a:spLocks noChangeArrowheads="1"/>
            </p:cNvSpPr>
            <p:nvPr/>
          </p:nvSpPr>
          <p:spPr bwMode="gray">
            <a:xfrm>
              <a:off x="1267740" y="1912954"/>
              <a:ext cx="5429288" cy="4311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Уважение личности ребенка</a:t>
              </a:r>
              <a:endParaRPr lang="en-US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539" name="Text Box 8"/>
            <p:cNvSpPr txBox="1">
              <a:spLocks noChangeArrowheads="1"/>
            </p:cNvSpPr>
            <p:nvPr/>
          </p:nvSpPr>
          <p:spPr bwMode="gray">
            <a:xfrm>
              <a:off x="1447046" y="2488689"/>
              <a:ext cx="5429288" cy="4311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Ответственность и самостоятельность</a:t>
              </a:r>
              <a:endPara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 Box 8"/>
            <p:cNvSpPr txBox="1">
              <a:spLocks noChangeArrowheads="1"/>
            </p:cNvSpPr>
            <p:nvPr/>
          </p:nvSpPr>
          <p:spPr bwMode="gray">
            <a:xfrm>
              <a:off x="1464603" y="4719773"/>
              <a:ext cx="5429264" cy="7760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Четкие границы и требования </a:t>
              </a:r>
            </a:p>
            <a:p>
              <a:pPr algn="ctr">
                <a:defRPr/>
              </a:pPr>
              <a:r>
                <a:rPr lang="ru-RU" sz="2400" b="1" dirty="0" smtClean="0">
                  <a:solidFill>
                    <a:schemeClr val="accent5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 общении и воспитании</a:t>
              </a:r>
              <a:endParaRPr lang="en-US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gray">
            <a:xfrm>
              <a:off x="1464603" y="5957996"/>
              <a:ext cx="5429264" cy="2874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71307" y="854599"/>
            <a:ext cx="6457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Открытые коммуникации и контакт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8867" y="2332443"/>
            <a:ext cx="4451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Примеры, авторитеты, доверие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4651" y="3160226"/>
            <a:ext cx="43958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Сотрудничество и сотворчество</a:t>
            </a:r>
          </a:p>
          <a:p>
            <a:r>
              <a:rPr lang="ru-RU" sz="2400" b="1" dirty="0" smtClean="0">
                <a:solidFill>
                  <a:srgbClr val="0099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чувства успеха</a:t>
            </a:r>
            <a:endParaRPr lang="ru-RU" sz="2400" b="1" dirty="0">
              <a:solidFill>
                <a:srgbClr val="0099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52102" y="5587702"/>
            <a:ext cx="6430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Формирование культуры </a:t>
            </a:r>
            <a:r>
              <a:rPr lang="ru-RU" sz="2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медиапотребления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мониторинг аккаунтов в социальных </a:t>
            </a: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сетях 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179512" y="0"/>
            <a:ext cx="8623543" cy="95505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36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Активные методы обучения</a:t>
            </a:r>
            <a:endParaRPr lang="en-US" sz="3600" b="1" kern="0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7" y="5591907"/>
            <a:ext cx="8748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…Нужны новые форматы…или когда обучающиеся становятся активными субъектами профилактики…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548680"/>
            <a:ext cx="8839567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Замена директивности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контроля на сопровождение, регулирование </a:t>
            </a: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делегирование;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Педагог задает вектор, обучающиеся движутся по нему самостоятельно;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Включение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обучающихся в событийный ряд конкретной целевой направленности;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Учет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интересов и потребностей обучающихся;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Интеграция </a:t>
            </a:r>
            <a:r>
              <a:rPr lang="ru-RU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профилактики в учебную </a:t>
            </a:r>
            <a:r>
              <a:rPr lang="ru-RU" sz="20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деятельность</a:t>
            </a:r>
            <a:endParaRPr lang="ru-RU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 smtClean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8" y="2752975"/>
            <a:ext cx="2497197" cy="279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-3984" y="3223043"/>
            <a:ext cx="239795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коммуникативные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кейсы</a:t>
            </a:r>
          </a:p>
          <a:p>
            <a:pPr algn="ctr"/>
            <a:endParaRPr lang="ru-RU" sz="2000" b="1" dirty="0" smtClean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Интегрированные уроки</a:t>
            </a:r>
          </a:p>
          <a:p>
            <a:pPr algn="ctr"/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4180" y="2709449"/>
            <a:ext cx="2497197" cy="279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29807" y="3294018"/>
            <a:ext cx="17459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Навыко</a:t>
            </a:r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Развивающие</a:t>
            </a:r>
          </a:p>
          <a:p>
            <a:pPr algn="ctr"/>
            <a:r>
              <a:rPr lang="ru-RU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творческие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</a:t>
            </a:r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1283" y="2606208"/>
            <a:ext cx="2493480" cy="27922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30872" y="3302621"/>
            <a:ext cx="18479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Студенческий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Театр и 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«Студенческие</a:t>
            </a:r>
          </a:p>
          <a:p>
            <a:pPr algn="ctr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огоньки»</a:t>
            </a:r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3840" y="2150096"/>
            <a:ext cx="2493480" cy="27922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88310" y="2422817"/>
            <a:ext cx="25082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err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Квизы</a:t>
            </a:r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2000" b="1" dirty="0" err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квесты</a:t>
            </a:r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just"/>
            <a:r>
              <a:rPr lang="ru-RU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сихологические </a:t>
            </a:r>
          </a:p>
          <a:p>
            <a:pPr algn="just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игры по сплочению, </a:t>
            </a:r>
          </a:p>
          <a:p>
            <a:pPr algn="just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профилактике </a:t>
            </a:r>
          </a:p>
          <a:p>
            <a:pPr algn="just"/>
            <a:r>
              <a:rPr lang="ru-RU" sz="20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</a:t>
            </a:r>
            <a:r>
              <a:rPr lang="ru-RU" sz="2000" b="1" dirty="0" err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уллинга</a:t>
            </a:r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развитию </a:t>
            </a:r>
          </a:p>
          <a:p>
            <a:pPr algn="just"/>
            <a:r>
              <a:rPr lang="ru-RU" sz="20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Жизнестойкости,</a:t>
            </a:r>
          </a:p>
          <a:p>
            <a:pPr algn="just"/>
            <a:r>
              <a:rPr lang="ru-RU" sz="2000" b="1" dirty="0" err="1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челленджи</a:t>
            </a:r>
            <a:endParaRPr lang="ru-RU" sz="20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653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7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903" y="2660193"/>
            <a:ext cx="1505843" cy="100592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1" y="1130213"/>
            <a:ext cx="1310754" cy="195698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276" y="28826"/>
            <a:ext cx="1414395" cy="1402202"/>
          </a:xfrm>
          <a:prstGeom prst="rect">
            <a:avLst/>
          </a:prstGeom>
        </p:spPr>
      </p:pic>
      <p:sp>
        <p:nvSpPr>
          <p:cNvPr id="4" name="Rectangle 38"/>
          <p:cNvSpPr txBox="1">
            <a:spLocks noChangeArrowheads="1"/>
          </p:cNvSpPr>
          <p:nvPr/>
        </p:nvSpPr>
        <p:spPr>
          <a:xfrm>
            <a:off x="683568" y="0"/>
            <a:ext cx="8623543" cy="955055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800" b="1" kern="0" dirty="0" smtClean="0">
                <a:solidFill>
                  <a:srgbClr val="C0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Пример событийного ряда для учебной группы</a:t>
            </a:r>
            <a:endParaRPr lang="en-US" sz="2800" b="1" kern="0" dirty="0">
              <a:solidFill>
                <a:srgbClr val="C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8246" y="388299"/>
            <a:ext cx="792087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Самый лучший подарок для тебя</a:t>
            </a:r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lang="ru-RU" sz="16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организаторские способности,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знакомство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интересами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увлечениями друг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друга, сплочение, формирование социальных связей по интересам. </a:t>
            </a:r>
          </a:p>
          <a:p>
            <a:pPr algn="just"/>
            <a:endParaRPr lang="ru-RU" sz="1600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День, когда мы все вместе</a:t>
            </a:r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...»  </a:t>
            </a:r>
            <a:endParaRPr lang="ru-RU" sz="16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сплочение,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творческое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самовыражение, навыки </a:t>
            </a:r>
            <a:r>
              <a:rPr lang="ru-RU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ассертивности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снятие коммуникативных барьеров.  Тематика дня выбирается  методом «мозговой штурм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 :«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 как дома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 без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черного»,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«День без рюкзаков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 добрых дел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», «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День на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спорте,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«День странных вещей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».</a:t>
            </a:r>
            <a:endParaRPr lang="ru-RU" sz="16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u-RU" sz="1600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Игра </a:t>
            </a:r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1600" b="1" u="sng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Данетки</a:t>
            </a:r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16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развитие логического мышления, выход из спорной ситуации,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выбор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принятие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ответственности. 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u="sng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Челендж</a:t>
            </a:r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«Самая лучшая группа</a:t>
            </a:r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just"/>
            <a:r>
              <a:rPr lang="ru-RU" sz="1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взаимопомощь, </a:t>
            </a:r>
            <a:r>
              <a:rPr lang="ru-RU" sz="1600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самоэффективность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социальная активность.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Проводится в формате межгруппового соревнования.  </a:t>
            </a:r>
          </a:p>
          <a:p>
            <a:pPr algn="just"/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«День планов на будущее» 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Поддержание процесса реализации практики, проведение рефлексии и самоанализа изменений в учебной группе.  </a:t>
            </a:r>
          </a:p>
          <a:p>
            <a:pPr algn="just"/>
            <a:endParaRPr lang="ru-RU" sz="1600" b="1" u="sng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1600" b="1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КВЕСТ - </a:t>
            </a:r>
            <a:r>
              <a:rPr lang="ru-RU" sz="1600" b="1" u="sng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ТЫЖпрофессионал</a:t>
            </a:r>
            <a:r>
              <a:rPr lang="ru-RU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ru-RU" sz="1600" b="1" u="sng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профессиональная интеграция обучающихся, создание общности на основе принадлежности к профессиональной </a:t>
            </a:r>
            <a:r>
              <a:rPr lang="ru-RU" sz="16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группе,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развитие креативности, </a:t>
            </a:r>
            <a:r>
              <a:rPr lang="ru-RU" sz="16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самопрезентация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группе сверстников.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5305" y="3262409"/>
            <a:ext cx="1058161" cy="105326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8890" y="4291022"/>
            <a:ext cx="869356" cy="86935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276" y="5209040"/>
            <a:ext cx="1127858" cy="11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5660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340768"/>
            <a:ext cx="4196041" cy="4196041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Rectangle 45"/>
          <p:cNvSpPr>
            <a:spLocks noChangeArrowheads="1"/>
          </p:cNvSpPr>
          <p:nvPr/>
        </p:nvSpPr>
        <p:spPr bwMode="black">
          <a:xfrm>
            <a:off x="899592" y="477085"/>
            <a:ext cx="74803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buClr>
                <a:srgbClr val="D7181F"/>
              </a:buClr>
              <a:buFont typeface="Wingdings" pitchFamily="2" charset="2"/>
              <a:buNone/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БЛАГОДАРИМ ЗА ВНИМАНИЕ</a:t>
            </a:r>
            <a:endParaRPr 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21022" y="1700808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…«Не думайте, что вы воспитываете ребёнка только тогда, когда с ним разговариваете, поучаете его или приказываете ему. </a:t>
            </a:r>
            <a:endParaRPr lang="ru-RU" sz="2800" b="1" dirty="0" smtClean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 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воспитываете его в каждый момент вашей жизни, даже тогда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algn="r"/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когда вас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рядом!»…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А.С. Макаренко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94TGp_family_light_ani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CA304"/>
      </a:accent1>
      <a:accent2>
        <a:srgbClr val="E1595C"/>
      </a:accent2>
      <a:accent3>
        <a:srgbClr val="FFFFFF"/>
      </a:accent3>
      <a:accent4>
        <a:srgbClr val="000000"/>
      </a:accent4>
      <a:accent5>
        <a:srgbClr val="FDCEAA"/>
      </a:accent5>
      <a:accent6>
        <a:srgbClr val="CC5053"/>
      </a:accent6>
      <a:hlink>
        <a:srgbClr val="80E05A"/>
      </a:hlink>
      <a:folHlink>
        <a:srgbClr val="4BA5E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CA304"/>
        </a:accent1>
        <a:accent2>
          <a:srgbClr val="E1595C"/>
        </a:accent2>
        <a:accent3>
          <a:srgbClr val="FFFFFF"/>
        </a:accent3>
        <a:accent4>
          <a:srgbClr val="000000"/>
        </a:accent4>
        <a:accent5>
          <a:srgbClr val="FDCEAA"/>
        </a:accent5>
        <a:accent6>
          <a:srgbClr val="CC5053"/>
        </a:accent6>
        <a:hlink>
          <a:srgbClr val="80E05A"/>
        </a:hlink>
        <a:folHlink>
          <a:srgbClr val="4BA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6491EA"/>
        </a:accent1>
        <a:accent2>
          <a:srgbClr val="EB943D"/>
        </a:accent2>
        <a:accent3>
          <a:srgbClr val="FFFFFF"/>
        </a:accent3>
        <a:accent4>
          <a:srgbClr val="000000"/>
        </a:accent4>
        <a:accent5>
          <a:srgbClr val="B8C7F3"/>
        </a:accent5>
        <a:accent6>
          <a:srgbClr val="D58636"/>
        </a:accent6>
        <a:hlink>
          <a:srgbClr val="4DBF9C"/>
        </a:hlink>
        <a:folHlink>
          <a:srgbClr val="D0C93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6D092"/>
        </a:accent1>
        <a:accent2>
          <a:srgbClr val="55B5D3"/>
        </a:accent2>
        <a:accent3>
          <a:srgbClr val="FFFFFF"/>
        </a:accent3>
        <a:accent4>
          <a:srgbClr val="000000"/>
        </a:accent4>
        <a:accent5>
          <a:srgbClr val="C3E4C7"/>
        </a:accent5>
        <a:accent6>
          <a:srgbClr val="4CA4BF"/>
        </a:accent6>
        <a:hlink>
          <a:srgbClr val="C389EF"/>
        </a:hlink>
        <a:folHlink>
          <a:srgbClr val="E5B6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594TGp_family_light_ani</Template>
  <TotalTime>1796</TotalTime>
  <Words>967</Words>
  <Application>Microsoft Office PowerPoint</Application>
  <PresentationFormat>Экран (4:3)</PresentationFormat>
  <Paragraphs>172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594TGp_family_light_ani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 Чапни</dc:creator>
  <cp:lastModifiedBy>mihaylova_av</cp:lastModifiedBy>
  <cp:revision>352</cp:revision>
  <dcterms:created xsi:type="dcterms:W3CDTF">2014-09-28T10:56:24Z</dcterms:created>
  <dcterms:modified xsi:type="dcterms:W3CDTF">2025-04-01T07:53:16Z</dcterms:modified>
</cp:coreProperties>
</file>