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318" r:id="rId3"/>
    <p:sldId id="316" r:id="rId4"/>
    <p:sldId id="317" r:id="rId5"/>
    <p:sldId id="319" r:id="rId6"/>
    <p:sldId id="320" r:id="rId7"/>
    <p:sldId id="321" r:id="rId8"/>
    <p:sldId id="303" r:id="rId9"/>
    <p:sldId id="314" r:id="rId10"/>
    <p:sldId id="281" r:id="rId11"/>
    <p:sldId id="287" r:id="rId12"/>
    <p:sldId id="288" r:id="rId13"/>
    <p:sldId id="289" r:id="rId14"/>
    <p:sldId id="286" r:id="rId15"/>
    <p:sldId id="292" r:id="rId16"/>
    <p:sldId id="296" r:id="rId17"/>
    <p:sldId id="293" r:id="rId18"/>
    <p:sldId id="294" r:id="rId19"/>
    <p:sldId id="297" r:id="rId20"/>
    <p:sldId id="295" r:id="rId21"/>
    <p:sldId id="291" r:id="rId22"/>
    <p:sldId id="270" r:id="rId23"/>
    <p:sldId id="267" r:id="rId24"/>
    <p:sldId id="268" r:id="rId25"/>
    <p:sldId id="269" r:id="rId26"/>
    <p:sldId id="300" r:id="rId27"/>
    <p:sldId id="301" r:id="rId28"/>
    <p:sldId id="264" r:id="rId2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p:scale>
          <a:sx n="96" d="100"/>
          <a:sy n="96" d="100"/>
        </p:scale>
        <p:origin x="-1038" y="-54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89986" y="1122363"/>
            <a:ext cx="5978013" cy="2387600"/>
          </a:xfrm>
        </p:spPr>
        <p:txBody>
          <a:bodyPr anchor="b"/>
          <a:lstStyle>
            <a:lvl1pPr algn="ctr">
              <a:defRPr sz="6000"/>
            </a:lvl1pPr>
          </a:lstStyle>
          <a:p>
            <a:r>
              <a:rPr lang="ru-RU" dirty="0"/>
              <a:t>Образец заголовка</a:t>
            </a:r>
          </a:p>
        </p:txBody>
      </p:sp>
      <p:sp>
        <p:nvSpPr>
          <p:cNvPr id="3" name="Подзаголовок 2"/>
          <p:cNvSpPr>
            <a:spLocks noGrp="1"/>
          </p:cNvSpPr>
          <p:nvPr>
            <p:ph type="subTitle" idx="1"/>
          </p:nvPr>
        </p:nvSpPr>
        <p:spPr>
          <a:xfrm>
            <a:off x="4689986" y="3602038"/>
            <a:ext cx="5978014" cy="1655762"/>
          </a:xfrm>
        </p:spPr>
        <p:txBody>
          <a:bodyPr>
            <a:normAutofit/>
          </a:bodyPr>
          <a:lstStyle>
            <a:lvl1pPr marL="0" indent="0" algn="r">
              <a:lnSpc>
                <a:spcPct val="100000"/>
              </a:lnSpc>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 name="Дата 3"/>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dirty="0"/>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устой">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62981" y="719086"/>
            <a:ext cx="6619568" cy="1325563"/>
          </a:xfrm>
        </p:spPr>
        <p:txBody>
          <a:bodyPr>
            <a:normAutofit/>
          </a:bodyPr>
          <a:lstStyle>
            <a:lvl1pPr>
              <a:defRPr sz="4400">
                <a:solidFill>
                  <a:schemeClr val="bg1"/>
                </a:solidFill>
              </a:defRPr>
            </a:lvl1pPr>
          </a:lstStyle>
          <a:p>
            <a:r>
              <a:rPr lang="ru-RU" dirty="0"/>
              <a:t>Образец заголовка</a:t>
            </a:r>
          </a:p>
        </p:txBody>
      </p:sp>
      <p:sp>
        <p:nvSpPr>
          <p:cNvPr id="3" name="Дата 2"/>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Пусто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77201D2-7283-415B-B336-B76FE91CBAA0}" type="datetimeFigureOut">
              <a:rPr lang="ru-RU" smtClean="0"/>
              <a:pPr/>
              <a:t>01.04.2025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F7AD83F-DA2E-4E61-82F8-4005FA69B45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dirty="0"/>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7201D2-7283-415B-B336-B76FE91CBAA0}" type="datetimeFigureOut">
              <a:rPr lang="ru-RU" smtClean="0"/>
              <a:pPr/>
              <a:t>01.04.2025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7AD83F-DA2E-4E61-82F8-4005FA69B45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lnSpc>
          <a:spcPct val="90000"/>
        </a:lnSpc>
        <a:spcBef>
          <a:spcPct val="0"/>
        </a:spcBef>
        <a:buNone/>
        <a:defRPr sz="3600" b="1" kern="1200">
          <a:solidFill>
            <a:srgbClr val="002060"/>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onsultant.ru/document/cons_doc_LAW_314616/#dst100010" TargetMode="External"/><Relationship Id="rId2" Type="http://schemas.openxmlformats.org/officeDocument/2006/relationships/hyperlink" Target="https://www.consultant.ru/document/cons_doc_LAW_314616/#dst100009" TargetMode="External"/><Relationship Id="rId1" Type="http://schemas.openxmlformats.org/officeDocument/2006/relationships/slideLayout" Target="../slideLayouts/slideLayout2.xml"/><Relationship Id="rId4" Type="http://schemas.openxmlformats.org/officeDocument/2006/relationships/hyperlink" Target="https://www.consultant.ru/document/cons_doc_LAW_133029/#dst10001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ctrTitle"/>
          </p:nvPr>
        </p:nvSpPr>
        <p:spPr/>
        <p:txBody>
          <a:bodyPr>
            <a:normAutofit/>
          </a:bodyPr>
          <a:lstStyle/>
          <a:p>
            <a:r>
              <a:rPr lang="ru-RU" dirty="0" smtClean="0"/>
              <a:t>Как остановить травлю</a:t>
            </a:r>
            <a:endParaRPr lang="ru-RU" dirty="0"/>
          </a:p>
        </p:txBody>
      </p:sp>
      <p:sp>
        <p:nvSpPr>
          <p:cNvPr id="7" name="Подзаголовок 6"/>
          <p:cNvSpPr>
            <a:spLocks noGrp="1"/>
          </p:cNvSpPr>
          <p:nvPr>
            <p:ph type="subTitle" idx="1"/>
          </p:nvPr>
        </p:nvSpPr>
        <p:spPr/>
        <p:txBody>
          <a:bodyPr>
            <a:normAutofit/>
          </a:bodyPr>
          <a:lstStyle/>
          <a:p>
            <a:r>
              <a:rPr lang="ru-RU" sz="2000" dirty="0" smtClean="0">
                <a:solidFill>
                  <a:schemeClr val="tx2"/>
                </a:solidFill>
              </a:rPr>
              <a:t>Першина Л.А</a:t>
            </a:r>
            <a:r>
              <a:rPr lang="ru-RU" sz="2000" smtClean="0">
                <a:solidFill>
                  <a:schemeClr val="tx2"/>
                </a:solidFill>
              </a:rPr>
              <a:t>., доцент </a:t>
            </a:r>
            <a:r>
              <a:rPr lang="ru-RU" sz="2000" dirty="0" smtClean="0">
                <a:solidFill>
                  <a:schemeClr val="tx2"/>
                </a:solidFill>
              </a:rPr>
              <a:t>кафедры психологии и педагогики КУРО</a:t>
            </a:r>
            <a:endParaRPr lang="ru-RU" sz="2000" dirty="0">
              <a:solidFill>
                <a:schemeClr val="tx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tx2"/>
                </a:solidFill>
              </a:rPr>
              <a:t>Система включает:</a:t>
            </a:r>
            <a:endParaRPr lang="ru-RU" dirty="0"/>
          </a:p>
        </p:txBody>
      </p:sp>
      <p:sp>
        <p:nvSpPr>
          <p:cNvPr id="3" name="Объект 2"/>
          <p:cNvSpPr>
            <a:spLocks noGrp="1"/>
          </p:cNvSpPr>
          <p:nvPr>
            <p:ph idx="1"/>
          </p:nvPr>
        </p:nvSpPr>
        <p:spPr/>
        <p:txBody>
          <a:bodyPr/>
          <a:lstStyle/>
          <a:p>
            <a:pPr marL="0" indent="0">
              <a:buNone/>
            </a:pPr>
            <a:r>
              <a:rPr lang="ru-RU" b="1" dirty="0">
                <a:solidFill>
                  <a:schemeClr val="tx2"/>
                </a:solidFill>
              </a:rPr>
              <a:t>обучение, </a:t>
            </a:r>
          </a:p>
          <a:p>
            <a:pPr marL="0" indent="0">
              <a:buNone/>
            </a:pPr>
            <a:r>
              <a:rPr lang="ru-RU" b="1" dirty="0">
                <a:solidFill>
                  <a:schemeClr val="tx2"/>
                </a:solidFill>
              </a:rPr>
              <a:t>                  отслеживание, </a:t>
            </a:r>
          </a:p>
          <a:p>
            <a:pPr marL="0" indent="0">
              <a:buNone/>
            </a:pPr>
            <a:r>
              <a:rPr lang="ru-RU" b="1" dirty="0">
                <a:solidFill>
                  <a:schemeClr val="tx2"/>
                </a:solidFill>
              </a:rPr>
              <a:t>                                             обсуждение, </a:t>
            </a:r>
          </a:p>
          <a:p>
            <a:pPr marL="0" indent="0">
              <a:buNone/>
            </a:pPr>
            <a:r>
              <a:rPr lang="ru-RU" b="1" dirty="0">
                <a:solidFill>
                  <a:schemeClr val="tx2"/>
                </a:solidFill>
              </a:rPr>
              <a:t>                                                                     противодействие.</a:t>
            </a:r>
            <a:br>
              <a:rPr lang="ru-RU" b="1" dirty="0">
                <a:solidFill>
                  <a:schemeClr val="tx2"/>
                </a:solidFill>
              </a:rPr>
            </a:br>
            <a:endParaRPr lang="ru-RU" b="1" dirty="0">
              <a:solidFill>
                <a:schemeClr val="tx2"/>
              </a:solidFill>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Главный принцип</a:t>
            </a:r>
            <a:endParaRPr lang="ru-RU" dirty="0"/>
          </a:p>
        </p:txBody>
      </p:sp>
      <p:sp>
        <p:nvSpPr>
          <p:cNvPr id="3" name="Объект 2"/>
          <p:cNvSpPr>
            <a:spLocks noGrp="1"/>
          </p:cNvSpPr>
          <p:nvPr>
            <p:ph idx="1"/>
          </p:nvPr>
        </p:nvSpPr>
        <p:spPr/>
        <p:txBody>
          <a:bodyPr>
            <a:normAutofit/>
          </a:bodyPr>
          <a:lstStyle/>
          <a:p>
            <a:pPr marL="0" indent="0">
              <a:buNone/>
            </a:pPr>
            <a:r>
              <a:rPr lang="ru-RU" sz="4000" b="1" dirty="0">
                <a:solidFill>
                  <a:schemeClr val="tx2"/>
                </a:solidFill>
              </a:rPr>
              <a:t>И для зачинщика травли и для ее жертвы, школа и родители всегда должны выступать «единым фронтом» против проблемы, будучи при этом на стороне ребенка.</a:t>
            </a:r>
            <a:endParaRPr lang="ru-RU" sz="4000" b="1" dirty="0">
              <a:solidFill>
                <a:schemeClr val="tx2"/>
              </a:solidFill>
              <a:latin typeface="Calibri Light" panose="020F0302020204030204"/>
              <a:cs typeface="Calibri Light" panose="020F0302020204030204"/>
            </a:endParaRPr>
          </a:p>
          <a:p>
            <a:endParaRPr lang="ru-RU"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Травля - болезнь группы</a:t>
            </a:r>
            <a:endParaRPr lang="ru-RU" dirty="0"/>
          </a:p>
        </p:txBody>
      </p:sp>
      <p:sp>
        <p:nvSpPr>
          <p:cNvPr id="3" name="Объект 2"/>
          <p:cNvSpPr>
            <a:spLocks noGrp="1"/>
          </p:cNvSpPr>
          <p:nvPr>
            <p:ph idx="1"/>
          </p:nvPr>
        </p:nvSpPr>
        <p:spPr/>
        <p:txBody>
          <a:bodyPr>
            <a:normAutofit lnSpcReduction="10000"/>
          </a:bodyPr>
          <a:lstStyle/>
          <a:p>
            <a:pPr marL="0" indent="0">
              <a:buNone/>
            </a:pPr>
            <a:r>
              <a:rPr lang="ru-RU" b="1" dirty="0">
                <a:solidFill>
                  <a:schemeClr val="tx2"/>
                </a:solidFill>
              </a:rPr>
              <a:t>Работа с </a:t>
            </a:r>
            <a:r>
              <a:rPr lang="ru-RU" b="1" dirty="0" smtClean="0">
                <a:solidFill>
                  <a:schemeClr val="tx2"/>
                </a:solidFill>
              </a:rPr>
              <a:t>группой:</a:t>
            </a:r>
          </a:p>
          <a:p>
            <a:pPr marL="0" indent="0">
              <a:buNone/>
            </a:pPr>
            <a:r>
              <a:rPr lang="ru-RU" b="1" dirty="0" smtClean="0">
                <a:solidFill>
                  <a:schemeClr val="tx2"/>
                </a:solidFill>
              </a:rPr>
              <a:t>1.Назвать </a:t>
            </a:r>
            <a:r>
              <a:rPr lang="ru-RU" b="1" dirty="0">
                <a:solidFill>
                  <a:schemeClr val="tx2"/>
                </a:solidFill>
              </a:rPr>
              <a:t>явление. </a:t>
            </a:r>
          </a:p>
          <a:p>
            <a:pPr marL="0" indent="0">
              <a:buNone/>
            </a:pPr>
            <a:r>
              <a:rPr lang="ru-RU" b="1" dirty="0">
                <a:solidFill>
                  <a:schemeClr val="tx2"/>
                </a:solidFill>
              </a:rPr>
              <a:t>2. Принять ответственность. </a:t>
            </a:r>
          </a:p>
          <a:p>
            <a:pPr marL="0" indent="0">
              <a:buNone/>
            </a:pPr>
            <a:r>
              <a:rPr lang="ru-RU" b="1" dirty="0">
                <a:solidFill>
                  <a:schemeClr val="tx2"/>
                </a:solidFill>
              </a:rPr>
              <a:t>3. Дать однозначную оценку.</a:t>
            </a:r>
          </a:p>
          <a:p>
            <a:pPr marL="0" indent="0">
              <a:buNone/>
            </a:pPr>
            <a:r>
              <a:rPr lang="ru-RU" b="1" dirty="0">
                <a:solidFill>
                  <a:schemeClr val="tx2"/>
                </a:solidFill>
              </a:rPr>
              <a:t>4. Обозначить травлю как проблему группы. </a:t>
            </a:r>
          </a:p>
          <a:p>
            <a:pPr marL="0" indent="0">
              <a:buNone/>
            </a:pPr>
            <a:r>
              <a:rPr lang="ru-RU" b="1" dirty="0">
                <a:solidFill>
                  <a:schemeClr val="tx2"/>
                </a:solidFill>
              </a:rPr>
              <a:t>5. Активизировать моральное чувство и сформулировать выбор.</a:t>
            </a:r>
          </a:p>
          <a:p>
            <a:pPr marL="0" indent="0">
              <a:buNone/>
            </a:pPr>
            <a:r>
              <a:rPr lang="ru-RU" b="1" dirty="0">
                <a:solidFill>
                  <a:schemeClr val="tx2"/>
                </a:solidFill>
              </a:rPr>
              <a:t>6. Сформулировать позитивные правила жизни в группе и заключить контракт. </a:t>
            </a:r>
          </a:p>
          <a:p>
            <a:pPr marL="0" indent="0">
              <a:buNone/>
            </a:pPr>
            <a:r>
              <a:rPr lang="ru-RU" b="1" dirty="0">
                <a:solidFill>
                  <a:schemeClr val="tx2"/>
                </a:solidFill>
              </a:rPr>
              <a:t>7. </a:t>
            </a:r>
            <a:r>
              <a:rPr lang="ru-RU" b="1" dirty="0" err="1">
                <a:solidFill>
                  <a:schemeClr val="tx2"/>
                </a:solidFill>
              </a:rPr>
              <a:t>Мониторить</a:t>
            </a:r>
            <a:r>
              <a:rPr lang="ru-RU" b="1" dirty="0">
                <a:solidFill>
                  <a:schemeClr val="tx2"/>
                </a:solidFill>
              </a:rPr>
              <a:t>  и </a:t>
            </a:r>
            <a:r>
              <a:rPr lang="ru-RU" b="1" dirty="0" err="1">
                <a:solidFill>
                  <a:schemeClr val="tx2"/>
                </a:solidFill>
              </a:rPr>
              <a:t>поддерживать</a:t>
            </a:r>
            <a:r>
              <a:rPr lang="ru-RU" b="1" dirty="0">
                <a:solidFill>
                  <a:schemeClr val="tx2"/>
                </a:solidFill>
              </a:rPr>
              <a:t> позитивные изменения. </a:t>
            </a:r>
          </a:p>
          <a:p>
            <a:pPr marL="0" indent="0">
              <a:buNone/>
            </a:pPr>
            <a:r>
              <a:rPr lang="ru-RU" b="1" dirty="0">
                <a:solidFill>
                  <a:schemeClr val="tx2"/>
                </a:solidFill>
              </a:rPr>
              <a:t>8. Гармонизировать иерархию</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Правовое информирование</a:t>
            </a:r>
          </a:p>
        </p:txBody>
      </p:sp>
      <p:sp>
        <p:nvSpPr>
          <p:cNvPr id="3" name="Объект 2"/>
          <p:cNvSpPr>
            <a:spLocks noGrp="1"/>
          </p:cNvSpPr>
          <p:nvPr>
            <p:ph idx="1"/>
          </p:nvPr>
        </p:nvSpPr>
        <p:spPr/>
        <p:txBody>
          <a:bodyPr>
            <a:normAutofit fontScale="47500" lnSpcReduction="20000"/>
          </a:bodyPr>
          <a:lstStyle/>
          <a:p>
            <a:pPr marL="0" indent="0" algn="just">
              <a:buNone/>
            </a:pPr>
            <a:endParaRPr lang="ru-RU" dirty="0">
              <a:sym typeface="Symbol" panose="05050102010706020507"/>
            </a:endParaRPr>
          </a:p>
          <a:p>
            <a:pPr marL="0" indent="0" algn="just">
              <a:buNone/>
            </a:pPr>
            <a:r>
              <a:rPr lang="ru-RU" b="1" dirty="0">
                <a:solidFill>
                  <a:schemeClr val="tx2"/>
                </a:solidFill>
              </a:rPr>
              <a:t>Ст. 7. (с 16 лет наступает ответственность) </a:t>
            </a:r>
            <a:r>
              <a:rPr lang="ru-RU" b="1" i="1" dirty="0">
                <a:solidFill>
                  <a:schemeClr val="tx2"/>
                </a:solidFill>
              </a:rPr>
              <a:t>Уголовное законодательство Российской Федерации обеспечивает безопасность человека: принцип гуманизма</a:t>
            </a:r>
          </a:p>
          <a:p>
            <a:pPr marL="0" indent="0" algn="just">
              <a:buNone/>
            </a:pPr>
            <a:r>
              <a:rPr lang="ru-RU" b="1" dirty="0">
                <a:solidFill>
                  <a:schemeClr val="tx2"/>
                </a:solidFill>
              </a:rPr>
              <a:t>Ст. 110 – доведение до самоубийства.    </a:t>
            </a:r>
            <a:r>
              <a:rPr lang="ru-RU" b="1" i="1" dirty="0">
                <a:solidFill>
                  <a:schemeClr val="tx2"/>
                </a:solidFill>
              </a:rPr>
              <a:t>состоит в склонении к совершению самоубийства путем уговоров, предложений, подкупа, обмана или иным способом при отсутствии признаков доведения до самоубийства наказывается лишением свободы на срок от восьми до пятнадцати лет с лишением права занимать определенные должности.</a:t>
            </a:r>
          </a:p>
          <a:p>
            <a:pPr marL="0" indent="0" algn="just">
              <a:buNone/>
            </a:pPr>
            <a:r>
              <a:rPr lang="ru-RU" b="1" dirty="0">
                <a:solidFill>
                  <a:schemeClr val="tx2"/>
                </a:solidFill>
              </a:rPr>
              <a:t>Стт.111,112,115 – умышленное причинение тяжкого, средней тяжести и легкого вреда здоровью.</a:t>
            </a:r>
          </a:p>
          <a:p>
            <a:pPr marL="0" indent="0" algn="just">
              <a:buNone/>
            </a:pPr>
            <a:r>
              <a:rPr lang="ru-RU" b="1" dirty="0">
                <a:solidFill>
                  <a:schemeClr val="tx2"/>
                </a:solidFill>
              </a:rPr>
              <a:t>Ст. 116 – побои, ст. 117 – истязание</a:t>
            </a:r>
            <a:r>
              <a:rPr lang="ru-RU" b="1" i="1" dirty="0">
                <a:solidFill>
                  <a:schemeClr val="tx2"/>
                </a:solidFill>
              </a:rPr>
              <a:t>. к уголовной ответственности по статье 116 УК РФ привлекаются лица, достигшие возраста шестнадцати лет, которые нанесли побои, либо совершили иные насильственные действия, причинившие физическую боль, но не повлекшие последствий в виде причинения потерпевшему легкого вреда здоровью, указанному в статье 115 Уголовного кодекса РФ. </a:t>
            </a:r>
          </a:p>
          <a:p>
            <a:pPr marL="0" indent="0" algn="just">
              <a:buNone/>
            </a:pPr>
            <a:r>
              <a:rPr lang="ru-RU" b="1" dirty="0">
                <a:solidFill>
                  <a:schemeClr val="tx2"/>
                </a:solidFill>
              </a:rPr>
              <a:t>Ст. 119 – угроза убийством. </a:t>
            </a:r>
            <a:r>
              <a:rPr lang="ru-RU" b="1" i="1" dirty="0">
                <a:solidFill>
                  <a:schemeClr val="tx2"/>
                </a:solidFill>
              </a:rPr>
              <a:t>наказывается принудительными работами на срок до пяти лет с лишением права занимать определенные должности или заниматься определенной деятельностью на срок до трех лет или без такового либо лишением свободы на срок до пяти лет с лишением права занимать определенные должности или заниматься определенной деятельностью на срок до трех лет или без </a:t>
            </a:r>
            <a:r>
              <a:rPr lang="ru-RU" b="1" dirty="0">
                <a:solidFill>
                  <a:schemeClr val="tx2"/>
                </a:solidFill>
              </a:rPr>
              <a:t>такового.</a:t>
            </a:r>
          </a:p>
          <a:p>
            <a:pPr marL="0" indent="0" algn="just">
              <a:buNone/>
            </a:pPr>
            <a:r>
              <a:rPr lang="ru-RU" b="1" dirty="0">
                <a:solidFill>
                  <a:schemeClr val="tx2"/>
                </a:solidFill>
              </a:rPr>
              <a:t>Ст. 125 – оставление в опасности. </a:t>
            </a:r>
            <a:r>
              <a:rPr lang="ru-RU" b="1" i="1" dirty="0">
                <a:solidFill>
                  <a:schemeClr val="tx2"/>
                </a:solidFill>
              </a:rPr>
              <a:t>наказывается лишением свободы на срок до пяти лет.</a:t>
            </a:r>
          </a:p>
          <a:p>
            <a:pPr marL="0" indent="0" algn="just">
              <a:buNone/>
            </a:pPr>
            <a:r>
              <a:rPr lang="ru-RU" b="1" dirty="0">
                <a:solidFill>
                  <a:schemeClr val="tx2"/>
                </a:solidFill>
              </a:rPr>
              <a:t>Ст. 132 – насильственные действия сексуального характера. </a:t>
            </a:r>
            <a:r>
              <a:rPr lang="ru-RU" b="1" i="1" dirty="0">
                <a:solidFill>
                  <a:schemeClr val="tx2"/>
                </a:solidFill>
              </a:rPr>
              <a:t>наказывается лишением свободы на срок от трех до шести лет. наказывается лишением свободы на срок от четырех до десяти лет с ограничением свободы на срок до двух лет либо без такового.</a:t>
            </a:r>
          </a:p>
          <a:p>
            <a:pPr marL="0" indent="0" algn="just">
              <a:buNone/>
            </a:pPr>
            <a:r>
              <a:rPr lang="ru-RU" b="1" dirty="0">
                <a:solidFill>
                  <a:schemeClr val="tx2"/>
                </a:solidFill>
              </a:rPr>
              <a:t> Ст. 129 – клевета. </a:t>
            </a:r>
            <a:r>
              <a:rPr lang="ru-RU" b="1" i="1" dirty="0">
                <a:solidFill>
                  <a:schemeClr val="tx2"/>
                </a:solidFill>
              </a:rPr>
              <a:t>Достоинство личности охраняется государством. Ничто не может быть основанием для его умаления (ст. 21 Конституции). Статья 23 Конституции РФ предоставляет каждому гражданину право на защиту своей чести и доброго имени. Честь и достоинство охраняются нормами гражданского (ст. 1100 - 1101 ГК) и уголовного (ст. 129 - 130 УК) права</a:t>
            </a:r>
            <a:r>
              <a:rPr lang="ru-RU" b="1" dirty="0">
                <a:solidFill>
                  <a:schemeClr val="tx2"/>
                </a:solidFill>
              </a:rPr>
              <a:t/>
            </a:r>
            <a:br>
              <a:rPr lang="ru-RU" b="1" dirty="0">
                <a:solidFill>
                  <a:schemeClr val="tx2"/>
                </a:solidFill>
              </a:rPr>
            </a:br>
            <a:r>
              <a:rPr lang="ru-RU" b="1" dirty="0">
                <a:solidFill>
                  <a:schemeClr val="tx2"/>
                </a:solidFill>
              </a:rPr>
              <a:t> Ст. 130 – об оскорблениях.  </a:t>
            </a:r>
            <a:r>
              <a:rPr lang="ru-RU" b="1" i="1" dirty="0">
                <a:solidFill>
                  <a:schemeClr val="tx2"/>
                </a:solidFill>
              </a:rPr>
              <a:t>административная ответственность</a:t>
            </a:r>
          </a:p>
          <a:p>
            <a:pPr marL="0" indent="0" algn="just">
              <a:buNone/>
            </a:pPr>
            <a:r>
              <a:rPr lang="ru-RU" b="1" dirty="0">
                <a:solidFill>
                  <a:schemeClr val="tx2"/>
                </a:solidFill>
              </a:rPr>
              <a:t> </a:t>
            </a:r>
            <a:br>
              <a:rPr lang="ru-RU" b="1" dirty="0">
                <a:solidFill>
                  <a:schemeClr val="tx2"/>
                </a:solidFill>
              </a:rPr>
            </a:br>
            <a:r>
              <a:rPr lang="ru-RU" b="1" dirty="0">
                <a:solidFill>
                  <a:schemeClr val="tx2"/>
                </a:solidFill>
              </a:rPr>
              <a:t/>
            </a:r>
            <a:br>
              <a:rPr lang="ru-RU" b="1" dirty="0">
                <a:solidFill>
                  <a:schemeClr val="tx2"/>
                </a:solidFill>
              </a:rPr>
            </a:br>
            <a:endParaRPr lang="ru-RU" b="1" dirty="0">
              <a:solidFill>
                <a:schemeClr val="tx2"/>
              </a:solidFill>
            </a:endParaRPr>
          </a:p>
          <a:p>
            <a:endParaRPr lang="ru-RU" b="1" dirty="0"/>
          </a:p>
          <a:p>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Правовое информирование</a:t>
            </a:r>
          </a:p>
        </p:txBody>
      </p:sp>
      <p:sp>
        <p:nvSpPr>
          <p:cNvPr id="3" name="Объект 2"/>
          <p:cNvSpPr>
            <a:spLocks noGrp="1"/>
          </p:cNvSpPr>
          <p:nvPr>
            <p:ph idx="1"/>
          </p:nvPr>
        </p:nvSpPr>
        <p:spPr/>
        <p:txBody>
          <a:bodyPr>
            <a:normAutofit fontScale="55000" lnSpcReduction="20000"/>
          </a:bodyPr>
          <a:lstStyle/>
          <a:p>
            <a:pPr marL="0" indent="0" algn="just">
              <a:buNone/>
            </a:pPr>
            <a:r>
              <a:rPr lang="ru-RU" b="1" dirty="0">
                <a:solidFill>
                  <a:schemeClr val="tx2"/>
                </a:solidFill>
              </a:rPr>
              <a:t>Ст. 137 – о неприкосновенности частной жизни.</a:t>
            </a:r>
          </a:p>
          <a:p>
            <a:pPr marL="0" indent="0" algn="just">
              <a:buNone/>
            </a:pPr>
            <a:r>
              <a:rPr lang="ru-RU" b="1" dirty="0">
                <a:solidFill>
                  <a:schemeClr val="tx2"/>
                </a:solidFill>
              </a:rPr>
              <a:t>Незаконное </a:t>
            </a:r>
            <a:r>
              <a:rPr lang="ru-RU" b="1" u="sng" dirty="0">
                <a:solidFill>
                  <a:schemeClr val="tx2"/>
                </a:solidFill>
                <a:hlinkClick r:id="rId2"/>
              </a:rPr>
              <a:t>собирание</a:t>
            </a:r>
            <a:r>
              <a:rPr lang="ru-RU" b="1" dirty="0">
                <a:solidFill>
                  <a:schemeClr val="tx2"/>
                </a:solidFill>
              </a:rPr>
              <a:t> или </a:t>
            </a:r>
            <a:r>
              <a:rPr lang="ru-RU" b="1" u="sng" dirty="0">
                <a:solidFill>
                  <a:schemeClr val="tx2"/>
                </a:solidFill>
                <a:hlinkClick r:id="rId3"/>
              </a:rPr>
              <a:t>распространение</a:t>
            </a:r>
            <a:r>
              <a:rPr lang="ru-RU" b="1" dirty="0">
                <a:solidFill>
                  <a:schemeClr val="tx2"/>
                </a:solidFill>
              </a:rPr>
              <a:t> сведений о </a:t>
            </a:r>
            <a:r>
              <a:rPr lang="ru-RU" b="1" u="sng" dirty="0">
                <a:solidFill>
                  <a:schemeClr val="tx2"/>
                </a:solidFill>
                <a:hlinkClick r:id="rId4"/>
              </a:rPr>
              <a:t>частной жизни</a:t>
            </a:r>
            <a:r>
              <a:rPr lang="ru-RU" b="1" dirty="0">
                <a:solidFill>
                  <a:schemeClr val="tx2"/>
                </a:solidFill>
              </a:rPr>
              <a:t> лица, составляющих его личную или семейную тайну, без его согласия либо распространение этих сведений в публичном выступлении, публично </a:t>
            </a:r>
            <a:r>
              <a:rPr lang="ru-RU" b="1" dirty="0" err="1">
                <a:solidFill>
                  <a:schemeClr val="tx2"/>
                </a:solidFill>
              </a:rPr>
              <a:t>демонстрирующемся</a:t>
            </a:r>
            <a:r>
              <a:rPr lang="ru-RU" b="1" dirty="0">
                <a:solidFill>
                  <a:schemeClr val="tx2"/>
                </a:solidFill>
              </a:rPr>
              <a:t> произведении или средствах массовой информации -</a:t>
            </a:r>
          </a:p>
          <a:p>
            <a:pPr marL="0" indent="0">
              <a:buNone/>
            </a:pPr>
            <a:r>
              <a:rPr lang="ru-RU" b="1" dirty="0">
                <a:solidFill>
                  <a:schemeClr val="tx2"/>
                </a:solidFill>
              </a:rPr>
              <a:t>наказываются штрафом в размере до двухсот тысяч рублей или в размере заработной платы или иного дохода осужденного за период до восемнадцати месяцев, либо обязательными работами на срок до трехсот шестидесяти часов, либо исправительными работами на срок до одного года, либо принудительными работами на срок до двух лет с лишением права занимать определенные должности или заниматься определенной деятельностью на срок до трех лет или без такового, либо арестом на срок до четырех месяцев, либо лишением свободы на срок до двух лет с лишением права занимать определенные должности или заниматься определенной деятельностью на срок до трех лет. </a:t>
            </a:r>
          </a:p>
          <a:p>
            <a:pPr algn="just"/>
            <a:endParaRPr lang="ru-RU" b="1" dirty="0">
              <a:solidFill>
                <a:schemeClr val="tx2"/>
              </a:solidFill>
            </a:endParaRPr>
          </a:p>
          <a:p>
            <a:pPr marL="0" indent="0">
              <a:buNone/>
            </a:pPr>
            <a:r>
              <a:rPr lang="ru-RU" b="1" dirty="0">
                <a:solidFill>
                  <a:schemeClr val="tx2"/>
                </a:solidFill>
              </a:rPr>
              <a:t>статья 167 УК РФ как «умышленное уничтожение или повреждение чужого имущества, если эти деяния повлекли причинение значительного ущерба», последствия: «Наказываются штрафом в размере до сорока тысяч рублей или в размере заработной платы или иного дохода осужденного за период до трех месяцев, либо обязательными работами на срок до трехсот шестидесяти часов, либо исправительными работами на срок до одного года, либо принудительными работами на срок до двух лет, либо арестом на срок до трех месяцев, либо лишением</a:t>
            </a:r>
          </a:p>
          <a:p>
            <a:pPr marL="0" indent="0">
              <a:buNone/>
            </a:pPr>
            <a:r>
              <a:rPr lang="ru-RU" b="1" dirty="0">
                <a:solidFill>
                  <a:schemeClr val="tx2"/>
                </a:solidFill>
              </a:rPr>
              <a:t>свободы на срок до двух лет» </a:t>
            </a:r>
          </a:p>
          <a:p>
            <a:pPr marL="0" indent="0">
              <a:buNone/>
            </a:pPr>
            <a:endParaRPr lang="ru-RU" b="1" dirty="0">
              <a:solidFill>
                <a:schemeClr val="tx2"/>
              </a:solidFill>
            </a:endParaRPr>
          </a:p>
          <a:p>
            <a:pPr marL="0" indent="0">
              <a:buNone/>
            </a:pPr>
            <a:r>
              <a:rPr lang="ru-RU" b="1" dirty="0" err="1">
                <a:solidFill>
                  <a:schemeClr val="tx2"/>
                </a:solidFill>
              </a:rPr>
              <a:t>Ст</a:t>
            </a:r>
            <a:r>
              <a:rPr lang="ru-RU" b="1" dirty="0">
                <a:solidFill>
                  <a:schemeClr val="tx2"/>
                </a:solidFill>
              </a:rPr>
              <a:t> 128.1.УК РФ «Информационное» воздействие,  в </a:t>
            </a:r>
            <a:r>
              <a:rPr lang="ru-RU" b="1" dirty="0" err="1">
                <a:solidFill>
                  <a:schemeClr val="tx2"/>
                </a:solidFill>
              </a:rPr>
              <a:t>т.ч</a:t>
            </a:r>
            <a:r>
              <a:rPr lang="ru-RU" b="1" dirty="0">
                <a:solidFill>
                  <a:schemeClr val="tx2"/>
                </a:solidFill>
              </a:rPr>
              <a:t>. в социальных сетях,  может быть квалифицировано как «Клевета» Последствия: «… распространение заведомо ложных сведений, порочащих честь и достоинство другого лица или подрывающих его репутацию», что «наказывается штрафом в размере до пятисот тысяч рублей или в размере заработной платы или иного дохода осужденного за период до шести месяцев либо обязательными работами на срок до ста шестидесяти часов</a:t>
            </a: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Подростковая жестокость</a:t>
            </a:r>
          </a:p>
        </p:txBody>
      </p:sp>
      <p:sp>
        <p:nvSpPr>
          <p:cNvPr id="3" name="Объект 2"/>
          <p:cNvSpPr>
            <a:spLocks noGrp="1"/>
          </p:cNvSpPr>
          <p:nvPr>
            <p:ph idx="1"/>
          </p:nvPr>
        </p:nvSpPr>
        <p:spPr/>
        <p:txBody>
          <a:bodyPr/>
          <a:lstStyle/>
          <a:p>
            <a:pPr marL="0" indent="0">
              <a:buNone/>
            </a:pPr>
            <a:r>
              <a:rPr lang="ru-RU" b="1" dirty="0" err="1">
                <a:solidFill>
                  <a:schemeClr val="tx2"/>
                </a:solidFill>
              </a:rPr>
              <a:t>Эпилептоид</a:t>
            </a:r>
            <a:r>
              <a:rPr lang="ru-RU" b="1" dirty="0">
                <a:solidFill>
                  <a:schemeClr val="tx2"/>
                </a:solidFill>
              </a:rPr>
              <a:t> – потенциальный агрессор.</a:t>
            </a:r>
          </a:p>
          <a:p>
            <a:pPr marL="0" indent="0">
              <a:buNone/>
            </a:pPr>
            <a:endParaRPr lang="ru-RU" b="1" dirty="0">
              <a:solidFill>
                <a:schemeClr val="tx2"/>
              </a:solidFill>
            </a:endParaRPr>
          </a:p>
          <a:p>
            <a:pPr marL="0" indent="0">
              <a:buNone/>
            </a:pPr>
            <a:r>
              <a:rPr lang="ru-RU" b="1" dirty="0">
                <a:solidFill>
                  <a:schemeClr val="tx2"/>
                </a:solidFill>
              </a:rPr>
              <a:t>Компромиссы не работают. </a:t>
            </a:r>
          </a:p>
          <a:p>
            <a:pPr marL="0" indent="0">
              <a:buNone/>
            </a:pPr>
            <a:endParaRPr lang="ru-RU" b="1" dirty="0">
              <a:solidFill>
                <a:schemeClr val="tx2"/>
              </a:solidFill>
            </a:endParaRPr>
          </a:p>
          <a:p>
            <a:pPr marL="0" indent="0">
              <a:buNone/>
            </a:pPr>
            <a:r>
              <a:rPr lang="ru-RU" b="1" dirty="0">
                <a:solidFill>
                  <a:schemeClr val="tx2"/>
                </a:solidFill>
              </a:rPr>
              <a:t>Выстраивать границы.</a:t>
            </a:r>
          </a:p>
          <a:p>
            <a:pPr marL="0" indent="0">
              <a:buNone/>
            </a:pPr>
            <a:endParaRPr lang="ru-RU" b="1" dirty="0">
              <a:solidFill>
                <a:schemeClr val="tx2"/>
              </a:solidFill>
            </a:endParaRPr>
          </a:p>
          <a:p>
            <a:pPr marL="0" indent="0">
              <a:buNone/>
            </a:pPr>
            <a:r>
              <a:rPr lang="ru-RU" b="1" dirty="0">
                <a:solidFill>
                  <a:schemeClr val="tx2"/>
                </a:solidFill>
              </a:rPr>
              <a:t>Единство слова и дела.</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Начинаем с себя</a:t>
            </a:r>
            <a:endParaRPr lang="ru-RU" dirty="0"/>
          </a:p>
        </p:txBody>
      </p:sp>
      <p:sp>
        <p:nvSpPr>
          <p:cNvPr id="3" name="Объект 2"/>
          <p:cNvSpPr>
            <a:spLocks noGrp="1"/>
          </p:cNvSpPr>
          <p:nvPr>
            <p:ph idx="1"/>
          </p:nvPr>
        </p:nvSpPr>
        <p:spPr/>
        <p:txBody>
          <a:bodyPr>
            <a:normAutofit lnSpcReduction="10000"/>
          </a:bodyPr>
          <a:lstStyle/>
          <a:p>
            <a:pPr marL="0" indent="0">
              <a:buNone/>
            </a:pPr>
            <a:r>
              <a:rPr lang="ru-RU" b="1" dirty="0" smtClean="0">
                <a:solidFill>
                  <a:schemeClr val="tx2"/>
                </a:solidFill>
              </a:rPr>
              <a:t>Пренебрежительная оценка возможностей ученика:            19</a:t>
            </a:r>
          </a:p>
          <a:p>
            <a:pPr marL="0" indent="0">
              <a:buNone/>
            </a:pPr>
            <a:endParaRPr lang="ru-RU" b="1" dirty="0" smtClean="0">
              <a:solidFill>
                <a:schemeClr val="tx2"/>
              </a:solidFill>
            </a:endParaRPr>
          </a:p>
          <a:p>
            <a:pPr marL="0" indent="0">
              <a:buNone/>
            </a:pPr>
            <a:r>
              <a:rPr lang="ru-RU" b="1" dirty="0" smtClean="0">
                <a:solidFill>
                  <a:schemeClr val="tx2"/>
                </a:solidFill>
              </a:rPr>
              <a:t>Требования в грубой форме:                                                         17</a:t>
            </a:r>
          </a:p>
          <a:p>
            <a:pPr marL="0" indent="0">
              <a:buNone/>
            </a:pPr>
            <a:endParaRPr lang="ru-RU" b="1" dirty="0" smtClean="0">
              <a:solidFill>
                <a:schemeClr val="tx2"/>
              </a:solidFill>
            </a:endParaRPr>
          </a:p>
          <a:p>
            <a:pPr marL="0" indent="0">
              <a:buNone/>
            </a:pPr>
            <a:r>
              <a:rPr lang="ru-RU" b="1" dirty="0" smtClean="0">
                <a:solidFill>
                  <a:schemeClr val="tx2"/>
                </a:solidFill>
              </a:rPr>
              <a:t>Обидный отзыв:                                                                                10</a:t>
            </a:r>
          </a:p>
          <a:p>
            <a:pPr marL="0" indent="0">
              <a:buNone/>
            </a:pPr>
            <a:endParaRPr lang="ru-RU" b="1" dirty="0" smtClean="0">
              <a:solidFill>
                <a:schemeClr val="tx2"/>
              </a:solidFill>
            </a:endParaRPr>
          </a:p>
          <a:p>
            <a:pPr marL="0" indent="0">
              <a:buNone/>
            </a:pPr>
            <a:r>
              <a:rPr lang="ru-RU" b="1" dirty="0" smtClean="0">
                <a:solidFill>
                  <a:schemeClr val="tx2"/>
                </a:solidFill>
              </a:rPr>
              <a:t>Высмеивание:                                                                                     7</a:t>
            </a:r>
          </a:p>
          <a:p>
            <a:pPr marL="0" indent="0">
              <a:buNone/>
            </a:pPr>
            <a:endParaRPr lang="ru-RU" b="1" dirty="0" smtClean="0">
              <a:solidFill>
                <a:schemeClr val="tx2"/>
              </a:solidFill>
            </a:endParaRPr>
          </a:p>
          <a:p>
            <a:pPr marL="0" indent="0">
              <a:buNone/>
            </a:pPr>
            <a:r>
              <a:rPr lang="ru-RU" b="1" dirty="0" smtClean="0">
                <a:solidFill>
                  <a:schemeClr val="tx2"/>
                </a:solidFill>
              </a:rPr>
              <a:t>Угроза, в том числе скрытая:                                                          6</a:t>
            </a:r>
          </a:p>
          <a:p>
            <a:pPr marL="0" indent="0">
              <a:buNone/>
            </a:pPr>
            <a:endParaRPr lang="ru-RU" dirty="0" smtClean="0">
              <a:solidFill>
                <a:schemeClr val="tx2"/>
              </a:solidFill>
            </a:endParaRPr>
          </a:p>
          <a:p>
            <a:pPr marL="0" indent="0">
              <a:buNone/>
            </a:pPr>
            <a:r>
              <a:rPr lang="ru-RU" sz="2000" dirty="0" smtClean="0">
                <a:solidFill>
                  <a:schemeClr val="tx2"/>
                </a:solidFill>
              </a:rPr>
              <a:t>Исследования</a:t>
            </a:r>
            <a:endParaRPr lang="ru-RU" sz="2000" dirty="0">
              <a:solidFill>
                <a:schemeClr val="tx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Включаем </a:t>
            </a:r>
            <a:r>
              <a:rPr lang="ru-RU" dirty="0" smtClean="0"/>
              <a:t>родителей</a:t>
            </a:r>
            <a:endParaRPr lang="ru-RU" dirty="0"/>
          </a:p>
        </p:txBody>
      </p:sp>
      <p:sp>
        <p:nvSpPr>
          <p:cNvPr id="3" name="Объект 2"/>
          <p:cNvSpPr>
            <a:spLocks noGrp="1"/>
          </p:cNvSpPr>
          <p:nvPr>
            <p:ph idx="1"/>
          </p:nvPr>
        </p:nvSpPr>
        <p:spPr/>
        <p:txBody>
          <a:bodyPr>
            <a:normAutofit fontScale="32500" lnSpcReduction="20000"/>
          </a:bodyPr>
          <a:lstStyle/>
          <a:p>
            <a:pPr algn="just"/>
            <a:r>
              <a:rPr lang="ru-RU" sz="5900" b="1" dirty="0">
                <a:solidFill>
                  <a:schemeClr val="tx2"/>
                </a:solidFill>
              </a:rPr>
              <a:t>Метод «Правила школы</a:t>
            </a:r>
            <a:r>
              <a:rPr lang="ru-RU" sz="5900" b="1" dirty="0" smtClean="0">
                <a:solidFill>
                  <a:schemeClr val="tx2"/>
                </a:solidFill>
              </a:rPr>
              <a:t>»: Когда </a:t>
            </a:r>
            <a:r>
              <a:rPr lang="ru-RU" sz="5900" b="1" dirty="0">
                <a:solidFill>
                  <a:schemeClr val="tx2"/>
                </a:solidFill>
              </a:rPr>
              <a:t>родители приводят в школу своего </a:t>
            </a:r>
            <a:r>
              <a:rPr lang="ru-RU" sz="5900" b="1" dirty="0" smtClean="0">
                <a:solidFill>
                  <a:schemeClr val="tx2"/>
                </a:solidFill>
              </a:rPr>
              <a:t>ребенка, </a:t>
            </a:r>
            <a:r>
              <a:rPr lang="ru-RU" sz="5900" b="1" dirty="0">
                <a:solidFill>
                  <a:schemeClr val="tx2"/>
                </a:solidFill>
              </a:rPr>
              <a:t>они получают красочно оформленный, отпечатанный типографским способом лист с текстом, который вместе с ними следует внимательно прочитать. На листе крупными буквами (с картинками) представлены основные правила этой школы. Их не более 8.  </a:t>
            </a:r>
            <a:r>
              <a:rPr lang="ru-RU" sz="5900" b="1" dirty="0" smtClean="0">
                <a:solidFill>
                  <a:schemeClr val="tx2"/>
                </a:solidFill>
              </a:rPr>
              <a:t>Самое необходимое </a:t>
            </a:r>
            <a:r>
              <a:rPr lang="ru-RU" sz="5900" b="1" dirty="0">
                <a:solidFill>
                  <a:schemeClr val="tx2"/>
                </a:solidFill>
              </a:rPr>
              <a:t>– правила в отношении школьной формы, мобильных телефонов, жевательной резинки, роликов и </a:t>
            </a:r>
            <a:r>
              <a:rPr lang="ru-RU" sz="5900" b="1" dirty="0" smtClean="0">
                <a:solidFill>
                  <a:schemeClr val="tx2"/>
                </a:solidFill>
              </a:rPr>
              <a:t>…недопустимости травли. Позиция </a:t>
            </a:r>
            <a:r>
              <a:rPr lang="ru-RU" sz="5900" b="1" dirty="0">
                <a:solidFill>
                  <a:schemeClr val="tx2"/>
                </a:solidFill>
              </a:rPr>
              <a:t>заявляется четко </a:t>
            </a:r>
            <a:r>
              <a:rPr lang="ru-RU" sz="5900" b="1" dirty="0" smtClean="0">
                <a:solidFill>
                  <a:schemeClr val="tx2"/>
                </a:solidFill>
              </a:rPr>
              <a:t>–травля недопустима. </a:t>
            </a:r>
            <a:r>
              <a:rPr lang="ru-RU" sz="5900" b="1" dirty="0">
                <a:solidFill>
                  <a:schemeClr val="tx2"/>
                </a:solidFill>
              </a:rPr>
              <a:t>Санкции – такие-то.</a:t>
            </a:r>
            <a:br>
              <a:rPr lang="ru-RU" sz="5900" b="1" dirty="0">
                <a:solidFill>
                  <a:schemeClr val="tx2"/>
                </a:solidFill>
              </a:rPr>
            </a:br>
            <a:r>
              <a:rPr lang="ru-RU" sz="5900" b="1" dirty="0" smtClean="0">
                <a:solidFill>
                  <a:schemeClr val="tx2"/>
                </a:solidFill>
              </a:rPr>
              <a:t>Внизу – </a:t>
            </a:r>
            <a:r>
              <a:rPr lang="ru-RU" sz="5900" b="1" dirty="0">
                <a:solidFill>
                  <a:schemeClr val="tx2"/>
                </a:solidFill>
              </a:rPr>
              <a:t>место для подписи родителей</a:t>
            </a:r>
            <a:r>
              <a:rPr lang="ru-RU" sz="5900" b="1" dirty="0" smtClean="0">
                <a:solidFill>
                  <a:schemeClr val="tx2"/>
                </a:solidFill>
              </a:rPr>
              <a:t>.</a:t>
            </a:r>
          </a:p>
          <a:p>
            <a:pPr algn="just"/>
            <a:endParaRPr lang="ru-RU" sz="5900" b="1" dirty="0" smtClean="0">
              <a:solidFill>
                <a:schemeClr val="tx2"/>
              </a:solidFill>
            </a:endParaRPr>
          </a:p>
          <a:p>
            <a:pPr algn="just"/>
            <a:endParaRPr lang="ru-RU" b="1" dirty="0">
              <a:solidFill>
                <a:schemeClr val="tx2"/>
              </a:solidFill>
            </a:endParaRPr>
          </a:p>
          <a:p>
            <a:pPr algn="just"/>
            <a:endParaRPr lang="ru-RU" b="1" dirty="0" smtClean="0">
              <a:solidFill>
                <a:schemeClr val="tx2"/>
              </a:solidFill>
            </a:endParaRPr>
          </a:p>
          <a:p>
            <a:pPr algn="just"/>
            <a:endParaRPr lang="ru-RU" b="1" dirty="0">
              <a:solidFill>
                <a:schemeClr val="tx2"/>
              </a:solidFill>
            </a:endParaRPr>
          </a:p>
          <a:p>
            <a:pPr algn="just"/>
            <a:endParaRPr lang="ru-RU" b="1" dirty="0" smtClean="0">
              <a:solidFill>
                <a:schemeClr val="tx2"/>
              </a:solidFill>
            </a:endParaRPr>
          </a:p>
          <a:p>
            <a:r>
              <a:rPr lang="ru-RU" sz="7000" b="1" dirty="0">
                <a:solidFill>
                  <a:schemeClr val="tx2"/>
                </a:solidFill>
              </a:rPr>
              <a:t>Прием «общей судьбы»: </a:t>
            </a:r>
          </a:p>
          <a:p>
            <a:pPr marL="0" indent="0">
              <a:buNone/>
            </a:pPr>
            <a:r>
              <a:rPr lang="ru-RU" sz="7000" b="1" dirty="0">
                <a:solidFill>
                  <a:schemeClr val="tx2"/>
                </a:solidFill>
              </a:rPr>
              <a:t>Мы заинтересованы в одном и том же. Давайте вместе подумаем.</a:t>
            </a:r>
          </a:p>
          <a:p>
            <a:pPr algn="just"/>
            <a:endParaRPr lang="ru-RU" sz="7000" b="1" dirty="0">
              <a:solidFill>
                <a:schemeClr val="tx2"/>
              </a:solidFill>
            </a:endParaRPr>
          </a:p>
          <a:p>
            <a:pPr algn="just"/>
            <a:endParaRPr lang="ru-RU" sz="7000" b="1" dirty="0">
              <a:solidFill>
                <a:schemeClr val="tx2"/>
              </a:solidFill>
            </a:endParaRPr>
          </a:p>
          <a:p>
            <a:pPr marL="0" indent="0" algn="just">
              <a:buNone/>
            </a:pPr>
            <a:r>
              <a:rPr lang="ru-RU" sz="7000" dirty="0">
                <a:solidFill>
                  <a:schemeClr val="tx2"/>
                </a:solidFill>
              </a:rPr>
              <a:t> </a:t>
            </a:r>
          </a:p>
          <a:p>
            <a:endParaRPr lang="ru-RU" sz="7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tx2"/>
                </a:solidFill>
              </a:rPr>
              <a:t>Метод: Совет </a:t>
            </a:r>
            <a:r>
              <a:rPr lang="ru-RU" dirty="0">
                <a:solidFill>
                  <a:schemeClr val="tx2"/>
                </a:solidFill>
              </a:rPr>
              <a:t>отцов</a:t>
            </a:r>
            <a:endParaRPr lang="ru-RU" dirty="0"/>
          </a:p>
        </p:txBody>
      </p:sp>
      <p:sp>
        <p:nvSpPr>
          <p:cNvPr id="3" name="Объект 2"/>
          <p:cNvSpPr>
            <a:spLocks noGrp="1"/>
          </p:cNvSpPr>
          <p:nvPr>
            <p:ph idx="1"/>
          </p:nvPr>
        </p:nvSpPr>
        <p:spPr/>
        <p:txBody>
          <a:bodyPr/>
          <a:lstStyle/>
          <a:p>
            <a:pPr marL="0" indent="0" algn="just">
              <a:buNone/>
            </a:pPr>
            <a:r>
              <a:rPr lang="ru-RU" b="1" dirty="0">
                <a:solidFill>
                  <a:schemeClr val="tx2"/>
                </a:solidFill>
              </a:rPr>
              <a:t>Случаи травли рассматривает Совет отцов – избираемый орган, в который входят уважаемые отцы, не более 4 человек. </a:t>
            </a:r>
            <a:r>
              <a:rPr lang="ru-RU" b="1" dirty="0" smtClean="0">
                <a:solidFill>
                  <a:schemeClr val="tx2"/>
                </a:solidFill>
              </a:rPr>
              <a:t>Совет </a:t>
            </a:r>
            <a:r>
              <a:rPr lang="ru-RU" b="1" dirty="0">
                <a:solidFill>
                  <a:schemeClr val="tx2"/>
                </a:solidFill>
              </a:rPr>
              <a:t>отцов рассматривает случаи </a:t>
            </a:r>
            <a:r>
              <a:rPr lang="ru-RU" b="1" dirty="0" smtClean="0">
                <a:solidFill>
                  <a:schemeClr val="tx2"/>
                </a:solidFill>
              </a:rPr>
              <a:t>травли по </a:t>
            </a:r>
            <a:r>
              <a:rPr lang="ru-RU" b="1" dirty="0">
                <a:solidFill>
                  <a:schemeClr val="tx2"/>
                </a:solidFill>
              </a:rPr>
              <a:t>заявлению учителя или ученика-жертвы и обеспечивает доведение до стадии исполнения санкций в отношении </a:t>
            </a:r>
            <a:r>
              <a:rPr lang="ru-RU" b="1" dirty="0" smtClean="0">
                <a:solidFill>
                  <a:schemeClr val="tx2"/>
                </a:solidFill>
              </a:rPr>
              <a:t>агрессора</a:t>
            </a:r>
            <a:r>
              <a:rPr lang="ru-RU" b="1" dirty="0">
                <a:solidFill>
                  <a:schemeClr val="tx2"/>
                </a:solidFill>
              </a:rPr>
              <a:t>. Как правило, первый же прецедент останавливает травлю в школе. </a:t>
            </a:r>
          </a:p>
          <a:p>
            <a:pPr algn="just"/>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tx2"/>
                </a:solidFill>
              </a:rPr>
              <a:t>Метод </a:t>
            </a:r>
            <a:r>
              <a:rPr lang="ru-RU" dirty="0" smtClean="0">
                <a:solidFill>
                  <a:schemeClr val="tx2"/>
                </a:solidFill>
              </a:rPr>
              <a:t>«Команда связей»</a:t>
            </a:r>
            <a:endParaRPr lang="ru-RU" dirty="0"/>
          </a:p>
        </p:txBody>
      </p:sp>
      <p:sp>
        <p:nvSpPr>
          <p:cNvPr id="3" name="Объект 2"/>
          <p:cNvSpPr>
            <a:spLocks noGrp="1"/>
          </p:cNvSpPr>
          <p:nvPr>
            <p:ph idx="1"/>
          </p:nvPr>
        </p:nvSpPr>
        <p:spPr/>
        <p:txBody>
          <a:bodyPr>
            <a:normAutofit fontScale="77500" lnSpcReduction="20000"/>
          </a:bodyPr>
          <a:lstStyle/>
          <a:p>
            <a:r>
              <a:rPr lang="ru-RU" b="1" dirty="0">
                <a:solidFill>
                  <a:schemeClr val="tx2"/>
                </a:solidFill>
              </a:rPr>
              <a:t>Создается «команда связей» из </a:t>
            </a:r>
            <a:r>
              <a:rPr lang="ru-RU" b="1" dirty="0" smtClean="0">
                <a:solidFill>
                  <a:schemeClr val="tx2"/>
                </a:solidFill>
              </a:rPr>
              <a:t>позитивных</a:t>
            </a:r>
            <a:r>
              <a:rPr lang="ru-RU" b="1" dirty="0">
                <a:solidFill>
                  <a:schemeClr val="tx2"/>
                </a:solidFill>
              </a:rPr>
              <a:t>, </a:t>
            </a:r>
            <a:r>
              <a:rPr lang="ru-RU" b="1" dirty="0" smtClean="0">
                <a:solidFill>
                  <a:schemeClr val="tx2"/>
                </a:solidFill>
              </a:rPr>
              <a:t>активных  учеников. </a:t>
            </a:r>
            <a:r>
              <a:rPr lang="ru-RU" b="1" dirty="0">
                <a:solidFill>
                  <a:schemeClr val="tx2"/>
                </a:solidFill>
              </a:rPr>
              <a:t>Их </a:t>
            </a:r>
            <a:r>
              <a:rPr lang="ru-RU" b="1" dirty="0" smtClean="0">
                <a:solidFill>
                  <a:schemeClr val="tx2"/>
                </a:solidFill>
              </a:rPr>
              <a:t> </a:t>
            </a:r>
            <a:r>
              <a:rPr lang="ru-RU" b="1" dirty="0">
                <a:solidFill>
                  <a:schemeClr val="tx2"/>
                </a:solidFill>
              </a:rPr>
              <a:t>специально готовят (большая </a:t>
            </a:r>
            <a:r>
              <a:rPr lang="ru-RU" b="1" dirty="0" smtClean="0">
                <a:solidFill>
                  <a:schemeClr val="tx2"/>
                </a:solidFill>
              </a:rPr>
              <a:t>честь </a:t>
            </a:r>
            <a:r>
              <a:rPr lang="ru-RU" b="1" dirty="0">
                <a:solidFill>
                  <a:schemeClr val="tx2"/>
                </a:solidFill>
              </a:rPr>
              <a:t>попасть в </a:t>
            </a:r>
            <a:r>
              <a:rPr lang="ru-RU" b="1" dirty="0" smtClean="0">
                <a:solidFill>
                  <a:schemeClr val="tx2"/>
                </a:solidFill>
              </a:rPr>
              <a:t>Команду). </a:t>
            </a:r>
          </a:p>
          <a:p>
            <a:r>
              <a:rPr lang="ru-RU" b="1" dirty="0" smtClean="0">
                <a:solidFill>
                  <a:schemeClr val="tx2"/>
                </a:solidFill>
              </a:rPr>
              <a:t>Их особое </a:t>
            </a:r>
            <a:r>
              <a:rPr lang="ru-RU" b="1" dirty="0">
                <a:solidFill>
                  <a:schemeClr val="tx2"/>
                </a:solidFill>
              </a:rPr>
              <a:t>внимание – тем, кто переходит на новую образовательную ступень </a:t>
            </a:r>
            <a:r>
              <a:rPr lang="ru-RU" b="1" dirty="0" smtClean="0">
                <a:solidFill>
                  <a:schemeClr val="tx2"/>
                </a:solidFill>
              </a:rPr>
              <a:t>и </a:t>
            </a:r>
            <a:r>
              <a:rPr lang="ru-RU" b="1" dirty="0">
                <a:solidFill>
                  <a:schemeClr val="tx2"/>
                </a:solidFill>
              </a:rPr>
              <a:t>всем новеньким. </a:t>
            </a:r>
          </a:p>
          <a:p>
            <a:r>
              <a:rPr lang="ru-RU" b="1" dirty="0">
                <a:solidFill>
                  <a:schemeClr val="tx2"/>
                </a:solidFill>
              </a:rPr>
              <a:t>На каждого шефа – 3-5 человек подшефных. </a:t>
            </a:r>
            <a:endParaRPr lang="ru-RU" b="1" dirty="0" smtClean="0">
              <a:solidFill>
                <a:schemeClr val="tx2"/>
              </a:solidFill>
            </a:endParaRPr>
          </a:p>
          <a:p>
            <a:r>
              <a:rPr lang="ru-RU" b="1" dirty="0" smtClean="0">
                <a:solidFill>
                  <a:schemeClr val="tx2"/>
                </a:solidFill>
              </a:rPr>
              <a:t>Что </a:t>
            </a:r>
            <a:r>
              <a:rPr lang="ru-RU" b="1" dirty="0">
                <a:solidFill>
                  <a:schemeClr val="tx2"/>
                </a:solidFill>
              </a:rPr>
              <a:t>нужно делать? Хотя бы раз в день на перемене подойти к каждому, поздороваться, </a:t>
            </a:r>
            <a:r>
              <a:rPr lang="ru-RU" b="1" dirty="0" smtClean="0">
                <a:solidFill>
                  <a:schemeClr val="tx2"/>
                </a:solidFill>
              </a:rPr>
              <a:t>спросить</a:t>
            </a:r>
            <a:r>
              <a:rPr lang="ru-RU" b="1" dirty="0">
                <a:solidFill>
                  <a:schemeClr val="tx2"/>
                </a:solidFill>
              </a:rPr>
              <a:t>: «Как дела?», «Все в порядке?», «Есть проблемы?» и дать понять, что готов помочь ему в решении этих проблем. </a:t>
            </a:r>
            <a:endParaRPr lang="ru-RU" b="1" dirty="0" smtClean="0">
              <a:solidFill>
                <a:schemeClr val="tx2"/>
              </a:solidFill>
            </a:endParaRPr>
          </a:p>
          <a:p>
            <a:pPr marL="0" indent="0">
              <a:buNone/>
            </a:pPr>
            <a:r>
              <a:rPr lang="ru-RU" b="1" dirty="0" smtClean="0">
                <a:solidFill>
                  <a:schemeClr val="accent1"/>
                </a:solidFill>
              </a:rPr>
              <a:t>В </a:t>
            </a:r>
            <a:r>
              <a:rPr lang="ru-RU" b="1" dirty="0">
                <a:solidFill>
                  <a:schemeClr val="accent1"/>
                </a:solidFill>
              </a:rPr>
              <a:t>школах, где есть шефство, затяжной травли </a:t>
            </a:r>
            <a:r>
              <a:rPr lang="ru-RU" b="1" dirty="0" smtClean="0">
                <a:solidFill>
                  <a:schemeClr val="accent1"/>
                </a:solidFill>
              </a:rPr>
              <a:t>не </a:t>
            </a:r>
            <a:r>
              <a:rPr lang="ru-RU" b="1" dirty="0">
                <a:solidFill>
                  <a:schemeClr val="accent1"/>
                </a:solidFill>
              </a:rPr>
              <a:t>бывает.</a:t>
            </a:r>
          </a:p>
          <a:p>
            <a:r>
              <a:rPr lang="ru-RU" b="1" dirty="0">
                <a:solidFill>
                  <a:schemeClr val="tx2"/>
                </a:solidFill>
              </a:rPr>
              <a:t>Курирует «Команду связей» школьный психолог </a:t>
            </a:r>
            <a:r>
              <a:rPr lang="ru-RU" b="1" dirty="0" smtClean="0">
                <a:solidFill>
                  <a:schemeClr val="tx2"/>
                </a:solidFill>
              </a:rPr>
              <a:t>или  педагог.</a:t>
            </a:r>
          </a:p>
          <a:p>
            <a:pPr marL="0" indent="0">
              <a:buNone/>
            </a:pPr>
            <a:r>
              <a:rPr lang="ru-RU" b="1" dirty="0" smtClean="0">
                <a:solidFill>
                  <a:schemeClr val="tx2"/>
                </a:solidFill>
              </a:rPr>
              <a:t>Еженедельно с ними проводят  </a:t>
            </a:r>
            <a:r>
              <a:rPr lang="ru-RU" b="1" dirty="0">
                <a:solidFill>
                  <a:schemeClr val="tx2"/>
                </a:solidFill>
              </a:rPr>
              <a:t>занятия</a:t>
            </a:r>
            <a:r>
              <a:rPr lang="ru-RU" b="1" dirty="0" smtClean="0">
                <a:solidFill>
                  <a:schemeClr val="tx2"/>
                </a:solidFill>
              </a:rPr>
              <a:t>:</a:t>
            </a:r>
          </a:p>
          <a:p>
            <a:r>
              <a:rPr lang="ru-RU" b="1" dirty="0" smtClean="0">
                <a:solidFill>
                  <a:schemeClr val="tx2"/>
                </a:solidFill>
              </a:rPr>
              <a:t>Как </a:t>
            </a:r>
            <a:r>
              <a:rPr lang="ru-RU" b="1" dirty="0">
                <a:solidFill>
                  <a:schemeClr val="tx2"/>
                </a:solidFill>
              </a:rPr>
              <a:t>правильно слушать, когда мало времени? </a:t>
            </a:r>
            <a:endParaRPr lang="ru-RU" b="1" dirty="0" smtClean="0">
              <a:solidFill>
                <a:schemeClr val="tx2"/>
              </a:solidFill>
            </a:endParaRPr>
          </a:p>
          <a:p>
            <a:r>
              <a:rPr lang="ru-RU" b="1" dirty="0" smtClean="0">
                <a:solidFill>
                  <a:schemeClr val="tx2"/>
                </a:solidFill>
              </a:rPr>
              <a:t>Как </a:t>
            </a:r>
            <a:r>
              <a:rPr lang="ru-RU" b="1" dirty="0">
                <a:solidFill>
                  <a:schemeClr val="tx2"/>
                </a:solidFill>
              </a:rPr>
              <a:t>познакомить ребят? </a:t>
            </a:r>
            <a:endParaRPr lang="ru-RU" b="1" dirty="0" smtClean="0">
              <a:solidFill>
                <a:schemeClr val="tx2"/>
              </a:solidFill>
            </a:endParaRPr>
          </a:p>
          <a:p>
            <a:r>
              <a:rPr lang="ru-RU" b="1" dirty="0" smtClean="0">
                <a:solidFill>
                  <a:schemeClr val="tx2"/>
                </a:solidFill>
              </a:rPr>
              <a:t>Как </a:t>
            </a:r>
            <a:r>
              <a:rPr lang="ru-RU" b="1" dirty="0">
                <a:solidFill>
                  <a:schemeClr val="tx2"/>
                </a:solidFill>
              </a:rPr>
              <a:t>помочь разрешить конфликты? </a:t>
            </a:r>
            <a:endParaRPr lang="ru-RU" b="1" dirty="0" smtClean="0">
              <a:solidFill>
                <a:schemeClr val="tx2"/>
              </a:solidFill>
            </a:endParaRPr>
          </a:p>
          <a:p>
            <a:r>
              <a:rPr lang="ru-RU" b="1" dirty="0" smtClean="0">
                <a:solidFill>
                  <a:schemeClr val="tx2"/>
                </a:solidFill>
              </a:rPr>
              <a:t>Что </a:t>
            </a:r>
            <a:r>
              <a:rPr lang="ru-RU" b="1" dirty="0">
                <a:solidFill>
                  <a:schemeClr val="tx2"/>
                </a:solidFill>
              </a:rPr>
              <a:t>делать, если столкнулся с травлей? </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tx2"/>
                </a:solidFill>
              </a:rPr>
              <a:t>Метод </a:t>
            </a:r>
            <a:r>
              <a:rPr lang="ru-RU" dirty="0">
                <a:solidFill>
                  <a:schemeClr val="tx2"/>
                </a:solidFill>
              </a:rPr>
              <a:t>«Без обвинений»</a:t>
            </a:r>
            <a:endParaRPr lang="ru-RU" dirty="0"/>
          </a:p>
        </p:txBody>
      </p:sp>
      <p:sp>
        <p:nvSpPr>
          <p:cNvPr id="3" name="Объект 2"/>
          <p:cNvSpPr>
            <a:spLocks noGrp="1"/>
          </p:cNvSpPr>
          <p:nvPr>
            <p:ph idx="1"/>
          </p:nvPr>
        </p:nvSpPr>
        <p:spPr/>
        <p:txBody>
          <a:bodyPr>
            <a:normAutofit fontScale="62500" lnSpcReduction="20000"/>
          </a:bodyPr>
          <a:lstStyle/>
          <a:p>
            <a:pPr marL="0" lvl="0" indent="0">
              <a:buNone/>
            </a:pPr>
            <a:r>
              <a:rPr lang="ru-RU" b="1" dirty="0" smtClean="0">
                <a:solidFill>
                  <a:schemeClr val="tx2"/>
                </a:solidFill>
              </a:rPr>
              <a:t>Интервью:</a:t>
            </a:r>
          </a:p>
          <a:p>
            <a:pPr lvl="0"/>
            <a:r>
              <a:rPr lang="ru-RU" b="1" dirty="0" smtClean="0">
                <a:solidFill>
                  <a:schemeClr val="tx2"/>
                </a:solidFill>
              </a:rPr>
              <a:t>Сколько </a:t>
            </a:r>
            <a:r>
              <a:rPr lang="ru-RU" b="1" dirty="0">
                <a:solidFill>
                  <a:schemeClr val="tx2"/>
                </a:solidFill>
              </a:rPr>
              <a:t>времени уже длится эта ситуация?</a:t>
            </a:r>
          </a:p>
          <a:p>
            <a:pPr lvl="0"/>
            <a:r>
              <a:rPr lang="ru-RU" b="1" dirty="0" smtClean="0">
                <a:solidFill>
                  <a:schemeClr val="tx2"/>
                </a:solidFill>
              </a:rPr>
              <a:t>В </a:t>
            </a:r>
            <a:r>
              <a:rPr lang="ru-RU" b="1" dirty="0">
                <a:solidFill>
                  <a:schemeClr val="tx2"/>
                </a:solidFill>
              </a:rPr>
              <a:t>какой форме осуществлялись притеснения? Что конкретно происходило? Что тебя больше всего задевало / ранило?</a:t>
            </a:r>
          </a:p>
          <a:p>
            <a:pPr lvl="0"/>
            <a:r>
              <a:rPr lang="ru-RU" b="1" dirty="0">
                <a:solidFill>
                  <a:schemeClr val="tx2"/>
                </a:solidFill>
              </a:rPr>
              <a:t>Кто в этом участвовал?</a:t>
            </a:r>
          </a:p>
          <a:p>
            <a:pPr lvl="0"/>
            <a:r>
              <a:rPr lang="ru-RU" b="1" dirty="0" smtClean="0">
                <a:solidFill>
                  <a:srgbClr val="C00000"/>
                </a:solidFill>
              </a:rPr>
              <a:t>Какой </a:t>
            </a:r>
            <a:r>
              <a:rPr lang="ru-RU" b="1" dirty="0">
                <a:solidFill>
                  <a:srgbClr val="C00000"/>
                </a:solidFill>
              </a:rPr>
              <a:t>была твоя жизнь в это время?</a:t>
            </a:r>
          </a:p>
          <a:p>
            <a:pPr lvl="0"/>
            <a:r>
              <a:rPr lang="ru-RU" b="1" dirty="0">
                <a:solidFill>
                  <a:schemeClr val="tx2"/>
                </a:solidFill>
              </a:rPr>
              <a:t>Пытался ли ты что-то против этого предпринять? Что и когда?</a:t>
            </a:r>
          </a:p>
          <a:p>
            <a:pPr lvl="0"/>
            <a:r>
              <a:rPr lang="ru-RU" b="1" dirty="0">
                <a:solidFill>
                  <a:srgbClr val="C00000"/>
                </a:solidFill>
              </a:rPr>
              <a:t>Как с аппетитом, сном, сновидениями, здоровьем и т.д.?</a:t>
            </a:r>
          </a:p>
          <a:p>
            <a:pPr lvl="0"/>
            <a:r>
              <a:rPr lang="ru-RU" b="1" dirty="0">
                <a:solidFill>
                  <a:srgbClr val="C00000"/>
                </a:solidFill>
              </a:rPr>
              <a:t>Оцени степень своего отчаяния (чувства безнадежности ситуации, своей беспомощности): [0 --- 5 --- 10]</a:t>
            </a:r>
          </a:p>
          <a:p>
            <a:pPr lvl="0"/>
            <a:r>
              <a:rPr lang="ru-RU" b="1" dirty="0">
                <a:solidFill>
                  <a:srgbClr val="C00000"/>
                </a:solidFill>
              </a:rPr>
              <a:t>Какова степень твоей уверенности в себе / веры в лучшее: [0 --- 5 --- 10]</a:t>
            </a:r>
          </a:p>
          <a:p>
            <a:pPr lvl="0"/>
            <a:r>
              <a:rPr lang="ru-RU" b="1" dirty="0">
                <a:solidFill>
                  <a:srgbClr val="C00000"/>
                </a:solidFill>
              </a:rPr>
              <a:t>Думал ли ты о том, что больше не можешь это выдерживать? Какие мысли у тебя были о том, что ты мог бы в этой ситуации сделать?</a:t>
            </a:r>
          </a:p>
          <a:p>
            <a:pPr lvl="0"/>
            <a:r>
              <a:rPr lang="ru-RU" b="1" dirty="0">
                <a:solidFill>
                  <a:schemeClr val="tx2"/>
                </a:solidFill>
              </a:rPr>
              <a:t>Чего бы ты хотел (твое желание)? По каким признакам ты мог бы определить, что тебе стало лучше?</a:t>
            </a:r>
          </a:p>
          <a:p>
            <a:pPr lvl="0"/>
            <a:r>
              <a:rPr lang="ru-RU" b="1" dirty="0">
                <a:solidFill>
                  <a:schemeClr val="tx2"/>
                </a:solidFill>
              </a:rPr>
              <a:t>Что должно было бы произойти, чтобы </a:t>
            </a:r>
            <a:r>
              <a:rPr lang="ru-RU" b="1" dirty="0" smtClean="0">
                <a:solidFill>
                  <a:schemeClr val="tx2"/>
                </a:solidFill>
              </a:rPr>
              <a:t>тебе </a:t>
            </a:r>
            <a:r>
              <a:rPr lang="ru-RU" b="1" dirty="0">
                <a:solidFill>
                  <a:schemeClr val="tx2"/>
                </a:solidFill>
              </a:rPr>
              <a:t>стало лучше?</a:t>
            </a:r>
          </a:p>
          <a:p>
            <a:pPr lvl="0"/>
            <a:r>
              <a:rPr lang="ru-RU" b="1" dirty="0">
                <a:solidFill>
                  <a:schemeClr val="tx2"/>
                </a:solidFill>
              </a:rPr>
              <a:t>Как ты думаешь, что ты сам мог бы сделать, чтобы изменить свою ситуацию к лучшему?</a:t>
            </a:r>
          </a:p>
          <a:p>
            <a:pPr lvl="0"/>
            <a:r>
              <a:rPr lang="ru-RU" b="1" dirty="0">
                <a:solidFill>
                  <a:schemeClr val="tx2"/>
                </a:solidFill>
              </a:rPr>
              <a:t>Есть ли еще что-то важное, о чем ты хотел бы сказать?</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tx2"/>
                </a:solidFill>
              </a:rPr>
              <a:t>Работа с </a:t>
            </a:r>
            <a:r>
              <a:rPr lang="ru-RU" dirty="0" smtClean="0">
                <a:solidFill>
                  <a:schemeClr val="tx2"/>
                </a:solidFill>
              </a:rPr>
              <a:t>помощниками (в их числе </a:t>
            </a:r>
            <a:r>
              <a:rPr lang="ru-RU" dirty="0" smtClean="0"/>
              <a:t>агрессор</a:t>
            </a:r>
            <a:r>
              <a:rPr lang="ru-RU" dirty="0" smtClean="0">
                <a:solidFill>
                  <a:schemeClr val="tx2"/>
                </a:solidFill>
              </a:rPr>
              <a:t>)</a:t>
            </a:r>
            <a:endParaRPr lang="ru-RU" dirty="0"/>
          </a:p>
        </p:txBody>
      </p:sp>
      <p:sp>
        <p:nvSpPr>
          <p:cNvPr id="3" name="Объект 2"/>
          <p:cNvSpPr>
            <a:spLocks noGrp="1"/>
          </p:cNvSpPr>
          <p:nvPr>
            <p:ph idx="1"/>
          </p:nvPr>
        </p:nvSpPr>
        <p:spPr/>
        <p:txBody>
          <a:bodyPr>
            <a:normAutofit fontScale="92500" lnSpcReduction="20000"/>
          </a:bodyPr>
          <a:lstStyle/>
          <a:p>
            <a:r>
              <a:rPr lang="ru-RU" b="1" dirty="0">
                <a:solidFill>
                  <a:schemeClr val="tx2"/>
                </a:solidFill>
              </a:rPr>
              <a:t>послание:</a:t>
            </a:r>
          </a:p>
          <a:p>
            <a:pPr lvl="0"/>
            <a:r>
              <a:rPr lang="ru-RU" b="1" dirty="0">
                <a:solidFill>
                  <a:schemeClr val="tx2"/>
                </a:solidFill>
              </a:rPr>
              <a:t>«У меня есть большая проблема в связи с тем, что одному из учеников </a:t>
            </a:r>
            <a:r>
              <a:rPr lang="ru-RU" b="1" dirty="0" smtClean="0">
                <a:solidFill>
                  <a:schemeClr val="tx2"/>
                </a:solidFill>
              </a:rPr>
              <a:t>нашего </a:t>
            </a:r>
            <a:r>
              <a:rPr lang="ru-RU" b="1" dirty="0">
                <a:solidFill>
                  <a:schemeClr val="tx2"/>
                </a:solidFill>
              </a:rPr>
              <a:t>класса </a:t>
            </a:r>
            <a:r>
              <a:rPr lang="ru-RU" b="1" dirty="0" smtClean="0">
                <a:solidFill>
                  <a:schemeClr val="tx2"/>
                </a:solidFill>
              </a:rPr>
              <a:t>сейчас </a:t>
            </a:r>
            <a:r>
              <a:rPr lang="ru-RU" b="1" dirty="0">
                <a:solidFill>
                  <a:schemeClr val="tx2"/>
                </a:solidFill>
              </a:rPr>
              <a:t>очень плохо. Я не могу самостоятельно справиться с этой проблемой! </a:t>
            </a:r>
            <a:r>
              <a:rPr lang="ru-RU" b="1" dirty="0" smtClean="0">
                <a:solidFill>
                  <a:schemeClr val="tx2"/>
                </a:solidFill>
              </a:rPr>
              <a:t>Я </a:t>
            </a:r>
            <a:r>
              <a:rPr lang="ru-RU" b="1" dirty="0">
                <a:solidFill>
                  <a:schemeClr val="tx2"/>
                </a:solidFill>
              </a:rPr>
              <a:t>обращаюсь за </a:t>
            </a:r>
            <a:r>
              <a:rPr lang="ru-RU" b="1" dirty="0" smtClean="0">
                <a:solidFill>
                  <a:schemeClr val="tx2"/>
                </a:solidFill>
              </a:rPr>
              <a:t>помощью </a:t>
            </a:r>
            <a:r>
              <a:rPr lang="ru-RU" b="1" dirty="0">
                <a:solidFill>
                  <a:schemeClr val="tx2"/>
                </a:solidFill>
              </a:rPr>
              <a:t>к вам!»</a:t>
            </a:r>
          </a:p>
          <a:p>
            <a:pPr lvl="0"/>
            <a:r>
              <a:rPr lang="ru-RU" b="1" dirty="0">
                <a:solidFill>
                  <a:schemeClr val="tx2"/>
                </a:solidFill>
              </a:rPr>
              <a:t>Задачи:</a:t>
            </a:r>
          </a:p>
          <a:p>
            <a:pPr lvl="1"/>
            <a:r>
              <a:rPr lang="ru-RU" b="1" dirty="0">
                <a:solidFill>
                  <a:schemeClr val="tx2"/>
                </a:solidFill>
              </a:rPr>
              <a:t> объяснить, в чем проблема (моя проблема), никого не обвинять</a:t>
            </a:r>
          </a:p>
          <a:p>
            <a:pPr lvl="1"/>
            <a:r>
              <a:rPr lang="ru-RU" b="1" dirty="0">
                <a:solidFill>
                  <a:schemeClr val="tx2"/>
                </a:solidFill>
              </a:rPr>
              <a:t> не дискутировать по поводу прошлого</a:t>
            </a:r>
          </a:p>
          <a:p>
            <a:pPr lvl="1"/>
            <a:r>
              <a:rPr lang="ru-RU" b="1" dirty="0">
                <a:solidFill>
                  <a:schemeClr val="tx2"/>
                </a:solidFill>
              </a:rPr>
              <a:t> никого не наказывать, а вместе взять на себя ответственность за происходящее</a:t>
            </a:r>
          </a:p>
          <a:p>
            <a:pPr lvl="1"/>
            <a:r>
              <a:rPr lang="ru-RU" b="1" dirty="0">
                <a:solidFill>
                  <a:schemeClr val="tx2"/>
                </a:solidFill>
              </a:rPr>
              <a:t> что может сделать каждый человек из группы? Никаких обещаний!</a:t>
            </a:r>
          </a:p>
          <a:p>
            <a:pPr lvl="1"/>
            <a:r>
              <a:rPr lang="ru-RU" b="1" dirty="0">
                <a:solidFill>
                  <a:schemeClr val="tx2"/>
                </a:solidFill>
              </a:rPr>
              <a:t> «Вы сможете это сделать!» - передать ответственность группе</a:t>
            </a:r>
            <a:r>
              <a:rPr lang="ru-RU" b="1" dirty="0" smtClean="0">
                <a:solidFill>
                  <a:schemeClr val="tx2"/>
                </a:solidFill>
              </a:rPr>
              <a:t>.</a:t>
            </a:r>
          </a:p>
          <a:p>
            <a:pPr lvl="1"/>
            <a:endParaRPr lang="ru-RU" b="1" dirty="0">
              <a:solidFill>
                <a:schemeClr val="tx2"/>
              </a:solidFill>
            </a:endParaRPr>
          </a:p>
          <a:p>
            <a:pPr lvl="0"/>
            <a:r>
              <a:rPr lang="ru-RU" b="1" dirty="0">
                <a:solidFill>
                  <a:schemeClr val="tx2"/>
                </a:solidFill>
              </a:rPr>
              <a:t>Провести </a:t>
            </a:r>
            <a:r>
              <a:rPr lang="ru-RU" b="1" dirty="0" smtClean="0">
                <a:solidFill>
                  <a:schemeClr val="tx2"/>
                </a:solidFill>
              </a:rPr>
              <a:t>встречу </a:t>
            </a:r>
            <a:r>
              <a:rPr lang="ru-RU" b="1" dirty="0">
                <a:solidFill>
                  <a:schemeClr val="tx2"/>
                </a:solidFill>
              </a:rPr>
              <a:t>через неделю и далее </a:t>
            </a:r>
            <a:r>
              <a:rPr lang="ru-RU" b="1" dirty="0" smtClean="0">
                <a:solidFill>
                  <a:schemeClr val="tx2"/>
                </a:solidFill>
              </a:rPr>
              <a:t>еженедельно.</a:t>
            </a:r>
            <a:endParaRPr lang="ru-RU" b="1" dirty="0">
              <a:solidFill>
                <a:schemeClr val="tx2"/>
              </a:solidFill>
            </a:endParaRP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 работе психолога</a:t>
            </a:r>
          </a:p>
        </p:txBody>
      </p:sp>
      <p:sp>
        <p:nvSpPr>
          <p:cNvPr id="3" name="Объект 2"/>
          <p:cNvSpPr>
            <a:spLocks noGrp="1"/>
          </p:cNvSpPr>
          <p:nvPr>
            <p:ph idx="1"/>
          </p:nvPr>
        </p:nvSpPr>
        <p:spPr/>
        <p:txBody>
          <a:bodyPr/>
          <a:lstStyle/>
          <a:p>
            <a:r>
              <a:rPr lang="ru-RU" b="1" dirty="0">
                <a:solidFill>
                  <a:srgbClr val="00B050"/>
                </a:solidFill>
              </a:rPr>
              <a:t>Группа «управления гневом» </a:t>
            </a:r>
            <a:r>
              <a:rPr lang="ru-RU" b="1" dirty="0">
                <a:solidFill>
                  <a:srgbClr val="0070C0"/>
                </a:solidFill>
              </a:rPr>
              <a:t>для наиболее агрессивных учащихся школы.</a:t>
            </a:r>
          </a:p>
          <a:p>
            <a:pPr marL="0" indent="0">
              <a:buNone/>
            </a:pP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Снизит напряжение</a:t>
            </a:r>
            <a:endParaRPr lang="ru-RU" dirty="0"/>
          </a:p>
        </p:txBody>
      </p:sp>
      <p:sp>
        <p:nvSpPr>
          <p:cNvPr id="3" name="Объект 2"/>
          <p:cNvSpPr>
            <a:spLocks noGrp="1"/>
          </p:cNvSpPr>
          <p:nvPr>
            <p:ph idx="1"/>
          </p:nvPr>
        </p:nvSpPr>
        <p:spPr/>
        <p:txBody>
          <a:bodyPr/>
          <a:lstStyle/>
          <a:p>
            <a:pPr marL="0" indent="0">
              <a:buNone/>
            </a:pPr>
            <a:r>
              <a:rPr lang="ru-RU" b="1" dirty="0" smtClean="0">
                <a:solidFill>
                  <a:schemeClr val="tx2"/>
                </a:solidFill>
              </a:rPr>
              <a:t>Любая </a:t>
            </a:r>
            <a:r>
              <a:rPr lang="ru-RU" b="1" dirty="0">
                <a:solidFill>
                  <a:schemeClr val="tx2"/>
                </a:solidFill>
              </a:rPr>
              <a:t>физическая активность </a:t>
            </a:r>
            <a:r>
              <a:rPr lang="ru-RU" b="1" dirty="0" smtClean="0">
                <a:solidFill>
                  <a:schemeClr val="tx2"/>
                </a:solidFill>
              </a:rPr>
              <a:t>(«Австралийский дождь»):</a:t>
            </a:r>
            <a:endParaRPr lang="ru-RU" b="1" dirty="0">
              <a:solidFill>
                <a:schemeClr val="tx2"/>
              </a:solidFill>
            </a:endParaRPr>
          </a:p>
          <a:p>
            <a:r>
              <a:rPr lang="ru-RU" b="1" dirty="0">
                <a:solidFill>
                  <a:schemeClr val="tx2"/>
                </a:solidFill>
              </a:rPr>
              <a:t>активная деятельность </a:t>
            </a:r>
          </a:p>
          <a:p>
            <a:r>
              <a:rPr lang="ru-RU" b="1" dirty="0">
                <a:solidFill>
                  <a:schemeClr val="tx2"/>
                </a:solidFill>
              </a:rPr>
              <a:t>попрыгать </a:t>
            </a:r>
          </a:p>
          <a:p>
            <a:r>
              <a:rPr lang="ru-RU" b="1" dirty="0">
                <a:solidFill>
                  <a:schemeClr val="tx2"/>
                </a:solidFill>
              </a:rPr>
              <a:t>поприседать </a:t>
            </a:r>
          </a:p>
          <a:p>
            <a:r>
              <a:rPr lang="ru-RU" b="1" dirty="0">
                <a:solidFill>
                  <a:schemeClr val="tx2"/>
                </a:solidFill>
              </a:rPr>
              <a:t>потрясти конечностями </a:t>
            </a:r>
          </a:p>
          <a:p>
            <a:pPr marL="0" indent="0">
              <a:buNone/>
            </a:pPr>
            <a:r>
              <a:rPr lang="ru-RU" b="1" dirty="0" smtClean="0">
                <a:solidFill>
                  <a:schemeClr val="tx2"/>
                </a:solidFill>
              </a:rPr>
              <a:t>Дыхание </a:t>
            </a:r>
            <a:r>
              <a:rPr lang="ru-RU" b="1" dirty="0">
                <a:solidFill>
                  <a:schemeClr val="tx2"/>
                </a:solidFill>
              </a:rPr>
              <a:t>–перевертыш: </a:t>
            </a:r>
            <a:r>
              <a:rPr lang="ru-RU" b="1" dirty="0" smtClean="0">
                <a:solidFill>
                  <a:schemeClr val="tx2"/>
                </a:solidFill>
              </a:rPr>
              <a:t>на </a:t>
            </a:r>
            <a:r>
              <a:rPr lang="ru-RU" b="1" dirty="0">
                <a:solidFill>
                  <a:schemeClr val="tx2"/>
                </a:solidFill>
              </a:rPr>
              <a:t>мобилизацию; </a:t>
            </a:r>
            <a:r>
              <a:rPr lang="ru-RU" b="1" dirty="0" smtClean="0">
                <a:solidFill>
                  <a:schemeClr val="tx2"/>
                </a:solidFill>
              </a:rPr>
              <a:t>на </a:t>
            </a:r>
            <a:r>
              <a:rPr lang="ru-RU" b="1" dirty="0">
                <a:solidFill>
                  <a:schemeClr val="tx2"/>
                </a:solidFill>
              </a:rPr>
              <a:t>расслабление </a:t>
            </a:r>
          </a:p>
          <a:p>
            <a:r>
              <a:rPr lang="ru-RU" b="1" dirty="0">
                <a:solidFill>
                  <a:schemeClr val="tx2"/>
                </a:solidFill>
              </a:rPr>
              <a:t>Тело </a:t>
            </a:r>
          </a:p>
          <a:p>
            <a:r>
              <a:rPr lang="ru-RU" b="1" dirty="0">
                <a:solidFill>
                  <a:schemeClr val="tx2"/>
                </a:solidFill>
              </a:rPr>
              <a:t>Заземление </a:t>
            </a:r>
          </a:p>
          <a:p>
            <a:r>
              <a:rPr lang="ru-RU" b="1" dirty="0">
                <a:solidFill>
                  <a:schemeClr val="tx2"/>
                </a:solidFill>
              </a:rPr>
              <a:t>Техника 5-4-3-2-1 </a:t>
            </a:r>
          </a:p>
          <a:p>
            <a:endParaRPr lang="ru-RU" dirty="0"/>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Гнев, агрессия</a:t>
            </a:r>
            <a:endParaRPr lang="ru-RU" dirty="0"/>
          </a:p>
        </p:txBody>
      </p:sp>
      <p:sp>
        <p:nvSpPr>
          <p:cNvPr id="3" name="Объект 2"/>
          <p:cNvSpPr>
            <a:spLocks noGrp="1"/>
          </p:cNvSpPr>
          <p:nvPr>
            <p:ph idx="1"/>
          </p:nvPr>
        </p:nvSpPr>
        <p:spPr/>
        <p:txBody>
          <a:bodyPr/>
          <a:lstStyle/>
          <a:p>
            <a:r>
              <a:rPr lang="ru-RU" b="1" dirty="0">
                <a:solidFill>
                  <a:schemeClr val="tx2"/>
                </a:solidFill>
              </a:rPr>
              <a:t>Говорить спокойно </a:t>
            </a:r>
          </a:p>
          <a:p>
            <a:r>
              <a:rPr lang="ru-RU" b="1" dirty="0" smtClean="0">
                <a:solidFill>
                  <a:schemeClr val="tx2"/>
                </a:solidFill>
              </a:rPr>
              <a:t>Постепенно </a:t>
            </a:r>
            <a:r>
              <a:rPr lang="ru-RU" b="1" dirty="0">
                <a:solidFill>
                  <a:schemeClr val="tx2"/>
                </a:solidFill>
              </a:rPr>
              <a:t>снижать темп и громкость речи </a:t>
            </a:r>
          </a:p>
          <a:p>
            <a:r>
              <a:rPr lang="ru-RU" b="1" dirty="0" smtClean="0">
                <a:solidFill>
                  <a:schemeClr val="tx2"/>
                </a:solidFill>
              </a:rPr>
              <a:t>Принять чувства «</a:t>
            </a:r>
            <a:r>
              <a:rPr lang="ru-RU" b="1" dirty="0">
                <a:solidFill>
                  <a:schemeClr val="tx2"/>
                </a:solidFill>
              </a:rPr>
              <a:t>Я понимаю, что тебе хочется все разнести» </a:t>
            </a:r>
          </a:p>
          <a:p>
            <a:r>
              <a:rPr lang="ru-RU" b="1" dirty="0" smtClean="0">
                <a:solidFill>
                  <a:schemeClr val="tx2"/>
                </a:solidFill>
              </a:rPr>
              <a:t>Задавать </a:t>
            </a:r>
            <a:r>
              <a:rPr lang="ru-RU" b="1" dirty="0">
                <a:solidFill>
                  <a:schemeClr val="tx2"/>
                </a:solidFill>
              </a:rPr>
              <a:t>уточняющие вопросы «Как ты думаешь, что лучше сделать, это или это?» </a:t>
            </a:r>
          </a:p>
          <a:p>
            <a:r>
              <a:rPr lang="ru-RU" b="1" dirty="0" smtClean="0">
                <a:solidFill>
                  <a:schemeClr val="tx2"/>
                </a:solidFill>
              </a:rPr>
              <a:t>Дать </a:t>
            </a:r>
            <a:r>
              <a:rPr lang="ru-RU" b="1" dirty="0">
                <a:solidFill>
                  <a:schemeClr val="tx2"/>
                </a:solidFill>
              </a:rPr>
              <a:t>возможность отреагировать эмоции (дыхание, физическая активность) </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Нервная дрожь</a:t>
            </a:r>
            <a:endParaRPr lang="ru-RU" dirty="0"/>
          </a:p>
        </p:txBody>
      </p:sp>
      <p:sp>
        <p:nvSpPr>
          <p:cNvPr id="3" name="Объект 2"/>
          <p:cNvSpPr>
            <a:spLocks noGrp="1"/>
          </p:cNvSpPr>
          <p:nvPr>
            <p:ph idx="1"/>
          </p:nvPr>
        </p:nvSpPr>
        <p:spPr/>
        <p:txBody>
          <a:bodyPr>
            <a:noAutofit/>
          </a:bodyPr>
          <a:lstStyle/>
          <a:p>
            <a:pPr marL="0" indent="0">
              <a:buNone/>
            </a:pPr>
            <a:r>
              <a:rPr lang="ru-RU" sz="4000" b="1" dirty="0" smtClean="0">
                <a:solidFill>
                  <a:schemeClr val="tx2"/>
                </a:solidFill>
              </a:rPr>
              <a:t>1.Уточнить: </a:t>
            </a:r>
            <a:r>
              <a:rPr lang="ru-RU" sz="4000" b="1" dirty="0">
                <a:solidFill>
                  <a:schemeClr val="tx2"/>
                </a:solidFill>
              </a:rPr>
              <a:t>ощущает ли </a:t>
            </a:r>
            <a:r>
              <a:rPr lang="ru-RU" sz="4000" b="1" dirty="0" smtClean="0">
                <a:solidFill>
                  <a:schemeClr val="tx2"/>
                </a:solidFill>
              </a:rPr>
              <a:t>дрожь </a:t>
            </a:r>
            <a:r>
              <a:rPr lang="ru-RU" sz="4000" b="1" dirty="0">
                <a:solidFill>
                  <a:schemeClr val="tx2"/>
                </a:solidFill>
              </a:rPr>
              <a:t>в теле или в какой-то части тела. </a:t>
            </a:r>
          </a:p>
          <a:p>
            <a:pPr marL="0" indent="0">
              <a:buNone/>
            </a:pPr>
            <a:r>
              <a:rPr lang="ru-RU" sz="4000" b="1" dirty="0" smtClean="0">
                <a:solidFill>
                  <a:schemeClr val="tx2"/>
                </a:solidFill>
              </a:rPr>
              <a:t>2.Объяснить, </a:t>
            </a:r>
            <a:r>
              <a:rPr lang="ru-RU" sz="4000" b="1" dirty="0">
                <a:solidFill>
                  <a:schemeClr val="tx2"/>
                </a:solidFill>
              </a:rPr>
              <a:t>что это нормальная реакция на стресс. </a:t>
            </a:r>
          </a:p>
          <a:p>
            <a:pPr marL="0" indent="0">
              <a:buNone/>
            </a:pPr>
            <a:r>
              <a:rPr lang="ru-RU" sz="4000" b="1" dirty="0">
                <a:solidFill>
                  <a:schemeClr val="tx2"/>
                </a:solidFill>
              </a:rPr>
              <a:t>3.Используйте технику «Тряска» </a:t>
            </a:r>
            <a:r>
              <a:rPr lang="ru-RU" sz="4000" b="1" dirty="0" smtClean="0">
                <a:solidFill>
                  <a:schemeClr val="tx2"/>
                </a:solidFill>
              </a:rPr>
              <a:t>(усилить </a:t>
            </a:r>
            <a:r>
              <a:rPr lang="ru-RU" sz="4000" b="1" dirty="0">
                <a:solidFill>
                  <a:schemeClr val="tx2"/>
                </a:solidFill>
              </a:rPr>
              <a:t>дрожь).</a:t>
            </a:r>
          </a:p>
          <a:p>
            <a:pPr marL="0" indent="0">
              <a:buNone/>
            </a:pPr>
            <a:r>
              <a:rPr lang="ru-RU" sz="4000" b="1" dirty="0">
                <a:solidFill>
                  <a:schemeClr val="tx2"/>
                </a:solidFill>
              </a:rPr>
              <a:t>4.Мотивируйте отдохнуть, полежать, поспать. </a:t>
            </a:r>
          </a:p>
          <a:p>
            <a:endParaRPr lang="ru-RU" sz="4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Истерика: </a:t>
            </a:r>
            <a:r>
              <a:rPr lang="ru-RU" i="1" dirty="0" smtClean="0"/>
              <a:t>е</a:t>
            </a:r>
            <a:r>
              <a:rPr lang="ru-RU" i="1" dirty="0" smtClean="0">
                <a:solidFill>
                  <a:schemeClr val="tx2"/>
                </a:solidFill>
              </a:rPr>
              <a:t>сли </a:t>
            </a:r>
            <a:r>
              <a:rPr lang="ru-RU" i="1" dirty="0">
                <a:solidFill>
                  <a:schemeClr val="tx2"/>
                </a:solidFill>
              </a:rPr>
              <a:t>не </a:t>
            </a:r>
            <a:r>
              <a:rPr lang="ru-RU" i="1" dirty="0" smtClean="0">
                <a:solidFill>
                  <a:schemeClr val="tx2"/>
                </a:solidFill>
              </a:rPr>
              <a:t>подпитывать, через </a:t>
            </a:r>
            <a:r>
              <a:rPr lang="ru-RU" i="1" dirty="0">
                <a:solidFill>
                  <a:schemeClr val="tx2"/>
                </a:solidFill>
              </a:rPr>
              <a:t>10-15 минут </a:t>
            </a:r>
            <a:r>
              <a:rPr lang="ru-RU" i="1" dirty="0" smtClean="0">
                <a:solidFill>
                  <a:schemeClr val="tx2"/>
                </a:solidFill>
              </a:rPr>
              <a:t>наступит </a:t>
            </a:r>
            <a:r>
              <a:rPr lang="ru-RU" i="1" dirty="0">
                <a:solidFill>
                  <a:schemeClr val="tx2"/>
                </a:solidFill>
              </a:rPr>
              <a:t>упадок сил </a:t>
            </a:r>
            <a:br>
              <a:rPr lang="ru-RU" i="1" dirty="0">
                <a:solidFill>
                  <a:schemeClr val="tx2"/>
                </a:solidFill>
              </a:rPr>
            </a:br>
            <a:endParaRPr lang="ru-RU" i="1" dirty="0"/>
          </a:p>
        </p:txBody>
      </p:sp>
      <p:sp>
        <p:nvSpPr>
          <p:cNvPr id="3" name="Объект 2"/>
          <p:cNvSpPr>
            <a:spLocks noGrp="1"/>
          </p:cNvSpPr>
          <p:nvPr>
            <p:ph idx="1"/>
          </p:nvPr>
        </p:nvSpPr>
        <p:spPr/>
        <p:txBody>
          <a:bodyPr>
            <a:noAutofit/>
          </a:bodyPr>
          <a:lstStyle/>
          <a:p>
            <a:pPr marL="0" indent="0">
              <a:buNone/>
            </a:pPr>
            <a:r>
              <a:rPr lang="ru-RU" sz="3200" b="1" dirty="0" smtClean="0">
                <a:solidFill>
                  <a:schemeClr val="tx2"/>
                </a:solidFill>
              </a:rPr>
              <a:t>Удалить  </a:t>
            </a:r>
            <a:r>
              <a:rPr lang="ru-RU" sz="3200" b="1" dirty="0">
                <a:solidFill>
                  <a:schemeClr val="tx2"/>
                </a:solidFill>
              </a:rPr>
              <a:t>зрителей !</a:t>
            </a:r>
          </a:p>
          <a:p>
            <a:r>
              <a:rPr lang="ru-RU" sz="3200" b="1" dirty="0">
                <a:solidFill>
                  <a:schemeClr val="tx2"/>
                </a:solidFill>
              </a:rPr>
              <a:t>Обращаться по имени </a:t>
            </a:r>
          </a:p>
          <a:p>
            <a:r>
              <a:rPr lang="ru-RU" sz="3200" b="1" dirty="0">
                <a:solidFill>
                  <a:schemeClr val="tx2"/>
                </a:solidFill>
              </a:rPr>
              <a:t> Говорить мало, спокойно, короткими простыми фразами </a:t>
            </a:r>
          </a:p>
          <a:p>
            <a:r>
              <a:rPr lang="ru-RU" sz="3200" b="1" dirty="0" smtClean="0">
                <a:solidFill>
                  <a:schemeClr val="tx2"/>
                </a:solidFill>
              </a:rPr>
              <a:t>Применять </a:t>
            </a:r>
            <a:r>
              <a:rPr lang="ru-RU" sz="3200" b="1" dirty="0">
                <a:solidFill>
                  <a:schemeClr val="tx2"/>
                </a:solidFill>
              </a:rPr>
              <a:t>приемы активного слушания, перефразирование </a:t>
            </a:r>
          </a:p>
          <a:p>
            <a:r>
              <a:rPr lang="ru-RU" sz="3200" b="1" dirty="0" smtClean="0">
                <a:solidFill>
                  <a:schemeClr val="tx2"/>
                </a:solidFill>
              </a:rPr>
              <a:t>Дать </a:t>
            </a:r>
            <a:r>
              <a:rPr lang="ru-RU" sz="3200" b="1" dirty="0">
                <a:solidFill>
                  <a:schemeClr val="tx2"/>
                </a:solidFill>
              </a:rPr>
              <a:t>ребенку отдохнуть </a:t>
            </a:r>
          </a:p>
          <a:p>
            <a:endParaRPr lang="ru-RU" sz="3200" dirty="0">
              <a:solidFill>
                <a:schemeClr val="tx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tx2"/>
                </a:solidFill>
              </a:rPr>
              <a:t>Апатия</a:t>
            </a:r>
            <a:endParaRPr lang="ru-RU" dirty="0">
              <a:solidFill>
                <a:schemeClr val="tx2"/>
              </a:solidFill>
            </a:endParaRPr>
          </a:p>
        </p:txBody>
      </p:sp>
      <p:sp>
        <p:nvSpPr>
          <p:cNvPr id="3" name="Объект 2"/>
          <p:cNvSpPr>
            <a:spLocks noGrp="1"/>
          </p:cNvSpPr>
          <p:nvPr>
            <p:ph idx="1"/>
          </p:nvPr>
        </p:nvSpPr>
        <p:spPr/>
        <p:txBody>
          <a:bodyPr>
            <a:noAutofit/>
          </a:bodyPr>
          <a:lstStyle/>
          <a:p>
            <a:r>
              <a:rPr lang="ru-RU" sz="3200" b="1" dirty="0" smtClean="0">
                <a:solidFill>
                  <a:schemeClr val="tx2"/>
                </a:solidFill>
              </a:rPr>
              <a:t> </a:t>
            </a:r>
            <a:r>
              <a:rPr lang="ru-RU" sz="3200" b="1" dirty="0">
                <a:solidFill>
                  <a:schemeClr val="tx2"/>
                </a:solidFill>
              </a:rPr>
              <a:t>Задавать односложные вопросы: «Как ты себя чувствуешь?», «Хочешь пить?» </a:t>
            </a:r>
          </a:p>
          <a:p>
            <a:r>
              <a:rPr lang="ru-RU" sz="3200" b="1" dirty="0" smtClean="0">
                <a:solidFill>
                  <a:schemeClr val="tx2"/>
                </a:solidFill>
              </a:rPr>
              <a:t>Найти </a:t>
            </a:r>
            <a:r>
              <a:rPr lang="ru-RU" sz="3200" b="1" dirty="0">
                <a:solidFill>
                  <a:schemeClr val="tx2"/>
                </a:solidFill>
              </a:rPr>
              <a:t>комфортное место для продолжения разговора с ребенком </a:t>
            </a:r>
          </a:p>
          <a:p>
            <a:r>
              <a:rPr lang="ru-RU" sz="3200" b="1" dirty="0" smtClean="0">
                <a:solidFill>
                  <a:schemeClr val="tx2"/>
                </a:solidFill>
              </a:rPr>
              <a:t>Поддерживать </a:t>
            </a:r>
            <a:r>
              <a:rPr lang="ru-RU" sz="3200" b="1" dirty="0">
                <a:solidFill>
                  <a:schemeClr val="tx2"/>
                </a:solidFill>
              </a:rPr>
              <a:t>возможность испытывать негативные эмоции </a:t>
            </a:r>
          </a:p>
          <a:p>
            <a:r>
              <a:rPr lang="ru-RU" sz="3200" b="1" dirty="0" smtClean="0">
                <a:solidFill>
                  <a:schemeClr val="tx2"/>
                </a:solidFill>
              </a:rPr>
              <a:t>Для </a:t>
            </a:r>
            <a:r>
              <a:rPr lang="ru-RU" sz="3200" b="1" dirty="0">
                <a:solidFill>
                  <a:schemeClr val="tx2"/>
                </a:solidFill>
              </a:rPr>
              <a:t>стабилизации состояния в текущий момент предложить самомассаж пальцев, мочек ушей </a:t>
            </a:r>
          </a:p>
          <a:p>
            <a:pPr marL="0" indent="0">
              <a:buNone/>
            </a:pPr>
            <a:r>
              <a:rPr lang="ru-RU" sz="3200" b="1" dirty="0">
                <a:solidFill>
                  <a:schemeClr val="tx2"/>
                </a:solidFill>
              </a:rPr>
              <a:t>	</a:t>
            </a:r>
          </a:p>
          <a:p>
            <a:endParaRPr lang="ru-RU" sz="3200" dirty="0">
              <a:solidFill>
                <a:schemeClr val="tx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tx2"/>
                </a:solidFill>
              </a:rPr>
              <a:t>Техника</a:t>
            </a:r>
            <a:endParaRPr lang="ru-RU" dirty="0">
              <a:solidFill>
                <a:schemeClr val="tx2"/>
              </a:solidFill>
            </a:endParaRPr>
          </a:p>
        </p:txBody>
      </p:sp>
      <p:sp>
        <p:nvSpPr>
          <p:cNvPr id="3" name="Объект 2"/>
          <p:cNvSpPr>
            <a:spLocks noGrp="1"/>
          </p:cNvSpPr>
          <p:nvPr>
            <p:ph idx="1"/>
          </p:nvPr>
        </p:nvSpPr>
        <p:spPr/>
        <p:txBody>
          <a:bodyPr>
            <a:normAutofit fontScale="92500" lnSpcReduction="20000"/>
          </a:bodyPr>
          <a:lstStyle/>
          <a:p>
            <a:pPr marL="0" indent="0">
              <a:buNone/>
            </a:pPr>
            <a:r>
              <a:rPr lang="ru-RU" b="1" dirty="0">
                <a:solidFill>
                  <a:schemeClr val="tx2"/>
                </a:solidFill>
              </a:rPr>
              <a:t>1.Энергично разотрите ладони 5 сек. </a:t>
            </a:r>
          </a:p>
          <a:p>
            <a:pPr marL="0" indent="0">
              <a:buNone/>
            </a:pPr>
            <a:r>
              <a:rPr lang="ru-RU" b="1" dirty="0">
                <a:solidFill>
                  <a:schemeClr val="tx2"/>
                </a:solidFill>
              </a:rPr>
              <a:t>2.Быстро потрите пальцами щеки вверх – вниз 5сек. </a:t>
            </a:r>
          </a:p>
          <a:p>
            <a:pPr marL="0" indent="0">
              <a:buNone/>
            </a:pPr>
            <a:r>
              <a:rPr lang="ru-RU" b="1" dirty="0">
                <a:solidFill>
                  <a:schemeClr val="tx2"/>
                </a:solidFill>
              </a:rPr>
              <a:t>3.Постучите расслабленными пальцами по макушке головы («барабанная дробь») 5сек. </a:t>
            </a:r>
          </a:p>
          <a:p>
            <a:pPr marL="0" indent="0">
              <a:buNone/>
            </a:pPr>
            <a:r>
              <a:rPr lang="ru-RU" b="1" dirty="0">
                <a:solidFill>
                  <a:schemeClr val="tx2"/>
                </a:solidFill>
              </a:rPr>
              <a:t>4.Кулаком правой руки интенсивно разотрите плечо и предплечье левой руки 8 сек. То же для правой руки. </a:t>
            </a:r>
          </a:p>
          <a:p>
            <a:pPr marL="0" indent="0">
              <a:buNone/>
            </a:pPr>
            <a:r>
              <a:rPr lang="ru-RU" b="1" dirty="0">
                <a:solidFill>
                  <a:schemeClr val="tx2"/>
                </a:solidFill>
              </a:rPr>
              <a:t>5.Осторожно надавите 4 раза на щитовидную железу (ниже кадыка) большим и указательным пальцами правой руки. </a:t>
            </a:r>
          </a:p>
          <a:p>
            <a:pPr marL="0" indent="0">
              <a:buNone/>
            </a:pPr>
            <a:r>
              <a:rPr lang="ru-RU" b="1" dirty="0">
                <a:solidFill>
                  <a:schemeClr val="tx2"/>
                </a:solidFill>
              </a:rPr>
              <a:t>6.Нащупайте большим пальцем впадину в основании черепа, нажмите, сосчитайте до трех, отпустите. Повторите 3 раза. </a:t>
            </a:r>
          </a:p>
          <a:p>
            <a:pPr marL="0" indent="0">
              <a:buNone/>
            </a:pPr>
            <a:r>
              <a:rPr lang="ru-RU" b="1" dirty="0">
                <a:solidFill>
                  <a:schemeClr val="tx2"/>
                </a:solidFill>
              </a:rPr>
              <a:t>7.Плотно захватите большим и указательным пальцами руки ахиллово сухожилие: сдавить его, отпустить. Повторите по 3 раза для каждой ноги. </a:t>
            </a:r>
          </a:p>
          <a:p>
            <a:endParaRPr lang="ru-RU" b="1" dirty="0">
              <a:solidFill>
                <a:schemeClr val="tx2"/>
              </a:solidFill>
            </a:endParaRPr>
          </a:p>
          <a:p>
            <a:endParaRPr lang="ru-RU" b="1" dirty="0"/>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solidFill>
                  <a:schemeClr val="tx2"/>
                </a:solidFill>
              </a:rPr>
              <a:t>Учителю</a:t>
            </a:r>
            <a:endParaRPr lang="ru-RU" dirty="0">
              <a:solidFill>
                <a:schemeClr val="tx2"/>
              </a:solidFill>
            </a:endParaRPr>
          </a:p>
        </p:txBody>
      </p:sp>
      <p:sp>
        <p:nvSpPr>
          <p:cNvPr id="3" name="Объект 2"/>
          <p:cNvSpPr>
            <a:spLocks noGrp="1"/>
          </p:cNvSpPr>
          <p:nvPr>
            <p:ph idx="1"/>
          </p:nvPr>
        </p:nvSpPr>
        <p:spPr/>
        <p:txBody>
          <a:bodyPr>
            <a:normAutofit fontScale="92500" lnSpcReduction="10000"/>
          </a:bodyPr>
          <a:lstStyle/>
          <a:p>
            <a:pPr algn="just"/>
            <a:r>
              <a:rPr lang="ru-RU" b="1" dirty="0">
                <a:solidFill>
                  <a:schemeClr val="tx2"/>
                </a:solidFill>
              </a:rPr>
              <a:t>Если кто-то критикует вас или говорит вам неприятные вещи, то прежде чем выпускать разрушительный адреналин, сделайте эмоциональную паузу (для этого можно выдохнуть и на время задержать дыхание), после чего спросите себя: «Какую пользу я могу извлечь </a:t>
            </a:r>
            <a:r>
              <a:rPr lang="ru-RU" b="1" dirty="0" smtClean="0">
                <a:solidFill>
                  <a:schemeClr val="tx2"/>
                </a:solidFill>
              </a:rPr>
              <a:t>из ситуации?» </a:t>
            </a:r>
            <a:r>
              <a:rPr lang="ru-RU" b="1" dirty="0">
                <a:solidFill>
                  <a:schemeClr val="tx2"/>
                </a:solidFill>
              </a:rPr>
              <a:t>Например, можно извлечь новую информацию о себе или о собеседнике. </a:t>
            </a:r>
          </a:p>
          <a:p>
            <a:pPr algn="just"/>
            <a:r>
              <a:rPr lang="ru-RU" b="1" dirty="0">
                <a:solidFill>
                  <a:schemeClr val="tx2"/>
                </a:solidFill>
              </a:rPr>
              <a:t>А дальше : похвалите (</a:t>
            </a:r>
            <a:r>
              <a:rPr lang="ru-RU" b="1" dirty="0" smtClean="0">
                <a:solidFill>
                  <a:schemeClr val="tx2"/>
                </a:solidFill>
              </a:rPr>
              <a:t>поблагодарите) нападавшего! </a:t>
            </a:r>
            <a:r>
              <a:rPr lang="ru-RU" b="1" dirty="0">
                <a:solidFill>
                  <a:schemeClr val="tx2"/>
                </a:solidFill>
              </a:rPr>
              <a:t>За что?</a:t>
            </a:r>
          </a:p>
          <a:p>
            <a:pPr marL="0" indent="0" algn="just">
              <a:buNone/>
            </a:pPr>
            <a:r>
              <a:rPr lang="ru-RU" b="1" dirty="0">
                <a:solidFill>
                  <a:schemeClr val="tx2"/>
                </a:solidFill>
              </a:rPr>
              <a:t>-</a:t>
            </a:r>
            <a:r>
              <a:rPr lang="ru-RU" b="1" dirty="0" smtClean="0">
                <a:solidFill>
                  <a:schemeClr val="tx2"/>
                </a:solidFill>
              </a:rPr>
              <a:t>за </a:t>
            </a:r>
            <a:r>
              <a:rPr lang="ru-RU" b="1" dirty="0">
                <a:solidFill>
                  <a:schemeClr val="tx2"/>
                </a:solidFill>
              </a:rPr>
              <a:t>то, что он </a:t>
            </a:r>
            <a:r>
              <a:rPr lang="ru-RU" b="1" dirty="0" smtClean="0">
                <a:solidFill>
                  <a:schemeClr val="tx2"/>
                </a:solidFill>
              </a:rPr>
              <a:t>помог тренировать </a:t>
            </a:r>
            <a:r>
              <a:rPr lang="ru-RU" b="1" dirty="0">
                <a:solidFill>
                  <a:schemeClr val="tx2"/>
                </a:solidFill>
              </a:rPr>
              <a:t>выдержку и терпение; </a:t>
            </a:r>
            <a:endParaRPr lang="ru-RU" b="1" dirty="0" smtClean="0">
              <a:solidFill>
                <a:schemeClr val="tx2"/>
              </a:solidFill>
            </a:endParaRPr>
          </a:p>
          <a:p>
            <a:pPr marL="0" indent="0" algn="just">
              <a:buNone/>
            </a:pPr>
            <a:r>
              <a:rPr lang="ru-RU" b="1" dirty="0">
                <a:solidFill>
                  <a:schemeClr val="tx2"/>
                </a:solidFill>
              </a:rPr>
              <a:t>-</a:t>
            </a:r>
            <a:r>
              <a:rPr lang="ru-RU" b="1" dirty="0" smtClean="0">
                <a:solidFill>
                  <a:schemeClr val="tx2"/>
                </a:solidFill>
              </a:rPr>
              <a:t>за </a:t>
            </a:r>
            <a:r>
              <a:rPr lang="ru-RU" b="1" dirty="0">
                <a:solidFill>
                  <a:schemeClr val="tx2"/>
                </a:solidFill>
              </a:rPr>
              <a:t>то, что он помог вам посмотреть на себя со стороны</a:t>
            </a:r>
            <a:r>
              <a:rPr lang="ru-RU" b="1" dirty="0" smtClean="0">
                <a:solidFill>
                  <a:schemeClr val="tx2"/>
                </a:solidFill>
              </a:rPr>
              <a:t>;</a:t>
            </a:r>
          </a:p>
          <a:p>
            <a:pPr marL="0" indent="0" algn="just">
              <a:buNone/>
            </a:pPr>
            <a:r>
              <a:rPr lang="ru-RU" b="1" dirty="0" smtClean="0">
                <a:solidFill>
                  <a:schemeClr val="tx2"/>
                </a:solidFill>
              </a:rPr>
              <a:t>-за </a:t>
            </a:r>
            <a:r>
              <a:rPr lang="ru-RU" b="1" dirty="0">
                <a:solidFill>
                  <a:schemeClr val="tx2"/>
                </a:solidFill>
              </a:rPr>
              <a:t>радость победы над собой и над ситуацией (если вы все-таки не поддались на провокацию и не дали волю гневу и раздражению). </a:t>
            </a:r>
          </a:p>
          <a:p>
            <a:pPr algn="just"/>
            <a:endParaRPr lang="ru-RU" dirty="0">
              <a:solidFill>
                <a:schemeClr val="tx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tx2"/>
                </a:solidFill>
              </a:rPr>
              <a:t>Медиативный </a:t>
            </a:r>
            <a:r>
              <a:rPr lang="ru-RU" dirty="0" smtClean="0">
                <a:solidFill>
                  <a:schemeClr val="tx2"/>
                </a:solidFill>
              </a:rPr>
              <a:t>подход</a:t>
            </a:r>
            <a:endParaRPr lang="ru-RU" dirty="0">
              <a:solidFill>
                <a:schemeClr val="tx2"/>
              </a:solidFill>
            </a:endParaRPr>
          </a:p>
        </p:txBody>
      </p:sp>
      <p:sp>
        <p:nvSpPr>
          <p:cNvPr id="3" name="Объект 2"/>
          <p:cNvSpPr>
            <a:spLocks noGrp="1"/>
          </p:cNvSpPr>
          <p:nvPr>
            <p:ph idx="1"/>
          </p:nvPr>
        </p:nvSpPr>
        <p:spPr/>
        <p:txBody>
          <a:bodyPr>
            <a:normAutofit lnSpcReduction="10000"/>
          </a:bodyPr>
          <a:lstStyle/>
          <a:p>
            <a:pPr marL="0" indent="0">
              <a:buNone/>
            </a:pPr>
            <a:r>
              <a:rPr lang="ru-RU" b="1" dirty="0" smtClean="0">
                <a:solidFill>
                  <a:schemeClr val="tx2"/>
                </a:solidFill>
              </a:rPr>
              <a:t>Предполагает: </a:t>
            </a:r>
          </a:p>
          <a:p>
            <a:pPr marL="0" indent="0">
              <a:buNone/>
            </a:pPr>
            <a:r>
              <a:rPr lang="ru-RU" b="1" dirty="0" smtClean="0">
                <a:solidFill>
                  <a:schemeClr val="tx2"/>
                </a:solidFill>
              </a:rPr>
              <a:t>обучение </a:t>
            </a:r>
            <a:r>
              <a:rPr lang="ru-RU" b="1" dirty="0">
                <a:solidFill>
                  <a:schemeClr val="tx2"/>
                </a:solidFill>
              </a:rPr>
              <a:t>школьников и педагогов конструктивным способам общения;  </a:t>
            </a:r>
          </a:p>
          <a:p>
            <a:pPr marL="0" indent="0">
              <a:buNone/>
            </a:pPr>
            <a:r>
              <a:rPr lang="ru-RU" b="1" dirty="0" smtClean="0">
                <a:solidFill>
                  <a:schemeClr val="tx2"/>
                </a:solidFill>
              </a:rPr>
              <a:t>согласование интересов </a:t>
            </a:r>
            <a:r>
              <a:rPr lang="ru-RU" b="1" dirty="0">
                <a:solidFill>
                  <a:schemeClr val="tx2"/>
                </a:solidFill>
              </a:rPr>
              <a:t>детей, родителей и педагогов в  образовательном процессе; </a:t>
            </a:r>
          </a:p>
          <a:p>
            <a:endParaRPr lang="ru-RU" dirty="0">
              <a:solidFill>
                <a:schemeClr val="tx2"/>
              </a:solidFill>
            </a:endParaRPr>
          </a:p>
          <a:p>
            <a:pPr marL="0" indent="0">
              <a:buNone/>
            </a:pPr>
            <a:r>
              <a:rPr lang="ru-RU" b="1" dirty="0" smtClean="0">
                <a:solidFill>
                  <a:schemeClr val="tx2"/>
                </a:solidFill>
              </a:rPr>
              <a:t>Исключает: </a:t>
            </a:r>
          </a:p>
          <a:p>
            <a:pPr marL="0" indent="0">
              <a:buNone/>
            </a:pPr>
            <a:r>
              <a:rPr lang="ru-RU" b="1" dirty="0" smtClean="0">
                <a:solidFill>
                  <a:schemeClr val="tx2"/>
                </a:solidFill>
              </a:rPr>
              <a:t>расслоение </a:t>
            </a:r>
            <a:r>
              <a:rPr lang="ru-RU" b="1" dirty="0">
                <a:solidFill>
                  <a:schemeClr val="tx2"/>
                </a:solidFill>
              </a:rPr>
              <a:t>детей и примитивизация их взаимоотношений (сплетни, манипуляции, угрозы, «клеймение», травля);</a:t>
            </a:r>
          </a:p>
          <a:p>
            <a:pPr marL="0" indent="0">
              <a:buNone/>
            </a:pPr>
            <a:r>
              <a:rPr lang="ru-RU" b="1" dirty="0" smtClean="0">
                <a:solidFill>
                  <a:schemeClr val="tx2"/>
                </a:solidFill>
              </a:rPr>
              <a:t>размытость </a:t>
            </a:r>
            <a:r>
              <a:rPr lang="ru-RU" b="1" dirty="0">
                <a:solidFill>
                  <a:schemeClr val="tx2"/>
                </a:solidFill>
              </a:rPr>
              <a:t>воспитательных стратегий.</a:t>
            </a:r>
          </a:p>
          <a:p>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tx2"/>
                </a:solidFill>
              </a:rPr>
              <a:t>Позитивные изменения в школе за 5 лет работы службы </a:t>
            </a:r>
            <a:r>
              <a:rPr lang="ru-RU" dirty="0" smtClean="0">
                <a:solidFill>
                  <a:schemeClr val="tx2"/>
                </a:solidFill>
              </a:rPr>
              <a:t>медиации </a:t>
            </a:r>
            <a:r>
              <a:rPr lang="ru-RU" sz="1800" b="0" dirty="0" smtClean="0">
                <a:solidFill>
                  <a:schemeClr val="tx2"/>
                </a:solidFill>
              </a:rPr>
              <a:t>(исследование)</a:t>
            </a:r>
            <a:endParaRPr lang="ru-RU" sz="1800" b="0" dirty="0">
              <a:solidFill>
                <a:schemeClr val="tx2"/>
              </a:solidFill>
            </a:endParaRPr>
          </a:p>
        </p:txBody>
      </p:sp>
      <p:sp>
        <p:nvSpPr>
          <p:cNvPr id="3" name="Объект 2"/>
          <p:cNvSpPr>
            <a:spLocks noGrp="1"/>
          </p:cNvSpPr>
          <p:nvPr>
            <p:ph idx="1"/>
          </p:nvPr>
        </p:nvSpPr>
        <p:spPr/>
        <p:txBody>
          <a:bodyPr>
            <a:normAutofit/>
          </a:bodyPr>
          <a:lstStyle/>
          <a:p>
            <a:r>
              <a:rPr lang="ru-RU" sz="3600" b="1" dirty="0" smtClean="0">
                <a:solidFill>
                  <a:schemeClr val="tx2"/>
                </a:solidFill>
              </a:rPr>
              <a:t>избавились </a:t>
            </a:r>
            <a:r>
              <a:rPr lang="ru-RU" sz="3600" b="1" dirty="0">
                <a:solidFill>
                  <a:schemeClr val="tx2"/>
                </a:solidFill>
              </a:rPr>
              <a:t>от групповой травли</a:t>
            </a:r>
            <a:r>
              <a:rPr lang="ru-RU" sz="3600" b="1" dirty="0" smtClean="0">
                <a:solidFill>
                  <a:schemeClr val="tx2"/>
                </a:solidFill>
              </a:rPr>
              <a:t>.</a:t>
            </a:r>
          </a:p>
          <a:p>
            <a:endParaRPr lang="ru-RU" sz="3600" b="1" dirty="0" smtClean="0">
              <a:solidFill>
                <a:schemeClr val="tx2"/>
              </a:solidFill>
            </a:endParaRPr>
          </a:p>
          <a:p>
            <a:endParaRPr lang="ru-RU" sz="3600" b="1" dirty="0">
              <a:solidFill>
                <a:schemeClr val="tx2"/>
              </a:solidFill>
            </a:endParaRPr>
          </a:p>
          <a:p>
            <a:r>
              <a:rPr lang="ru-RU" sz="3600" b="1" dirty="0" smtClean="0">
                <a:solidFill>
                  <a:schemeClr val="tx2"/>
                </a:solidFill>
              </a:rPr>
              <a:t>77,3</a:t>
            </a:r>
            <a:r>
              <a:rPr lang="ru-RU" sz="3600" b="1" dirty="0">
                <a:solidFill>
                  <a:schemeClr val="tx2"/>
                </a:solidFill>
              </a:rPr>
              <a:t>% учащихся 5-7 классов оценивают психологический климат в школе и классах  как благоприятный.</a:t>
            </a:r>
          </a:p>
          <a:p>
            <a:endParaRPr lang="ru-RU" sz="3600" b="1" dirty="0">
              <a:solidFill>
                <a:schemeClr val="tx2"/>
              </a:solidFill>
            </a:endParaRPr>
          </a:p>
          <a:p>
            <a:endParaRPr lang="ru-RU" sz="3600" b="1" dirty="0">
              <a:solidFill>
                <a:schemeClr val="tx2"/>
              </a:solidFill>
            </a:endParaRPr>
          </a:p>
          <a:p>
            <a:endParaRPr lang="ru-RU"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solidFill>
                  <a:schemeClr val="tx2"/>
                </a:solidFill>
              </a:rPr>
              <a:t>Обращение </a:t>
            </a:r>
            <a:r>
              <a:rPr lang="ru-RU" dirty="0" smtClean="0">
                <a:solidFill>
                  <a:schemeClr val="tx2"/>
                </a:solidFill>
              </a:rPr>
              <a:t>за помощью к </a:t>
            </a:r>
            <a:r>
              <a:rPr lang="ru-RU" dirty="0">
                <a:solidFill>
                  <a:schemeClr val="tx2"/>
                </a:solidFill>
              </a:rPr>
              <a:t>взрослым стало нормой</a:t>
            </a:r>
          </a:p>
        </p:txBody>
      </p:sp>
      <p:sp>
        <p:nvSpPr>
          <p:cNvPr id="3" name="Объект 2"/>
          <p:cNvSpPr>
            <a:spLocks noGrp="1"/>
          </p:cNvSpPr>
          <p:nvPr>
            <p:ph idx="1"/>
          </p:nvPr>
        </p:nvSpPr>
        <p:spPr/>
        <p:txBody>
          <a:bodyPr>
            <a:normAutofit/>
          </a:bodyPr>
          <a:lstStyle/>
          <a:p>
            <a:r>
              <a:rPr lang="ru-RU" sz="4400" b="1" dirty="0" smtClean="0">
                <a:solidFill>
                  <a:schemeClr val="tx2"/>
                </a:solidFill>
              </a:rPr>
              <a:t>К </a:t>
            </a:r>
            <a:r>
              <a:rPr lang="ru-RU" sz="4400" b="1" dirty="0">
                <a:solidFill>
                  <a:schemeClr val="tx2"/>
                </a:solidFill>
              </a:rPr>
              <a:t>учителю  - увеличилось в 12,6 раз;  </a:t>
            </a:r>
          </a:p>
          <a:p>
            <a:r>
              <a:rPr lang="ru-RU" sz="4400" b="1" dirty="0">
                <a:solidFill>
                  <a:schemeClr val="tx2"/>
                </a:solidFill>
              </a:rPr>
              <a:t>К психологу - увеличилось в 3,5 раза; </a:t>
            </a:r>
          </a:p>
          <a:p>
            <a:r>
              <a:rPr lang="ru-RU" sz="4400" b="1" dirty="0">
                <a:solidFill>
                  <a:schemeClr val="tx2"/>
                </a:solidFill>
              </a:rPr>
              <a:t>«Не к кому обратиться» - снизилось </a:t>
            </a:r>
            <a:r>
              <a:rPr lang="ru-RU" sz="4400" b="1" dirty="0" smtClean="0">
                <a:solidFill>
                  <a:schemeClr val="tx2"/>
                </a:solidFill>
              </a:rPr>
              <a:t>в 6,3 </a:t>
            </a:r>
            <a:r>
              <a:rPr lang="ru-RU" sz="4400" b="1" dirty="0">
                <a:solidFill>
                  <a:schemeClr val="tx2"/>
                </a:solidFill>
              </a:rPr>
              <a:t>раза</a:t>
            </a:r>
            <a:r>
              <a:rPr lang="ru-RU" sz="4400" b="1" dirty="0" smtClean="0">
                <a:solidFill>
                  <a:schemeClr val="tx2"/>
                </a:solidFill>
              </a:rPr>
              <a:t>.</a:t>
            </a:r>
          </a:p>
          <a:p>
            <a:endParaRPr lang="ru-RU" sz="4400" b="1" dirty="0">
              <a:solidFill>
                <a:schemeClr val="tx2"/>
              </a:solidFill>
            </a:endParaRPr>
          </a:p>
          <a:p>
            <a:endParaRPr lang="ru-RU" sz="4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solidFill>
                  <a:srgbClr val="00B050"/>
                </a:solidFill>
              </a:rPr>
              <a:t>Волонтерство</a:t>
            </a:r>
            <a:r>
              <a:rPr lang="ru-RU" dirty="0">
                <a:solidFill>
                  <a:srgbClr val="00B050"/>
                </a:solidFill>
              </a:rPr>
              <a:t> в медиации</a:t>
            </a:r>
            <a:r>
              <a:rPr lang="ru-RU" dirty="0">
                <a:solidFill>
                  <a:schemeClr val="tx2"/>
                </a:solidFill>
              </a:rPr>
              <a:t/>
            </a:r>
            <a:br>
              <a:rPr lang="ru-RU" dirty="0">
                <a:solidFill>
                  <a:schemeClr val="tx2"/>
                </a:solidFill>
              </a:rPr>
            </a:br>
            <a:endParaRPr lang="ru-RU" dirty="0"/>
          </a:p>
        </p:txBody>
      </p:sp>
      <p:sp>
        <p:nvSpPr>
          <p:cNvPr id="3" name="Объект 2"/>
          <p:cNvSpPr>
            <a:spLocks noGrp="1"/>
          </p:cNvSpPr>
          <p:nvPr>
            <p:ph idx="1"/>
          </p:nvPr>
        </p:nvSpPr>
        <p:spPr/>
        <p:txBody>
          <a:bodyPr>
            <a:normAutofit/>
          </a:bodyPr>
          <a:lstStyle/>
          <a:p>
            <a:endParaRPr lang="ru-RU" sz="3600" b="1" dirty="0" smtClean="0">
              <a:solidFill>
                <a:schemeClr val="tx2"/>
              </a:solidFill>
            </a:endParaRPr>
          </a:p>
          <a:p>
            <a:r>
              <a:rPr lang="ru-RU" sz="3600" b="1" dirty="0">
                <a:solidFill>
                  <a:schemeClr val="tx2"/>
                </a:solidFill>
              </a:rPr>
              <a:t>Волонтеры-медиаторы оценили пользу своей деятельности в  9,3 балла (из 10).</a:t>
            </a:r>
          </a:p>
          <a:p>
            <a:r>
              <a:rPr lang="ru-RU" sz="3600" b="1" dirty="0">
                <a:solidFill>
                  <a:schemeClr val="tx2"/>
                </a:solidFill>
              </a:rPr>
              <a:t>Удовлетворенность своей работой оценили в 9,1 балл. </a:t>
            </a:r>
          </a:p>
          <a:p>
            <a:r>
              <a:rPr lang="ru-RU" sz="3600" b="1" dirty="0">
                <a:solidFill>
                  <a:schemeClr val="tx2"/>
                </a:solidFill>
              </a:rPr>
              <a:t>Все «стали чувствовать себя более счастливыми».</a:t>
            </a:r>
            <a:endParaRPr lang="ru-RU" sz="3600" dirty="0">
              <a:solidFill>
                <a:schemeClr val="tx2"/>
              </a:solidFill>
            </a:endParaRPr>
          </a:p>
          <a:p>
            <a:endParaRPr lang="ru-RU" sz="3600" b="1" dirty="0">
              <a:solidFill>
                <a:schemeClr val="tx2"/>
              </a:solidFill>
            </a:endParaRPr>
          </a:p>
          <a:p>
            <a:endParaRPr lang="ru-RU" sz="3600" dirty="0"/>
          </a:p>
          <a:p>
            <a:endParaRPr lang="ru-RU"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Важные контакты</a:t>
            </a:r>
          </a:p>
        </p:txBody>
      </p:sp>
      <p:sp>
        <p:nvSpPr>
          <p:cNvPr id="3" name="Объект 2"/>
          <p:cNvSpPr>
            <a:spLocks noGrp="1"/>
          </p:cNvSpPr>
          <p:nvPr>
            <p:ph idx="1"/>
          </p:nvPr>
        </p:nvSpPr>
        <p:spPr/>
        <p:txBody>
          <a:bodyPr>
            <a:normAutofit fontScale="92500" lnSpcReduction="10000"/>
          </a:bodyPr>
          <a:lstStyle/>
          <a:p>
            <a:pPr marL="457200" indent="-457200"/>
            <a:r>
              <a:rPr lang="ru-RU" dirty="0">
                <a:latin typeface="Times New Roman" panose="02020603050405020304" pitchFamily="18" charset="0"/>
                <a:cs typeface="Times New Roman" panose="02020603050405020304" pitchFamily="18" charset="0"/>
              </a:rPr>
              <a:t>«Телефон доверия» ГУ МВД России по Московской области 8-495- 692-70-66</a:t>
            </a:r>
          </a:p>
          <a:p>
            <a:pPr marL="457200" indent="-457200"/>
            <a:endParaRPr lang="ru-RU" dirty="0">
              <a:latin typeface="Times New Roman" panose="02020603050405020304" pitchFamily="18" charset="0"/>
              <a:cs typeface="Times New Roman" panose="02020603050405020304" pitchFamily="18" charset="0"/>
            </a:endParaRPr>
          </a:p>
          <a:p>
            <a:pPr marL="457200" indent="-457200"/>
            <a:r>
              <a:rPr lang="ru-RU" dirty="0">
                <a:latin typeface="Times New Roman" panose="02020603050405020304" pitchFamily="18" charset="0"/>
                <a:cs typeface="Times New Roman" panose="02020603050405020304" pitchFamily="18" charset="0"/>
              </a:rPr>
              <a:t>Телефон горячей линии Центра экстренной психологической помощи МЧС России 8 (495)-626-37-07 (круглосуточно, анонимно, бесплатно) </a:t>
            </a:r>
          </a:p>
          <a:p>
            <a:r>
              <a:rPr lang="ru-RU" dirty="0">
                <a:latin typeface="Times New Roman" panose="02020603050405020304" pitchFamily="18" charset="0"/>
                <a:cs typeface="Times New Roman" panose="02020603050405020304" pitchFamily="18" charset="0"/>
              </a:rPr>
              <a:t> Интернет служба экстренной психологической помощи МЧС России URL: http://www.psi.mclis.dov.ru (круглосуточно, анонимно, бесплатно) </a:t>
            </a:r>
          </a:p>
          <a:p>
            <a:r>
              <a:rPr lang="ru-RU" dirty="0">
                <a:latin typeface="Times New Roman" panose="02020603050405020304" pitchFamily="18" charset="0"/>
                <a:cs typeface="Times New Roman" panose="02020603050405020304" pitchFamily="18" charset="0"/>
              </a:rPr>
              <a:t> Телефон отдела неотложной психиатрии и помощи при чрезвычайных ситуациях в ФГБУ     «Государственный научный центр социальной и судебной психиатрии им В.П. Сербского»  8 (495) 637-70-70 (круглосуточно, бесплатно)</a:t>
            </a:r>
          </a:p>
          <a:p>
            <a:pPr marL="457200" indent="-457200"/>
            <a:endParaRPr lang="ru-RU" dirty="0">
              <a:latin typeface="Times New Roman" panose="02020603050405020304" pitchFamily="18" charset="0"/>
              <a:cs typeface="Times New Roman" panose="02020603050405020304" pitchFamily="18" charset="0"/>
            </a:endParaRPr>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Важные контакты</a:t>
            </a:r>
          </a:p>
        </p:txBody>
      </p:sp>
      <p:sp>
        <p:nvSpPr>
          <p:cNvPr id="3" name="Объект 2"/>
          <p:cNvSpPr>
            <a:spLocks noGrp="1"/>
          </p:cNvSpPr>
          <p:nvPr>
            <p:ph idx="1"/>
          </p:nvPr>
        </p:nvSpPr>
        <p:spPr/>
        <p:txBody>
          <a:bodyPr>
            <a:normAutofit fontScale="55000" lnSpcReduction="20000"/>
          </a:bodyPr>
          <a:lstStyle/>
          <a:p>
            <a:r>
              <a:rPr lang="ru-RU" b="1" dirty="0">
                <a:latin typeface="Times New Roman" panose="02020603050405020304" pitchFamily="18" charset="0"/>
                <a:cs typeface="Times New Roman" panose="02020603050405020304" pitchFamily="18" charset="0"/>
              </a:rPr>
              <a:t>Всероссийский детский телефон доверия 8 (800) 200-01-22 </a:t>
            </a:r>
            <a:r>
              <a:rPr lang="ru-RU" dirty="0">
                <a:latin typeface="Times New Roman" panose="02020603050405020304" pitchFamily="18" charset="0"/>
                <a:cs typeface="Times New Roman" panose="02020603050405020304" pitchFamily="18" charset="0"/>
              </a:rPr>
              <a:t>(звонок из любого региона РФ бесплатный, абонент попадает в службу своего региона, круглосуточно, анонимно). </a:t>
            </a:r>
            <a:r>
              <a:rPr lang="ru-RU" dirty="0" smtClean="0">
                <a:latin typeface="Times New Roman" panose="02020603050405020304" pitchFamily="18" charset="0"/>
                <a:cs typeface="Times New Roman" panose="02020603050405020304" pitchFamily="18" charset="0"/>
              </a:rPr>
              <a:t> Или короткий </a:t>
            </a:r>
            <a:r>
              <a:rPr lang="ru-RU" smtClean="0">
                <a:latin typeface="Times New Roman" panose="02020603050405020304" pitchFamily="18" charset="0"/>
                <a:cs typeface="Times New Roman" panose="02020603050405020304" pitchFamily="18" charset="0"/>
              </a:rPr>
              <a:t>номер </a:t>
            </a:r>
            <a:r>
              <a:rPr lang="ru-RU" b="1" smtClean="0">
                <a:latin typeface="Times New Roman" panose="02020603050405020304" pitchFamily="18" charset="0"/>
                <a:cs typeface="Times New Roman" panose="02020603050405020304" pitchFamily="18" charset="0"/>
              </a:rPr>
              <a:t>124.</a:t>
            </a:r>
            <a:endParaRPr lang="ru-RU" b="1"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Телефон неотложной психологической помощи Московской службы психологической помощи населению </a:t>
            </a:r>
            <a:r>
              <a:rPr lang="ru-RU" b="1" dirty="0">
                <a:latin typeface="Times New Roman" panose="02020603050405020304" pitchFamily="18" charset="0"/>
                <a:cs typeface="Times New Roman" panose="02020603050405020304" pitchFamily="18" charset="0"/>
              </a:rPr>
              <a:t>051</a:t>
            </a:r>
            <a:r>
              <a:rPr lang="ru-RU" dirty="0">
                <a:latin typeface="Times New Roman" panose="02020603050405020304" pitchFamily="18" charset="0"/>
                <a:cs typeface="Times New Roman" panose="02020603050405020304" pitchFamily="18" charset="0"/>
              </a:rPr>
              <a:t> - </a:t>
            </a:r>
            <a:r>
              <a:rPr lang="ru-RU" b="1" i="1" dirty="0">
                <a:latin typeface="Times New Roman" panose="02020603050405020304" pitchFamily="18" charset="0"/>
                <a:cs typeface="Times New Roman" panose="02020603050405020304" pitchFamily="18" charset="0"/>
              </a:rPr>
              <a:t>звонок возможен только со стационарных городских телефонов</a:t>
            </a:r>
            <a:r>
              <a:rPr lang="ru-RU" dirty="0">
                <a:latin typeface="Times New Roman" panose="02020603050405020304" pitchFamily="18" charset="0"/>
                <a:cs typeface="Times New Roman" panose="02020603050405020304" pitchFamily="18" charset="0"/>
              </a:rPr>
              <a:t>, не мобильных, (круглосуточно, анонимно, бесплатно). </a:t>
            </a:r>
          </a:p>
          <a:p>
            <a:r>
              <a:rPr lang="ru-RU" dirty="0">
                <a:latin typeface="Times New Roman" panose="02020603050405020304" pitchFamily="18" charset="0"/>
                <a:cs typeface="Times New Roman" panose="02020603050405020304" pitchFamily="18" charset="0"/>
              </a:rPr>
              <a:t>Детский телефон доверия Центра экстренной психологической помощи ГБОУ ВПО «Московский городской психолого-педагогический университет» </a:t>
            </a:r>
            <a:r>
              <a:rPr lang="ru-RU" b="1" dirty="0">
                <a:latin typeface="Times New Roman" panose="02020603050405020304" pitchFamily="18" charset="0"/>
                <a:cs typeface="Times New Roman" panose="02020603050405020304" pitchFamily="18" charset="0"/>
              </a:rPr>
              <a:t>8 (495) 624-60-01</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Научно-практический центр психического здоровья детей и подростков, </a:t>
            </a:r>
          </a:p>
          <a:p>
            <a:pPr>
              <a:buNone/>
            </a:pPr>
            <a:r>
              <a:rPr lang="ru-RU" dirty="0">
                <a:latin typeface="Times New Roman" panose="02020603050405020304" pitchFamily="18" charset="0"/>
                <a:cs typeface="Times New Roman" panose="02020603050405020304" pitchFamily="18" charset="0"/>
              </a:rPr>
              <a:t>        Адрес: 119334, г. Москва, 5-й Донской </a:t>
            </a:r>
            <a:r>
              <a:rPr lang="ru-RU" dirty="0" err="1">
                <a:latin typeface="Times New Roman" panose="02020603050405020304" pitchFamily="18" charset="0"/>
                <a:cs typeface="Times New Roman" panose="02020603050405020304" pitchFamily="18" charset="0"/>
              </a:rPr>
              <a:t>пр</a:t>
            </a:r>
            <a:r>
              <a:rPr lang="ru-RU" dirty="0">
                <a:latin typeface="Times New Roman" panose="02020603050405020304" pitchFamily="18" charset="0"/>
                <a:cs typeface="Times New Roman" panose="02020603050405020304" pitchFamily="18" charset="0"/>
              </a:rPr>
              <a:t>-д., д. 21А, тел. справочной службы: </a:t>
            </a:r>
          </a:p>
          <a:p>
            <a:pPr>
              <a:buNone/>
            </a:pPr>
            <a:r>
              <a:rPr lang="ru-RU" b="1" dirty="0">
                <a:latin typeface="Times New Roman" panose="02020603050405020304" pitchFamily="18" charset="0"/>
                <a:cs typeface="Times New Roman" panose="02020603050405020304" pitchFamily="18" charset="0"/>
              </a:rPr>
              <a:t>       8 (495) 952-49-20</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Кризисный центр при больнице № 20 (с 15 лет), тел: </a:t>
            </a:r>
            <a:r>
              <a:rPr lang="ru-RU" b="1" dirty="0">
                <a:latin typeface="Times New Roman" panose="02020603050405020304" pitchFamily="18" charset="0"/>
                <a:cs typeface="Times New Roman" panose="02020603050405020304" pitchFamily="18" charset="0"/>
              </a:rPr>
              <a:t>8 (495) 471-11-38 </a:t>
            </a:r>
            <a:r>
              <a:rPr lang="ru-RU" dirty="0">
                <a:latin typeface="Times New Roman" panose="02020603050405020304" pitchFamily="18" charset="0"/>
                <a:cs typeface="Times New Roman" panose="02020603050405020304" pitchFamily="18" charset="0"/>
              </a:rPr>
              <a:t>(с 9.00 до 14.00 кроме сб., вс.), госпитализация - тел.: </a:t>
            </a:r>
            <a:r>
              <a:rPr lang="ru-RU" b="1" dirty="0">
                <a:latin typeface="Times New Roman" panose="02020603050405020304" pitchFamily="18" charset="0"/>
                <a:cs typeface="Times New Roman" panose="02020603050405020304" pitchFamily="18" charset="0"/>
              </a:rPr>
              <a:t>8 (495) 471-21-63</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Отделение </a:t>
            </a:r>
            <a:r>
              <a:rPr lang="ru-RU" dirty="0" err="1">
                <a:latin typeface="Times New Roman" panose="02020603050405020304" pitchFamily="18" charset="0"/>
                <a:cs typeface="Times New Roman" panose="02020603050405020304" pitchFamily="18" charset="0"/>
              </a:rPr>
              <a:t>суицидологии</a:t>
            </a:r>
            <a:r>
              <a:rPr lang="ru-RU" dirty="0">
                <a:latin typeface="Times New Roman" panose="02020603050405020304" pitchFamily="18" charset="0"/>
                <a:cs typeface="Times New Roman" panose="02020603050405020304" pitchFamily="18" charset="0"/>
              </a:rPr>
              <a:t> ФГБУ «Московский НИИ психиатрии» </a:t>
            </a:r>
            <a:r>
              <a:rPr lang="ru-RU" dirty="0" err="1">
                <a:latin typeface="Times New Roman" panose="02020603050405020304" pitchFamily="18" charset="0"/>
                <a:cs typeface="Times New Roman" panose="02020603050405020304" pitchFamily="18" charset="0"/>
              </a:rPr>
              <a:t>Минздравсоцразвития</a:t>
            </a:r>
            <a:r>
              <a:rPr lang="ru-RU" dirty="0">
                <a:latin typeface="Times New Roman" panose="02020603050405020304" pitchFamily="18" charset="0"/>
                <a:cs typeface="Times New Roman" panose="02020603050405020304" pitchFamily="18" charset="0"/>
              </a:rPr>
              <a:t> РФ, тел.: </a:t>
            </a:r>
            <a:r>
              <a:rPr lang="ru-RU" b="1" dirty="0">
                <a:latin typeface="Times New Roman" panose="02020603050405020304" pitchFamily="18" charset="0"/>
                <a:cs typeface="Times New Roman" panose="02020603050405020304" pitchFamily="18" charset="0"/>
              </a:rPr>
              <a:t>8 (495) 963-75-72 </a:t>
            </a:r>
            <a:r>
              <a:rPr lang="ru-RU" dirty="0">
                <a:latin typeface="Times New Roman" panose="02020603050405020304" pitchFamily="18" charset="0"/>
                <a:cs typeface="Times New Roman" panose="02020603050405020304" pitchFamily="18" charset="0"/>
              </a:rPr>
              <a:t>(консультации с возможной госпитализацией). </a:t>
            </a:r>
          </a:p>
          <a:p>
            <a:r>
              <a:rPr lang="ru-RU" dirty="0">
                <a:latin typeface="Times New Roman" panose="02020603050405020304" pitchFamily="18" charset="0"/>
                <a:cs typeface="Times New Roman" panose="02020603050405020304" pitchFamily="18" charset="0"/>
              </a:rPr>
              <a:t>Городская клиническая психиатрическая больница № 15, Медико-педагогический лечебно-реабилитационный центр по подростковой психиатрии для детей 15-18 лет. Психоневрологическая, консультативная, лечебно-реабилитационная и медико-педагогическая помощь, тел.: </a:t>
            </a:r>
            <a:r>
              <a:rPr lang="ru-RU" b="1" dirty="0">
                <a:latin typeface="Times New Roman" panose="02020603050405020304" pitchFamily="18" charset="0"/>
                <a:cs typeface="Times New Roman" panose="02020603050405020304" pitchFamily="18" charset="0"/>
              </a:rPr>
              <a:t>8 (495) 324-54-89 </a:t>
            </a:r>
            <a:r>
              <a:rPr lang="ru-RU" dirty="0">
                <a:latin typeface="Times New Roman" panose="02020603050405020304" pitchFamily="18" charset="0"/>
                <a:cs typeface="Times New Roman" panose="02020603050405020304" pitchFamily="18" charset="0"/>
              </a:rPr>
              <a:t>- справочная; </a:t>
            </a:r>
            <a:r>
              <a:rPr lang="ru-RU" b="1" dirty="0">
                <a:latin typeface="Times New Roman" panose="02020603050405020304" pitchFamily="18" charset="0"/>
                <a:cs typeface="Times New Roman" panose="02020603050405020304" pitchFamily="18" charset="0"/>
              </a:rPr>
              <a:t>8 (495) 324-54-59 </a:t>
            </a:r>
            <a:r>
              <a:rPr lang="ru-RU" dirty="0">
                <a:latin typeface="Times New Roman" panose="02020603050405020304" pitchFamily="18" charset="0"/>
                <a:cs typeface="Times New Roman" panose="02020603050405020304" pitchFamily="18" charset="0"/>
              </a:rPr>
              <a:t>- приемное отделение; </a:t>
            </a:r>
            <a:r>
              <a:rPr lang="ru-RU" b="1" dirty="0">
                <a:latin typeface="Times New Roman" panose="02020603050405020304" pitchFamily="18" charset="0"/>
                <a:cs typeface="Times New Roman" panose="02020603050405020304" pitchFamily="18" charset="0"/>
              </a:rPr>
              <a:t>8 (495) 324-41-05 </a:t>
            </a:r>
            <a:r>
              <a:rPr lang="ru-RU" dirty="0">
                <a:latin typeface="Times New Roman" panose="02020603050405020304" pitchFamily="18" charset="0"/>
                <a:cs typeface="Times New Roman" panose="02020603050405020304" pitchFamily="18" charset="0"/>
              </a:rPr>
              <a:t>- клинико-диагностическое лечебно-реабилитационное отделение. </a:t>
            </a:r>
          </a:p>
          <a:p>
            <a:r>
              <a:rPr lang="ru-RU" dirty="0">
                <a:latin typeface="Times New Roman" panose="02020603050405020304" pitchFamily="18" charset="0"/>
                <a:cs typeface="Times New Roman" panose="02020603050405020304" pitchFamily="18" charset="0"/>
              </a:rPr>
              <a:t>Московская служба психологической помощи населению (отделения по всем округам г. Москвы), тел.: </a:t>
            </a:r>
            <a:r>
              <a:rPr lang="ru-RU" b="1" dirty="0">
                <a:latin typeface="Times New Roman" panose="02020603050405020304" pitchFamily="18" charset="0"/>
                <a:cs typeface="Times New Roman" panose="02020603050405020304" pitchFamily="18" charset="0"/>
              </a:rPr>
              <a:t>8 (499) 173-09-09 </a:t>
            </a:r>
            <a:r>
              <a:rPr lang="ru-RU" dirty="0">
                <a:latin typeface="Times New Roman" panose="02020603050405020304" pitchFamily="18" charset="0"/>
                <a:cs typeface="Times New Roman" panose="02020603050405020304" pitchFamily="18" charset="0"/>
              </a:rPr>
              <a:t>- запись на прием. </a:t>
            </a:r>
          </a:p>
          <a:p>
            <a:pPr>
              <a:buNone/>
            </a:pPr>
            <a:endParaRPr lang="ru-RU" dirty="0">
              <a:latin typeface="Times New Roman" panose="02020603050405020304" pitchFamily="18" charset="0"/>
              <a:cs typeface="Times New Roman" panose="02020603050405020304" pitchFamily="18" charset="0"/>
            </a:endParaRPr>
          </a:p>
          <a:p>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1673</Words>
  <Application>Microsoft Office PowerPoint</Application>
  <PresentationFormat>Произвольный</PresentationFormat>
  <Paragraphs>202</Paragraphs>
  <Slides>28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Тема Office</vt:lpstr>
      <vt:lpstr>Как остановить травлю</vt:lpstr>
      <vt:lpstr>Система включает:</vt:lpstr>
      <vt:lpstr>Главный принцип</vt:lpstr>
      <vt:lpstr>Травля - болезнь группы</vt:lpstr>
      <vt:lpstr>Правовое информирование</vt:lpstr>
      <vt:lpstr>Правовое информирование</vt:lpstr>
      <vt:lpstr>Подростковая жестокость</vt:lpstr>
      <vt:lpstr>Начинаем с себя</vt:lpstr>
      <vt:lpstr>Включаем родителей</vt:lpstr>
      <vt:lpstr>Метод: Совет отцов</vt:lpstr>
      <vt:lpstr>Метод «Команда связей»</vt:lpstr>
      <vt:lpstr>Метод «Без обвинений»</vt:lpstr>
      <vt:lpstr>Работа с помощниками (в их числе агрессор)</vt:lpstr>
      <vt:lpstr>В работе психолога</vt:lpstr>
      <vt:lpstr>Снизит напряжение</vt:lpstr>
      <vt:lpstr>Гнев, агрессия</vt:lpstr>
      <vt:lpstr>Нервная дрожь</vt:lpstr>
      <vt:lpstr>Истерика: если не подпитывать, через 10-15 минут наступит упадок сил  </vt:lpstr>
      <vt:lpstr>Апатия</vt:lpstr>
      <vt:lpstr>Техника</vt:lpstr>
      <vt:lpstr>Учителю</vt:lpstr>
      <vt:lpstr>Медиативный подход</vt:lpstr>
      <vt:lpstr>Позитивные изменения в школе за 5 лет работы службы медиации (исследование)</vt:lpstr>
      <vt:lpstr>Обращение за помощью к взрослым стало нормой</vt:lpstr>
      <vt:lpstr>Волонтерство в медиации </vt:lpstr>
      <vt:lpstr>Важные контакты</vt:lpstr>
      <vt:lpstr>Важные контакты</vt:lpstr>
      <vt:lpstr>Слайд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Виктория Александровна</dc:creator>
  <cp:lastModifiedBy>mihaylova_av</cp:lastModifiedBy>
  <cp:revision>69</cp:revision>
  <dcterms:created xsi:type="dcterms:W3CDTF">2024-02-13T10:36:00Z</dcterms:created>
  <dcterms:modified xsi:type="dcterms:W3CDTF">2025-04-01T07:53:27Z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4D674145515F4A6CAE5D6FD0DF2DED90_12</vt:lpwstr>
  </property>
  <property fmtid="{D5CDD505-2E9C-101B-9397-08002B2CF9AE}" pid="3" name="KSOProductBuildVer">
    <vt:lpwstr>1033-12.2.0.20348</vt:lpwstr>
  </property>
</Properties>
</file>