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61" r:id="rId3"/>
    <p:sldId id="262" r:id="rId4"/>
    <p:sldId id="263" r:id="rId5"/>
    <p:sldId id="264" r:id="rId6"/>
    <p:sldId id="259" r:id="rId7"/>
    <p:sldId id="258" r:id="rId8"/>
    <p:sldId id="257" r:id="rId9"/>
    <p:sldId id="265" r:id="rId10"/>
    <p:sldId id="266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810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358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137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784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113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171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903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651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045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760577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24053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3995189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176011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182456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971182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4616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48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1881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7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8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1607A96-F645-4EE3-B7B4-A4801B944C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154955" y="742145"/>
            <a:ext cx="6135078" cy="954107"/>
          </a:xfrm>
          <a:prstGeom prst="rect">
            <a:avLst/>
          </a:prstGeom>
          <a:solidFill>
            <a:srgbClr val="EEFFFF"/>
          </a:solidFill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00000"/>
              </a:lnSpc>
            </a:pPr>
            <a:r>
              <a:rPr lang="ru-RU" alt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Какие дети и подростки реально </a:t>
            </a:r>
            <a:br>
              <a:rPr lang="ru-RU" alt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alt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попадают в зону риска?</a:t>
            </a:r>
            <a:endParaRPr kumimoji="0" lang="ru-RU" altLang="ru-RU" sz="1800" b="1" i="0" u="none" strike="noStrike" normalizeH="0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88F28C7-F33A-47B5-A1B5-65B879046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2647406"/>
            <a:ext cx="5396847" cy="2991394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Депривация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 —состояние нехватки или лишения важных социальных, эмоциональных, образовательных или материальных ресурсов</a:t>
            </a:r>
          </a:p>
          <a:p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Девиации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</a:rPr>
              <a:t> — это отклоняющееся поведение, возникающее в результате депривации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92A9BC-5CCC-40E3-A74D-1BADE6362B52}"/>
              </a:ext>
            </a:extLst>
          </p:cNvPr>
          <p:cNvSpPr txBox="1"/>
          <p:nvPr/>
        </p:nvSpPr>
        <p:spPr>
          <a:xfrm>
            <a:off x="8057625" y="1551592"/>
            <a:ext cx="3957505" cy="389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ТЕМЫ: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СПТ           ОМК</a:t>
            </a:r>
          </a:p>
          <a:p>
            <a:pPr algn="ctr">
              <a:lnSpc>
                <a:spcPct val="150000"/>
              </a:lnSpc>
            </a:pPr>
            <a:r>
              <a:rPr lang="ru-RU" sz="28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СОЧЕТАНИЯ СУБШКАЛ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БЕЗОПАСНАЯ СРЕДА </a:t>
            </a:r>
          </a:p>
          <a:p>
            <a:pPr algn="ctr">
              <a:lnSpc>
                <a:spcPct val="150000"/>
              </a:lnSpc>
            </a:pPr>
            <a:r>
              <a:rPr lang="ru-RU" sz="28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КОМПЕТЕНЦИИ</a:t>
            </a:r>
          </a:p>
          <a:p>
            <a:pPr algn="ctr">
              <a:lnSpc>
                <a:spcPct val="150000"/>
              </a:lnSpc>
            </a:pPr>
            <a:r>
              <a:rPr lang="ru-RU" sz="2800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КЕЙСЫ</a:t>
            </a:r>
          </a:p>
        </p:txBody>
      </p:sp>
      <p:pic>
        <p:nvPicPr>
          <p:cNvPr id="9" name="Рисунок 8" descr="Шевроны со сплошной заливкой">
            <a:extLst>
              <a:ext uri="{FF2B5EF4-FFF2-40B4-BE49-F238E27FC236}">
                <a16:creationId xmlns:a16="http://schemas.microsoft.com/office/drawing/2014/main" xmlns="" id="{D40A37F9-58FF-434D-AA17-8D8E118DE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91729" y="2216052"/>
            <a:ext cx="689296" cy="689296"/>
          </a:xfrm>
          <a:prstGeom prst="rect">
            <a:avLst/>
          </a:prstGeom>
        </p:spPr>
      </p:pic>
      <p:pic>
        <p:nvPicPr>
          <p:cNvPr id="11" name="Рисунок 10" descr="Шевроны со сплошной заливкой">
            <a:extLst>
              <a:ext uri="{FF2B5EF4-FFF2-40B4-BE49-F238E27FC236}">
                <a16:creationId xmlns:a16="http://schemas.microsoft.com/office/drawing/2014/main" xmlns="" id="{1B75AF4C-A550-4084-9C6A-4D45449B1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58065" y="4753812"/>
            <a:ext cx="689296" cy="6892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361F512-02F6-470B-8C02-0D49CC5E4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096" y="272082"/>
            <a:ext cx="1638921" cy="148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955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131E05F-B987-41F4-8683-8129177175FB}"/>
              </a:ext>
            </a:extLst>
          </p:cNvPr>
          <p:cNvSpPr/>
          <p:nvPr/>
        </p:nvSpPr>
        <p:spPr>
          <a:xfrm>
            <a:off x="1419497" y="583474"/>
            <a:ext cx="772450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Дети-сироты и дети, оставшиеся без попечения родителей составляют около </a:t>
            </a:r>
            <a:r>
              <a:rPr lang="ru-R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2%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от общего детского населения.</a:t>
            </a:r>
          </a:p>
          <a:p>
            <a:endParaRPr lang="ru-RU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Материальная депривация — </a:t>
            </a:r>
            <a:r>
              <a:rPr lang="ru-R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около 30%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семей с детьми сталкиваются с нехваткой ресурсов на базовые потребности.</a:t>
            </a:r>
          </a:p>
          <a:p>
            <a:endParaRPr lang="ru-RU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Психологическая депривация выражена в недостатке родительского внимания: около </a:t>
            </a:r>
            <a:r>
              <a:rPr lang="ru-R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25% подростков </a:t>
            </a:r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испытывают дефицит эмоционального контакта с родителями. </a:t>
            </a:r>
          </a:p>
        </p:txBody>
      </p:sp>
      <p:pic>
        <p:nvPicPr>
          <p:cNvPr id="4" name="Рисунок 3" descr="Целевая аудитория">
            <a:extLst>
              <a:ext uri="{FF2B5EF4-FFF2-40B4-BE49-F238E27FC236}">
                <a16:creationId xmlns:a16="http://schemas.microsoft.com/office/drawing/2014/main" xmlns="" id="{6CEE50DB-1E44-4EB8-B1FA-A74258AD0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1074" y="690154"/>
            <a:ext cx="914400" cy="914400"/>
          </a:xfrm>
          <a:prstGeom prst="rect">
            <a:avLst/>
          </a:prstGeom>
        </p:spPr>
      </p:pic>
      <p:pic>
        <p:nvPicPr>
          <p:cNvPr id="6" name="Рисунок 5" descr="Аудитория">
            <a:extLst>
              <a:ext uri="{FF2B5EF4-FFF2-40B4-BE49-F238E27FC236}">
                <a16:creationId xmlns:a16="http://schemas.microsoft.com/office/drawing/2014/main" xmlns="" id="{6C33678B-8BB7-469D-B7B8-8A765A8D6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1074" y="2514600"/>
            <a:ext cx="914400" cy="914400"/>
          </a:xfrm>
          <a:prstGeom prst="rect">
            <a:avLst/>
          </a:prstGeom>
        </p:spPr>
      </p:pic>
      <p:pic>
        <p:nvPicPr>
          <p:cNvPr id="8" name="Рисунок 7" descr="Голова с шестеренками">
            <a:extLst>
              <a:ext uri="{FF2B5EF4-FFF2-40B4-BE49-F238E27FC236}">
                <a16:creationId xmlns:a16="http://schemas.microsoft.com/office/drawing/2014/main" xmlns="" id="{2D27DD82-99DA-4BF1-BD4A-EC425954CE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05097" y="45219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036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319FFD6-5ABB-4032-A991-A08022D87204}"/>
              </a:ext>
            </a:extLst>
          </p:cNvPr>
          <p:cNvSpPr/>
          <p:nvPr/>
        </p:nvSpPr>
        <p:spPr>
          <a:xfrm>
            <a:off x="1793965" y="984069"/>
            <a:ext cx="86214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ДЕПРИВАЦИЯ</a:t>
            </a:r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 связана и с нехваткой ресурсов, и с трансформацией ценностей в обществе. </a:t>
            </a:r>
          </a:p>
          <a:p>
            <a:endParaRPr lang="ru-RU"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Ориентация на потребительство и внешнюю успешность порой подавляет естественную потребность в любви, принятии и развитии</a:t>
            </a:r>
          </a:p>
        </p:txBody>
      </p:sp>
      <p:pic>
        <p:nvPicPr>
          <p:cNvPr id="3" name="Рисунок 2" descr="Шевроны со сплошной заливкой">
            <a:extLst>
              <a:ext uri="{FF2B5EF4-FFF2-40B4-BE49-F238E27FC236}">
                <a16:creationId xmlns:a16="http://schemas.microsoft.com/office/drawing/2014/main" xmlns="" id="{4C0564AD-EC37-4E5C-9AC9-0D21F6AE8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4635" y="3246226"/>
            <a:ext cx="689296" cy="68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802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203C5C7-F14B-4656-8C1A-ACDE5F335DB0}"/>
              </a:ext>
            </a:extLst>
          </p:cNvPr>
          <p:cNvSpPr/>
          <p:nvPr/>
        </p:nvSpPr>
        <p:spPr>
          <a:xfrm>
            <a:off x="1262743" y="335846"/>
            <a:ext cx="90220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Современное общество сталкивается с кризисом ценностей, который можно объяснить через концепции.</a:t>
            </a:r>
          </a:p>
          <a:p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страх, агрессия, эгоизм 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– приводят к конфликту поколений, социальному отчуждению</a:t>
            </a:r>
          </a:p>
          <a:p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любовь, принятие, осознанность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– способствуют гармоничному взаимодействию</a:t>
            </a:r>
          </a:p>
          <a:p>
            <a:endParaRPr lang="ru-RU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Противостояние традиционных и современных ценностей</a:t>
            </a:r>
          </a:p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Ранее: уважение к старшим, семейные ценности, долг.</a:t>
            </a:r>
          </a:p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Сейчас: индивидуализм, потребительская культура, борьба за личные границы.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Любовь и ценность себя </a:t>
            </a:r>
            <a:r>
              <a:rPr lang="ru-RU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vs</a:t>
            </a:r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эгоизм потребителя</a:t>
            </a:r>
          </a:p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Истинная любовь включает в себя заботу, принятие и взаимную поддержку.</a:t>
            </a:r>
          </a:p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Эгоизм нового времени – это требование внимания без готовности вкладываться в отношения.</a:t>
            </a:r>
          </a:p>
        </p:txBody>
      </p:sp>
      <p:pic>
        <p:nvPicPr>
          <p:cNvPr id="4" name="Рисунок 3" descr="Рукопожатие">
            <a:extLst>
              <a:ext uri="{FF2B5EF4-FFF2-40B4-BE49-F238E27FC236}">
                <a16:creationId xmlns:a16="http://schemas.microsoft.com/office/drawing/2014/main" xmlns="" id="{B61DEE3F-EFA7-4B7E-8CBA-67148F821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1034" y="1389275"/>
            <a:ext cx="1151709" cy="1151709"/>
          </a:xfrm>
          <a:prstGeom prst="rect">
            <a:avLst/>
          </a:prstGeom>
        </p:spPr>
      </p:pic>
      <p:pic>
        <p:nvPicPr>
          <p:cNvPr id="6" name="Рисунок 5" descr="Дом">
            <a:extLst>
              <a:ext uri="{FF2B5EF4-FFF2-40B4-BE49-F238E27FC236}">
                <a16:creationId xmlns:a16="http://schemas.microsoft.com/office/drawing/2014/main" xmlns="" id="{FCEF2F6A-36D4-4D04-A43B-6840A8C18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8046" y="5061858"/>
            <a:ext cx="1077684" cy="1077684"/>
          </a:xfrm>
          <a:prstGeom prst="rect">
            <a:avLst/>
          </a:prstGeom>
        </p:spPr>
      </p:pic>
      <p:pic>
        <p:nvPicPr>
          <p:cNvPr id="5" name="Рисунок 4" descr="Шевроны со сплошной заливкой">
            <a:extLst>
              <a:ext uri="{FF2B5EF4-FFF2-40B4-BE49-F238E27FC236}">
                <a16:creationId xmlns:a16="http://schemas.microsoft.com/office/drawing/2014/main" xmlns="" id="{10341612-F43E-4838-9280-184AD035A4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5349" y="2841918"/>
            <a:ext cx="832459" cy="83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9024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6789A3-0510-4E28-B04A-C4B117E9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769340" cy="1400530"/>
          </a:xfrm>
        </p:spPr>
        <p:txBody>
          <a:bodyPr/>
          <a:lstStyle/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Буллинг (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bullying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) и моббинг (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mobbing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4C6ADDF-20AC-4952-B59D-4C2C5E57D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947" y="1853248"/>
            <a:ext cx="2946866" cy="704214"/>
          </a:xfrm>
        </p:spPr>
        <p:txBody>
          <a:bodyPr/>
          <a:lstStyle/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Исследование взаимосвязи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B8C98C-10E4-4291-A1CE-790A4E62139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два вида агрессивного поведения, </a:t>
            </a:r>
          </a:p>
          <a:p>
            <a:endParaRPr lang="ru-RU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длительное негативное влияние на психологическое состояние жертв</a:t>
            </a:r>
          </a:p>
          <a:p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Исследования показывают, что между этими явлениями существует тесная связь.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AD4351D-055A-4490-86FA-4DCAEFBCB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83659" y="1733006"/>
            <a:ext cx="2936241" cy="824456"/>
          </a:xfrm>
        </p:spPr>
        <p:txBody>
          <a:bodyPr/>
          <a:lstStyle/>
          <a:p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Буллинг формирует поведенческую модель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8F6B6101-2010-4F0D-905B-26EFCF84439D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727269" y="2667000"/>
            <a:ext cx="3092631" cy="3589338"/>
          </a:xfrm>
        </p:spPr>
        <p:txBody>
          <a:bodyPr>
            <a:normAutofit fontScale="92500" lnSpcReduction="20000"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📌 Буллинг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– систематическое унижение или запугивание одного человека со стороны сверстников. Чаще всего проявляется в ОУ или социальных группах, может быть физическим, вербальным или </a:t>
            </a:r>
            <a:r>
              <a:rPr lang="ru-RU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кибербуллингом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Буллинг чаще встречается в школьной среде – это </a:t>
            </a:r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50% выше риск развития депрессии и тревожных расстройств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FFF89046-A74B-4EDC-829F-D790903297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0" y="1663337"/>
            <a:ext cx="4580709" cy="894125"/>
          </a:xfrm>
        </p:spPr>
        <p:txBody>
          <a:bodyPr/>
          <a:lstStyle/>
          <a:p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В 3 раза чаще страдают от посттравматического стрессового расстройства (ПТСР)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AD124BB-C20C-4D26-A471-EE41A87B3B2F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315200" y="2667000"/>
            <a:ext cx="3326674" cy="3589338"/>
          </a:xfrm>
        </p:spPr>
        <p:txBody>
          <a:bodyPr>
            <a:normAutofit fontScale="92500"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📌 Моббинг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– травля чаще всего в рабочей или учебной среде. Это целенаправленные действия нескольких людей, направленные на дискредитацию или изгнание жертвы.</a:t>
            </a:r>
          </a:p>
          <a:p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моббинг наблюдается преимущественно во взрослых коллективах: </a:t>
            </a:r>
            <a:r>
              <a:rPr lang="ru-RU" sz="1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75% взрослых, ставших жертвами моббинга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, подвергались </a:t>
            </a:r>
            <a:r>
              <a:rPr lang="ru-RU" sz="1800" dirty="0" err="1">
                <a:latin typeface="Cambria" panose="02040503050406030204" pitchFamily="18" charset="0"/>
                <a:ea typeface="Cambria" panose="02040503050406030204" pitchFamily="18" charset="0"/>
              </a:rPr>
              <a:t>буллингу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 в подростковом возрасте</a:t>
            </a:r>
          </a:p>
        </p:txBody>
      </p:sp>
    </p:spTree>
    <p:extLst>
      <p:ext uri="{BB962C8B-B14F-4D97-AF65-F5344CB8AC3E}">
        <p14:creationId xmlns:p14="http://schemas.microsoft.com/office/powerpoint/2010/main" xmlns="" val="3006426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D78CF4-A035-452E-BFFC-8F2904DD1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7"/>
            <a:ext cx="3002780" cy="5756493"/>
          </a:xfrm>
        </p:spPr>
        <p:txBody>
          <a:bodyPr>
            <a:noAutofit/>
          </a:bodyPr>
          <a:lstStyle/>
          <a:p>
            <a:r>
              <a:rPr lang="ru-RU" sz="20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🎯ВНИМАНИЕ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🎯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одно отклонение «тянет» за собой другое  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🎯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Что сделать?- создать точки остановки, предлагать выбор, не дать «провалиться»  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b="1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🎯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Что важно?  - Понимать, когда ещё можно спасти.  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7BE3CE00-5A67-4975-8427-3809BB759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0676565"/>
              </p:ext>
            </p:extLst>
          </p:nvPr>
        </p:nvGraphicFramePr>
        <p:xfrm>
          <a:off x="4133467" y="1515722"/>
          <a:ext cx="7823403" cy="5042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2992">
                  <a:extLst>
                    <a:ext uri="{9D8B030D-6E8A-4147-A177-3AD203B41FA5}">
                      <a16:colId xmlns:a16="http://schemas.microsoft.com/office/drawing/2014/main" xmlns="" val="1262432654"/>
                    </a:ext>
                  </a:extLst>
                </a:gridCol>
                <a:gridCol w="3129093">
                  <a:extLst>
                    <a:ext uri="{9D8B030D-6E8A-4147-A177-3AD203B41FA5}">
                      <a16:colId xmlns:a16="http://schemas.microsoft.com/office/drawing/2014/main" xmlns="" val="3004389843"/>
                    </a:ext>
                  </a:extLst>
                </a:gridCol>
                <a:gridCol w="3081318">
                  <a:extLst>
                    <a:ext uri="{9D8B030D-6E8A-4147-A177-3AD203B41FA5}">
                      <a16:colId xmlns:a16="http://schemas.microsoft.com/office/drawing/2014/main" xmlns="" val="3478796874"/>
                    </a:ext>
                  </a:extLst>
                </a:gridCol>
              </a:tblGrid>
              <a:tr h="5029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Признак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Буллинг как следствие депривации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Обычный подростковый вид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371857638"/>
                  </a:ext>
                </a:extLst>
              </a:tr>
              <a:tr h="990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Мотивация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Компенсация эмоционального голода, подавления, насилия в семье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Желание занять статусную позицию, развлекательная жестокость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899636137"/>
                  </a:ext>
                </a:extLst>
              </a:tr>
              <a:tr h="746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Регулярность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Систематическое, на протяжении долгого времени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Эпизодическое, ситуативное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035332884"/>
                  </a:ext>
                </a:extLst>
              </a:tr>
              <a:tr h="746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Осознание вреда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Может осознавать вред, но испытывает удовольствие от власти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Часто не осознает, что причиняет реальный ущерб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596706706"/>
                  </a:ext>
                </a:extLst>
              </a:tr>
              <a:tr h="746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Отношение к жертве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Унижение жертвы – способ самоутверждения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Может переключаться на других, если сменится группа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751199608"/>
                  </a:ext>
                </a:extLst>
              </a:tr>
              <a:tr h="746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Реакция на вмешательство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Может не останавливаться даже после наказания</a:t>
                      </a:r>
                      <a:endParaRPr lang="ru-RU" sz="1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Готов прекратить при осознании последствий</a:t>
                      </a:r>
                      <a:endParaRPr lang="ru-RU" sz="1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371604049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2196DB82-2782-407E-A596-FE641534E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8753" y="474575"/>
            <a:ext cx="56692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Таблица различий: Буллинг из-за депривации </a:t>
            </a:r>
            <a:r>
              <a:rPr kumimoji="0" lang="ru-RU" altLang="ru-RU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vs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Обычная подростковая жестокость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794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519FC2-F32C-417D-91FD-AF8E840D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92" y="499430"/>
            <a:ext cx="3308887" cy="6058123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  <a:t>Каждый подросток – это сложный механизм взросления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  <a:ea typeface="Cambria" panose="02040503050406030204" pitchFamily="18" charset="0"/>
              </a:rPr>
              <a:t>❌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Сломанные детали: агрессия, </a:t>
            </a:r>
            <a:r>
              <a:rPr lang="ru-RU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селфхарм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, зависимости  </a:t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🔍Н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айти, где сбой, и помочь перезапустить  </a:t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400" b="1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ambria" panose="02040503050406030204" pitchFamily="18" charset="0"/>
                <a:ea typeface="Cambria" panose="02040503050406030204" pitchFamily="18" charset="0"/>
              </a:rPr>
              <a:t>💡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Главное – увидеть проблему ДО того, как запустится эффект домино 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472C123-931F-47DB-931E-122DD48DBBC4}"/>
              </a:ext>
            </a:extLst>
          </p:cNvPr>
          <p:cNvSpPr/>
          <p:nvPr/>
        </p:nvSpPr>
        <p:spPr>
          <a:xfrm>
            <a:off x="5048094" y="1080257"/>
            <a:ext cx="6096000" cy="30322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⚠</a:t>
            </a:r>
            <a:r>
              <a:rPr lang="ru-RU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Разрушительный аспект девиации (требует немедленной реакции):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>
                  <a:solidFill>
                    <a:schemeClr val="accent6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🚨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Стремление к самоповреждению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>
                  <a:solidFill>
                    <a:schemeClr val="accent6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🚨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Внезапное искажение поведения (долгий застой – и резкий “обрыв”)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>
                  <a:solidFill>
                    <a:schemeClr val="accent6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🚨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Полная изоляция + выраженная тревожность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>
                  <a:solidFill>
                    <a:schemeClr val="accent6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🚨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Нарастающая агрессия без причин</a:t>
            </a:r>
            <a:b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>
                  <a:solidFill>
                    <a:schemeClr val="accent6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🚨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Потеря интереса ко всему, отказ от прежних занятий</a:t>
            </a:r>
            <a:endParaRPr lang="ru-RU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6A36DBF-F227-4F46-9AF4-6E3664F5B941}"/>
              </a:ext>
            </a:extLst>
          </p:cNvPr>
          <p:cNvSpPr/>
          <p:nvPr/>
        </p:nvSpPr>
        <p:spPr>
          <a:xfrm>
            <a:off x="5138056" y="4153223"/>
            <a:ext cx="6096000" cy="22163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Дезадаптация – первичный фактор, это не разрозненные формы девиации</a:t>
            </a:r>
            <a:endParaRPr lang="ru-RU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все формы девиантного поведения (суицидальная активность, РПП, аддикции, </a:t>
            </a:r>
            <a:r>
              <a:rPr lang="ru-RU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делинквентность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, аффективные реакции) –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это проявления единого процесса дезадаптации.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6C33AE-9111-402D-8A56-6186F3B32C4B}"/>
              </a:ext>
            </a:extLst>
          </p:cNvPr>
          <p:cNvSpPr/>
          <p:nvPr/>
        </p:nvSpPr>
        <p:spPr>
          <a:xfrm>
            <a:off x="2090057" y="70334"/>
            <a:ext cx="750679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Депривация – универсальный механизм запуска всех типов девиаций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0161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01D966-7B1A-4E3F-8D96-8AB82BD82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7"/>
            <a:ext cx="3002779" cy="575649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352BE23-2FB0-4000-92F5-77F810C0EDCE}"/>
              </a:ext>
            </a:extLst>
          </p:cNvPr>
          <p:cNvSpPr/>
          <p:nvPr/>
        </p:nvSpPr>
        <p:spPr>
          <a:xfrm>
            <a:off x="4773336" y="330844"/>
            <a:ext cx="7055141" cy="5801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Главная задача педагогов и специалистов по профилактике – не клиническая диагностика,  - фиксировать тревожные маркеры и понимать, несут ли они разрушительный потенциал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📌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Что важно специалистам?</a:t>
            </a:r>
            <a:endParaRPr lang="ru-RU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✅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 обязаны разбираться в природе девиации, но обязаны замечать тревожные сигналы.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✅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девиация может менять форму, поэтому её нельзя оценивать статично.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Segoe UI Emoji" panose="020B0502040204020203" pitchFamily="34" charset="0"/>
              </a:rPr>
              <a:t>✅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главный вопрос не “что это за отклонение?”, а “есть ли разрушительный вектор?”</a:t>
            </a:r>
            <a:endParaRPr lang="ru-RU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D0CE13-AC8C-4C01-9033-DC9BE842D9B8}"/>
              </a:ext>
            </a:extLst>
          </p:cNvPr>
          <p:cNvSpPr txBox="1"/>
          <p:nvPr/>
        </p:nvSpPr>
        <p:spPr>
          <a:xfrm>
            <a:off x="715161" y="880572"/>
            <a:ext cx="342061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Профилактика работает на </a:t>
            </a:r>
            <a:r>
              <a:rPr lang="ru-RU" sz="28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сдерживание кризисов, </a:t>
            </a:r>
          </a:p>
          <a:p>
            <a:r>
              <a:rPr lang="ru-RU" sz="28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а воспитание – на их предотвращение через формирование правильных ценностей</a:t>
            </a:r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802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A54386F-15B0-42EE-A404-08CE23E91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36469560"/>
              </p:ext>
            </p:extLst>
          </p:nvPr>
        </p:nvGraphicFramePr>
        <p:xfrm>
          <a:off x="467543" y="188639"/>
          <a:ext cx="7040795" cy="1813356"/>
        </p:xfrm>
        <a:graphic>
          <a:graphicData uri="http://schemas.openxmlformats.org/drawingml/2006/table">
            <a:tbl>
              <a:tblPr/>
              <a:tblGrid>
                <a:gridCol w="2695107">
                  <a:extLst>
                    <a:ext uri="{9D8B030D-6E8A-4147-A177-3AD203B41FA5}">
                      <a16:colId xmlns:a16="http://schemas.microsoft.com/office/drawing/2014/main" xmlns="" val="4080366718"/>
                    </a:ext>
                  </a:extLst>
                </a:gridCol>
                <a:gridCol w="1434708">
                  <a:extLst>
                    <a:ext uri="{9D8B030D-6E8A-4147-A177-3AD203B41FA5}">
                      <a16:colId xmlns:a16="http://schemas.microsoft.com/office/drawing/2014/main" xmlns="" val="3704351579"/>
                    </a:ext>
                  </a:extLst>
                </a:gridCol>
                <a:gridCol w="1585520">
                  <a:extLst>
                    <a:ext uri="{9D8B030D-6E8A-4147-A177-3AD203B41FA5}">
                      <a16:colId xmlns:a16="http://schemas.microsoft.com/office/drawing/2014/main" xmlns="" val="1410716443"/>
                    </a:ext>
                  </a:extLst>
                </a:gridCol>
                <a:gridCol w="1325460">
                  <a:extLst>
                    <a:ext uri="{9D8B030D-6E8A-4147-A177-3AD203B41FA5}">
                      <a16:colId xmlns:a16="http://schemas.microsoft.com/office/drawing/2014/main" xmlns="" val="4256289521"/>
                    </a:ext>
                  </a:extLst>
                </a:gridCol>
              </a:tblGrid>
              <a:tr h="652340"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 сочетании регионального анализа </a:t>
                      </a:r>
                      <a:r>
                        <a:rPr lang="ru-RU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дополняется итог</a:t>
                      </a:r>
                      <a:endParaRPr lang="ru-RU" sz="24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985" marR="5985" marT="598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35827300"/>
                  </a:ext>
                </a:extLst>
              </a:tr>
              <a:tr h="10758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ЕМ_СПТ_24 </a:t>
                      </a:r>
                      <a:endParaRPr lang="ru-RU" sz="18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985" marR="5985" marT="59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Рисковое поведение (% от всех анкет)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(13%)</a:t>
                      </a:r>
                    </a:p>
                  </a:txBody>
                  <a:tcPr marL="5985" marR="5985" marT="598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ААП 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(% от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корр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-анкет)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(3,2%)</a:t>
                      </a:r>
                    </a:p>
                  </a:txBody>
                  <a:tcPr marL="5985" marR="5985" marT="598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АП 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(% от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корр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-анкет)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(16,2%)</a:t>
                      </a:r>
                    </a:p>
                  </a:txBody>
                  <a:tcPr marL="5985" marR="5985" marT="598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1166571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7C8E341D-64FA-4888-A7A7-24A40C361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9204172"/>
              </p:ext>
            </p:extLst>
          </p:nvPr>
        </p:nvGraphicFramePr>
        <p:xfrm>
          <a:off x="535914" y="1916830"/>
          <a:ext cx="6972424" cy="4827912"/>
        </p:xfrm>
        <a:graphic>
          <a:graphicData uri="http://schemas.openxmlformats.org/drawingml/2006/table">
            <a:tbl>
              <a:tblPr/>
              <a:tblGrid>
                <a:gridCol w="2618347">
                  <a:extLst>
                    <a:ext uri="{9D8B030D-6E8A-4147-A177-3AD203B41FA5}">
                      <a16:colId xmlns:a16="http://schemas.microsoft.com/office/drawing/2014/main" xmlns="" val="3876456280"/>
                    </a:ext>
                  </a:extLst>
                </a:gridCol>
                <a:gridCol w="1459875">
                  <a:extLst>
                    <a:ext uri="{9D8B030D-6E8A-4147-A177-3AD203B41FA5}">
                      <a16:colId xmlns:a16="http://schemas.microsoft.com/office/drawing/2014/main" xmlns="" val="2900604655"/>
                    </a:ext>
                  </a:extLst>
                </a:gridCol>
                <a:gridCol w="1510019">
                  <a:extLst>
                    <a:ext uri="{9D8B030D-6E8A-4147-A177-3AD203B41FA5}">
                      <a16:colId xmlns:a16="http://schemas.microsoft.com/office/drawing/2014/main" xmlns="" val="2767546341"/>
                    </a:ext>
                  </a:extLst>
                </a:gridCol>
                <a:gridCol w="1384183">
                  <a:extLst>
                    <a:ext uri="{9D8B030D-6E8A-4147-A177-3AD203B41FA5}">
                      <a16:colId xmlns:a16="http://schemas.microsoft.com/office/drawing/2014/main" xmlns="" val="4195201062"/>
                    </a:ext>
                  </a:extLst>
                </a:gridCol>
              </a:tblGrid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Черноголовка </a:t>
                      </a:r>
                      <a:r>
                        <a:rPr lang="ru-RU" sz="1800" b="1" i="0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г.о</a:t>
                      </a:r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16,0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22,8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E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6480220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Реутов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6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20,0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633906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Лыткарино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14,3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1632053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Дзержинский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18,3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19,3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7025430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Талдомский </a:t>
                      </a:r>
                      <a:r>
                        <a:rPr lang="ru-RU" sz="1800" b="1" i="0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г.о</a:t>
                      </a:r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7801787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Королев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13,7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18,3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720525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Пушкинский </a:t>
                      </a:r>
                      <a:r>
                        <a:rPr lang="ru-RU" sz="1800" b="1" i="0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г.о</a:t>
                      </a:r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13,4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18,3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1277847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Мытищи </a:t>
                      </a:r>
                      <a:r>
                        <a:rPr lang="ru-RU" sz="1800" b="1" i="0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г.о</a:t>
                      </a:r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13,4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8453310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Фрязино </a:t>
                      </a:r>
                      <a:r>
                        <a:rPr lang="ru-RU" sz="1800" b="1" i="0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г.о</a:t>
                      </a:r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8975058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Бронницы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9878956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Жуковский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D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2625720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Котельники 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F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305508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41571E5-8BC7-47B2-B573-2C7EA6CB021F}"/>
              </a:ext>
            </a:extLst>
          </p:cNvPr>
          <p:cNvSpPr txBox="1"/>
          <p:nvPr/>
        </p:nvSpPr>
        <p:spPr>
          <a:xfrm>
            <a:off x="8573550" y="2210391"/>
            <a:ext cx="350165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ЕЖЕГОДНАЯ</a:t>
            </a:r>
          </a:p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ОТЧЕТНО-МЕТОДИЧЕСКАЯ КОНФЕРЕНЦИЯ_ апрель</a:t>
            </a:r>
          </a:p>
          <a:p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ОМК</a:t>
            </a:r>
          </a:p>
          <a:p>
            <a:r>
              <a:rPr lang="ru-RU" sz="2800" dirty="0">
                <a:latin typeface="Cambria" panose="02040503050406030204" pitchFamily="18" charset="0"/>
                <a:ea typeface="Cambria" panose="02040503050406030204" pitchFamily="18" charset="0"/>
              </a:rPr>
              <a:t>период подготовки отчетов до 30 марта</a:t>
            </a:r>
          </a:p>
        </p:txBody>
      </p:sp>
    </p:spTree>
    <p:extLst>
      <p:ext uri="{BB962C8B-B14F-4D97-AF65-F5344CB8AC3E}">
        <p14:creationId xmlns:p14="http://schemas.microsoft.com/office/powerpoint/2010/main" xmlns="" val="1443800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Таблица 21">
            <a:extLst>
              <a:ext uri="{FF2B5EF4-FFF2-40B4-BE49-F238E27FC236}">
                <a16:creationId xmlns:a16="http://schemas.microsoft.com/office/drawing/2014/main" xmlns="" id="{28254020-6F89-4291-8AAB-C6B25E0D8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5495138"/>
              </p:ext>
            </p:extLst>
          </p:nvPr>
        </p:nvGraphicFramePr>
        <p:xfrm>
          <a:off x="0" y="-28776"/>
          <a:ext cx="12191999" cy="6886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3607">
                  <a:extLst>
                    <a:ext uri="{9D8B030D-6E8A-4147-A177-3AD203B41FA5}">
                      <a16:colId xmlns:a16="http://schemas.microsoft.com/office/drawing/2014/main" xmlns="" val="1349958358"/>
                    </a:ext>
                  </a:extLst>
                </a:gridCol>
                <a:gridCol w="3231682">
                  <a:extLst>
                    <a:ext uri="{9D8B030D-6E8A-4147-A177-3AD203B41FA5}">
                      <a16:colId xmlns:a16="http://schemas.microsoft.com/office/drawing/2014/main" xmlns="" val="656994442"/>
                    </a:ext>
                  </a:extLst>
                </a:gridCol>
                <a:gridCol w="6096710">
                  <a:extLst>
                    <a:ext uri="{9D8B030D-6E8A-4147-A177-3AD203B41FA5}">
                      <a16:colId xmlns:a16="http://schemas.microsoft.com/office/drawing/2014/main" xmlns="" val="3902988425"/>
                    </a:ext>
                  </a:extLst>
                </a:gridCol>
              </a:tblGrid>
              <a:tr h="2993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ЕМ_СПТ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Риски: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Рекомендованные тренинги</a:t>
                      </a:r>
                      <a:endParaRPr lang="ru-RU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6471799"/>
                  </a:ext>
                </a:extLst>
              </a:tr>
              <a:tr h="10327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Высокий уровень тревожности (ТР) + низкая </a:t>
                      </a:r>
                      <a:r>
                        <a:rPr lang="ru-RU" sz="1200" b="1" kern="1200" dirty="0" err="1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фрустрационная</a:t>
                      </a: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устойчивость (ФУ)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Потенциальное развитие депрессии, снижение успеваемости.</a:t>
                      </a:r>
                    </a:p>
                    <a:p>
                      <a:pPr lvl="1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Социальная изоляция.</a:t>
                      </a:r>
                    </a:p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"Навыки эмоциональной регуляции"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Упражнения для снижения тревожности (дыхательные техники, расслабление).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Работа над реакциями на стрессовые ситуации.</a:t>
                      </a:r>
                    </a:p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"Формирование устойчивости к стрессу"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Разбор стратегий преодоления фрустрации.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Создание позитивных установок для достижения целей.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6605243"/>
                  </a:ext>
                </a:extLst>
              </a:tr>
              <a:tr h="1032727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Высокая аутоагрессия (АА) + низкая </a:t>
                      </a:r>
                      <a:r>
                        <a:rPr lang="ru-RU" sz="1200" b="1" kern="1200" dirty="0" err="1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самоэффективность</a:t>
                      </a: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(СЭ)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Развитие депрессивного состояния, суицидальные попытки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«Я могу: развитие уверенности в себе": 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Постановка достижимых целей.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Методы положительной самооценки.</a:t>
                      </a:r>
                    </a:p>
                    <a:p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"Ценность жизни": 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Упражнения на поиск смысла и цели.</a:t>
                      </a:r>
                    </a:p>
                    <a:p>
                      <a:r>
                        <a:rPr lang="ru-RU" sz="1050" b="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Примеры успешного преодоления трудностей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23736526"/>
                  </a:ext>
                </a:extLst>
              </a:tr>
              <a:tr h="1032727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Высокий уровень депрессии (ДЕ) + низкая поддержка родителей (ПР)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Отсутствие ресурсов для преодоления кризисов.</a:t>
                      </a:r>
                    </a:p>
                    <a:p>
                      <a:pPr lvl="1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Углубление депрессивного состояния.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"Семейная поддержка как ресурс":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Совместные встречи с психологом для подростка и родителей.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Укрепление доверия в семье.</a:t>
                      </a:r>
                    </a:p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"Управление депрессивными состояниями":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Методы повышения активности.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Развитие навыков планирования и мотивации.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6455735"/>
                  </a:ext>
                </a:extLst>
              </a:tr>
              <a:tr h="1032727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Высокий уровень тревожности (ТР) + высокий уровень депрессии (ДЕ)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Социальная изоляция, риск суицидальных настроений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"Тревожность под контролем"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Методы расслабления и управления мыслями.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Релаксационные техники и когнитивно-поведенческая терапия.</a:t>
                      </a:r>
                    </a:p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"Движение к цели"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Упражнения на развитие мотивации и самоорганизации.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Формирование позитивного взгляда на будущее.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2821234"/>
                  </a:ext>
                </a:extLst>
              </a:tr>
              <a:tr h="1189881"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Низкий уровень принятия сверстников (ПО) + высокий уровень аутоагрессии (АА)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Углубление межличностных конфликтов, чувство одиночества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"Навыки общения и работы в группе": </a:t>
                      </a:r>
                    </a:p>
                    <a:p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Ролевые игры для формирования позитивного взаимодействия.</a:t>
                      </a:r>
                    </a:p>
                    <a:p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Упражнения для укрепления уверенности при общении.</a:t>
                      </a:r>
                    </a:p>
                    <a:p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"Эмпатия и доверие": </a:t>
                      </a:r>
                    </a:p>
                    <a:p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Работа с восприятием сверстников.</a:t>
                      </a:r>
                    </a:p>
                    <a:p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Укрепление навыков ненасильственного общения.</a:t>
                      </a:r>
                    </a:p>
                    <a:p>
                      <a:endParaRPr lang="ru-RU" sz="1050" kern="1200" dirty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69390"/>
                  </a:ext>
                </a:extLst>
              </a:tr>
              <a:tr h="116415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Низкий уровень </a:t>
                      </a:r>
                      <a:r>
                        <a:rPr lang="ru-RU" sz="1200" b="1" kern="1200" dirty="0" err="1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фрустрационной</a:t>
                      </a:r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устойчивости (ФУ) + высокий уровень склонности к девиантному поведению (ДЕ)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  <a:p>
                      <a:pPr lvl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Формирование паттернов девиантного поведения.</a:t>
                      </a:r>
                    </a:p>
                    <a:p>
                      <a:pPr lvl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Отстранение от школы.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"Контроль эмоций и принятие решений":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Упражнения на развитие самоконтроля.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Методы анализа последствий поступков.</a:t>
                      </a:r>
                    </a:p>
                    <a:p>
                      <a:pPr lvl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"Позитивное поведение в обществе": 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Участие в проектах, направленных на помощь другим.</a:t>
                      </a:r>
                    </a:p>
                    <a:p>
                      <a:pPr lvl="2"/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Волонтерские активности.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3599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0062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74D157-7E7F-4176-9B1F-995BF324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147" y="617694"/>
            <a:ext cx="2002670" cy="1143994"/>
          </a:xfrm>
          <a:solidFill>
            <a:schemeClr val="accent6">
              <a:lumMod val="20000"/>
              <a:lumOff val="80000"/>
            </a:schemeClr>
          </a:solidFill>
          <a:effectLst>
            <a:softEdge rad="317500"/>
          </a:effectLst>
        </p:spPr>
        <p:txBody>
          <a:bodyPr>
            <a:normAutofit fontScale="90000"/>
          </a:bodyPr>
          <a:lstStyle/>
          <a:p>
            <a:pPr algn="ctr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🔹</a:t>
            </a:r>
            <a:r>
              <a:rPr lang="ru-RU" dirty="0"/>
              <a:t> </a:t>
            </a:r>
            <a:r>
              <a:rPr lang="ru-RU" sz="2000" b="1" kern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+mn-ea"/>
                <a:cs typeface="+mn-cs"/>
              </a:rPr>
              <a:t>Школа НАЧИНАЮЩЕГО </a:t>
            </a:r>
            <a:r>
              <a:rPr lang="ru-RU" sz="2000" b="1" kern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+mn-ea"/>
                <a:cs typeface="+mn-cs"/>
              </a:rPr>
              <a:t>превентолога</a:t>
            </a:r>
            <a:endParaRPr lang="ru-RU" sz="2000" b="1" kern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0EDC6DB-3C42-4BD6-8007-7CA83B481E9F}"/>
              </a:ext>
            </a:extLst>
          </p:cNvPr>
          <p:cNvSpPr/>
          <p:nvPr/>
        </p:nvSpPr>
        <p:spPr>
          <a:xfrm>
            <a:off x="3583560" y="-19629"/>
            <a:ext cx="5312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r>
              <a:rPr lang="ru-RU" dirty="0">
                <a:ln>
                  <a:solidFill>
                    <a:schemeClr val="accent6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📢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Телеграм-каналы ЕМ_СПТ и Превенции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075" name="Picture 3" descr="phmr">
            <a:extLst>
              <a:ext uri="{FF2B5EF4-FFF2-40B4-BE49-F238E27FC236}">
                <a16:creationId xmlns:a16="http://schemas.microsoft.com/office/drawing/2014/main" xmlns="" id="{8D663053-555C-4286-9DFE-F60409D5A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22957" y="2695456"/>
            <a:ext cx="3271128" cy="32711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11A4DD5-18C3-418B-AA2B-63C0F278A5C2}"/>
              </a:ext>
            </a:extLst>
          </p:cNvPr>
          <p:cNvSpPr/>
          <p:nvPr/>
        </p:nvSpPr>
        <p:spPr>
          <a:xfrm>
            <a:off x="8839824" y="759291"/>
            <a:ext cx="3154261" cy="159877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b="1" kern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Онлайн-консультирование</a:t>
            </a:r>
          </a:p>
          <a:p>
            <a:pPr algn="ctr">
              <a:lnSpc>
                <a:spcPct val="110000"/>
              </a:lnSpc>
            </a:pPr>
            <a:r>
              <a:rPr lang="ru-RU" b="1" kern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ПОРТАЛ ПСИХОЛОГИЧЕСКОЙ ПОДДЕРЖКИ </a:t>
            </a:r>
            <a:endParaRPr lang="ru-RU" sz="1100" b="1" kern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xmlns="" id="{229BA969-83AB-490C-82A0-3EF730700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0732" y="906049"/>
            <a:ext cx="3417886" cy="34178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212B284-2F16-4F8B-9DB4-3BFBCB798C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383" b="22555"/>
          <a:stretch/>
        </p:blipFill>
        <p:spPr>
          <a:xfrm>
            <a:off x="247499" y="2574877"/>
            <a:ext cx="3485056" cy="35122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3A6345-8526-448F-9B7F-653530038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0115" y="6087162"/>
            <a:ext cx="849330" cy="7708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617C46-F8DE-4289-8CAB-E90550F97402}"/>
              </a:ext>
            </a:extLst>
          </p:cNvPr>
          <p:cNvSpPr txBox="1"/>
          <p:nvPr/>
        </p:nvSpPr>
        <p:spPr>
          <a:xfrm>
            <a:off x="5328256" y="6165330"/>
            <a:ext cx="6094602" cy="5770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r>
              <a:rPr lang="ru-RU" sz="1050" b="1" dirty="0">
                <a:latin typeface="Cambria" panose="02040503050406030204" pitchFamily="18" charset="0"/>
                <a:ea typeface="Cambria" panose="02040503050406030204" pitchFamily="18" charset="0"/>
              </a:rPr>
              <a:t>Солодова Елена Владимировна — координатор проекта ЕМ_СПТ в Московской области, разработчик региональных программ профилактики и коррекции, автор методических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xmlns="" val="1048229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377</TotalTime>
  <Words>1063</Words>
  <Application>Microsoft Office PowerPoint</Application>
  <PresentationFormat>Произвольный</PresentationFormat>
  <Paragraphs>196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Ион</vt:lpstr>
      <vt:lpstr>Какие дети и подростки реально  попадают в зону риска?</vt:lpstr>
      <vt:lpstr>Слайд 2</vt:lpstr>
      <vt:lpstr>Слайд 3</vt:lpstr>
      <vt:lpstr>Слайд 4</vt:lpstr>
      <vt:lpstr>Буллинг (bullying) и моббинг (mobbing) </vt:lpstr>
      <vt:lpstr>🎯ВНИМАНИЕ  🎯 одно отклонение «тянет» за собой другое    🎯 Что сделать?- создать точки остановки, предлагать выбор, не дать «провалиться»    🎯 Что важно?  - Понимать, когда ещё можно спасти.     </vt:lpstr>
      <vt:lpstr> Каждый подросток – это сложный механизм взросления  ❌ Сломанные детали: агрессия, селфхарм, зависимости    🔍Найти, где сбой, и помочь перезапустить    💡 Главное – увидеть проблему ДО того, как запустится эффект домино   </vt:lpstr>
      <vt:lpstr>  </vt:lpstr>
      <vt:lpstr>Слайд 9</vt:lpstr>
      <vt:lpstr>Слайд 10</vt:lpstr>
      <vt:lpstr>   🔹 Школа НАЧИНАЮЩЕГО превентолога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 теория, а жизнь: какие подростки реально попадают в зону риска?  ГБПОУ МО Люберецкий техникум имени Героя Советского Союза, лётчика-космонавта Ю. А. Гагарина</dc:title>
  <dc:creator>Elena</dc:creator>
  <cp:lastModifiedBy>mihaylova_av</cp:lastModifiedBy>
  <cp:revision>33</cp:revision>
  <dcterms:created xsi:type="dcterms:W3CDTF">2025-03-12T07:47:41Z</dcterms:created>
  <dcterms:modified xsi:type="dcterms:W3CDTF">2025-04-01T07:51:57Z</dcterms:modified>
</cp:coreProperties>
</file>