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369" r:id="rId3"/>
    <p:sldId id="409" r:id="rId4"/>
    <p:sldId id="410" r:id="rId5"/>
    <p:sldId id="370" r:id="rId6"/>
    <p:sldId id="371" r:id="rId7"/>
    <p:sldId id="383" r:id="rId8"/>
    <p:sldId id="380" r:id="rId9"/>
    <p:sldId id="384" r:id="rId10"/>
    <p:sldId id="386" r:id="rId11"/>
    <p:sldId id="387" r:id="rId12"/>
    <p:sldId id="388" r:id="rId13"/>
    <p:sldId id="389" r:id="rId14"/>
    <p:sldId id="411" r:id="rId15"/>
    <p:sldId id="412" r:id="rId16"/>
    <p:sldId id="413" r:id="rId17"/>
    <p:sldId id="414" r:id="rId18"/>
    <p:sldId id="329" r:id="rId19"/>
    <p:sldId id="334" r:id="rId20"/>
    <p:sldId id="335" r:id="rId21"/>
    <p:sldId id="336" r:id="rId22"/>
    <p:sldId id="337" r:id="rId23"/>
    <p:sldId id="338" r:id="rId24"/>
    <p:sldId id="391" r:id="rId25"/>
    <p:sldId id="390" r:id="rId26"/>
    <p:sldId id="309" r:id="rId27"/>
    <p:sldId id="310" r:id="rId28"/>
    <p:sldId id="311" r:id="rId29"/>
    <p:sldId id="312" r:id="rId30"/>
    <p:sldId id="313" r:id="rId31"/>
    <p:sldId id="314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6" r:id="rId42"/>
    <p:sldId id="405" r:id="rId43"/>
    <p:sldId id="404" r:id="rId44"/>
    <p:sldId id="403" r:id="rId45"/>
    <p:sldId id="407" r:id="rId46"/>
    <p:sldId id="408" r:id="rId47"/>
    <p:sldId id="415" r:id="rId48"/>
    <p:sldId id="416" r:id="rId49"/>
    <p:sldId id="402" r:id="rId50"/>
    <p:sldId id="401" r:id="rId51"/>
    <p:sldId id="328" r:id="rId52"/>
    <p:sldId id="364" r:id="rId5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594189F-F61C-4DE7-82A6-D09A2573C214}">
          <p14:sldIdLst>
            <p14:sldId id="256"/>
            <p14:sldId id="369"/>
            <p14:sldId id="409"/>
            <p14:sldId id="410"/>
            <p14:sldId id="370"/>
            <p14:sldId id="371"/>
            <p14:sldId id="383"/>
            <p14:sldId id="380"/>
            <p14:sldId id="384"/>
            <p14:sldId id="386"/>
            <p14:sldId id="387"/>
            <p14:sldId id="388"/>
            <p14:sldId id="389"/>
            <p14:sldId id="411"/>
            <p14:sldId id="412"/>
            <p14:sldId id="413"/>
            <p14:sldId id="414"/>
            <p14:sldId id="329"/>
            <p14:sldId id="334"/>
            <p14:sldId id="335"/>
            <p14:sldId id="336"/>
            <p14:sldId id="337"/>
            <p14:sldId id="338"/>
            <p14:sldId id="391"/>
            <p14:sldId id="390"/>
            <p14:sldId id="309"/>
            <p14:sldId id="310"/>
            <p14:sldId id="311"/>
            <p14:sldId id="312"/>
            <p14:sldId id="313"/>
            <p14:sldId id="314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6"/>
            <p14:sldId id="405"/>
            <p14:sldId id="404"/>
            <p14:sldId id="403"/>
            <p14:sldId id="407"/>
            <p14:sldId id="408"/>
            <p14:sldId id="415"/>
            <p14:sldId id="416"/>
            <p14:sldId id="402"/>
            <p14:sldId id="401"/>
            <p14:sldId id="328"/>
            <p14:sldId id="36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title>
      <c:tx>
        <c:rich>
          <a:bodyPr/>
          <a:lstStyle/>
          <a:p>
            <a:pPr>
              <a:defRPr/>
            </a:pPr>
            <a:r>
              <a:rPr lang="ru-RU"/>
              <a:t>Уровень интеллекта </a:t>
            </a:r>
          </a:p>
        </c:rich>
      </c:tx>
    </c:title>
    <c:plotArea>
      <c:layout>
        <c:manualLayout>
          <c:layoutTarget val="inner"/>
          <c:xMode val="edge"/>
          <c:yMode val="edge"/>
          <c:x val="0.21797346591119507"/>
          <c:y val="2.1281035873683435E-2"/>
          <c:w val="0.78202653408880507"/>
          <c:h val="0.7195271471624024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УО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0 лет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70</c:v>
                </c:pt>
                <c:pt idx="1">
                  <c:v>75</c:v>
                </c:pt>
                <c:pt idx="2">
                  <c:v>80</c:v>
                </c:pt>
                <c:pt idx="3">
                  <c:v>88</c:v>
                </c:pt>
                <c:pt idx="4">
                  <c:v>90</c:v>
                </c:pt>
                <c:pt idx="5">
                  <c:v>95</c:v>
                </c:pt>
                <c:pt idx="6">
                  <c:v>95</c:v>
                </c:pt>
                <c:pt idx="7">
                  <c:v>95</c:v>
                </c:pt>
                <c:pt idx="8">
                  <c:v>95</c:v>
                </c:pt>
                <c:pt idx="9">
                  <c:v>95</c:v>
                </c:pt>
                <c:pt idx="10">
                  <c:v>95</c:v>
                </c:pt>
                <c:pt idx="11">
                  <c:v>92</c:v>
                </c:pt>
                <c:pt idx="12">
                  <c:v>90</c:v>
                </c:pt>
                <c:pt idx="13">
                  <c:v>87</c:v>
                </c:pt>
                <c:pt idx="14">
                  <c:v>85</c:v>
                </c:pt>
                <c:pt idx="15">
                  <c:v>80</c:v>
                </c:pt>
                <c:pt idx="16">
                  <c:v>75</c:v>
                </c:pt>
                <c:pt idx="17">
                  <c:v>70</c:v>
                </c:pt>
                <c:pt idx="18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EF-4142-AA13-5313BC0FA81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Норма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0 лет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</c:strCache>
            </c:strRef>
          </c:cat>
          <c:val>
            <c:numRef>
              <c:f>Лист1!$C$2:$C$20</c:f>
              <c:numCache>
                <c:formatCode>General</c:formatCode>
                <c:ptCount val="19"/>
                <c:pt idx="0">
                  <c:v>90</c:v>
                </c:pt>
                <c:pt idx="1">
                  <c:v>95</c:v>
                </c:pt>
                <c:pt idx="2">
                  <c:v>98</c:v>
                </c:pt>
                <c:pt idx="3">
                  <c:v>100</c:v>
                </c:pt>
                <c:pt idx="4">
                  <c:v>105</c:v>
                </c:pt>
                <c:pt idx="5">
                  <c:v>112</c:v>
                </c:pt>
                <c:pt idx="6">
                  <c:v>112</c:v>
                </c:pt>
                <c:pt idx="7">
                  <c:v>112</c:v>
                </c:pt>
                <c:pt idx="8">
                  <c:v>112</c:v>
                </c:pt>
                <c:pt idx="9">
                  <c:v>112</c:v>
                </c:pt>
                <c:pt idx="10">
                  <c:v>112</c:v>
                </c:pt>
                <c:pt idx="11">
                  <c:v>112</c:v>
                </c:pt>
                <c:pt idx="12">
                  <c:v>110</c:v>
                </c:pt>
                <c:pt idx="13">
                  <c:v>105</c:v>
                </c:pt>
                <c:pt idx="14">
                  <c:v>102</c:v>
                </c:pt>
                <c:pt idx="15">
                  <c:v>100</c:v>
                </c:pt>
                <c:pt idx="16">
                  <c:v>95</c:v>
                </c:pt>
                <c:pt idx="17">
                  <c:v>90</c:v>
                </c:pt>
                <c:pt idx="18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EF-4142-AA13-5313BC0FA81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высокая норма</c:v>
                </c:pt>
              </c:strCache>
            </c:strRef>
          </c:tx>
          <c:cat>
            <c:strRef>
              <c:f>Лист1!$A$2:$A$20</c:f>
              <c:strCache>
                <c:ptCount val="19"/>
                <c:pt idx="0">
                  <c:v>0 лет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</c:strCache>
            </c:strRef>
          </c:cat>
          <c:val>
            <c:numRef>
              <c:f>Лист1!$D$2:$D$20</c:f>
              <c:numCache>
                <c:formatCode>General</c:formatCode>
                <c:ptCount val="19"/>
                <c:pt idx="0">
                  <c:v>120</c:v>
                </c:pt>
                <c:pt idx="1">
                  <c:v>125</c:v>
                </c:pt>
                <c:pt idx="2">
                  <c:v>129</c:v>
                </c:pt>
                <c:pt idx="3">
                  <c:v>135</c:v>
                </c:pt>
                <c:pt idx="4">
                  <c:v>140</c:v>
                </c:pt>
                <c:pt idx="5">
                  <c:v>145</c:v>
                </c:pt>
                <c:pt idx="6">
                  <c:v>145</c:v>
                </c:pt>
                <c:pt idx="7">
                  <c:v>145</c:v>
                </c:pt>
                <c:pt idx="8">
                  <c:v>145</c:v>
                </c:pt>
                <c:pt idx="9">
                  <c:v>145</c:v>
                </c:pt>
                <c:pt idx="10">
                  <c:v>145</c:v>
                </c:pt>
                <c:pt idx="11">
                  <c:v>145</c:v>
                </c:pt>
                <c:pt idx="12">
                  <c:v>140</c:v>
                </c:pt>
                <c:pt idx="13">
                  <c:v>135</c:v>
                </c:pt>
                <c:pt idx="14">
                  <c:v>132</c:v>
                </c:pt>
                <c:pt idx="15">
                  <c:v>129</c:v>
                </c:pt>
                <c:pt idx="16">
                  <c:v>125</c:v>
                </c:pt>
                <c:pt idx="17">
                  <c:v>120</c:v>
                </c:pt>
                <c:pt idx="18">
                  <c:v>115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EF-4142-AA13-5313BC0FA81A}"/>
            </c:ext>
          </c:extLst>
        </c:ser>
        <c:dLbls/>
        <c:marker val="1"/>
        <c:axId val="117637504"/>
        <c:axId val="117639040"/>
      </c:lineChart>
      <c:catAx>
        <c:axId val="117637504"/>
        <c:scaling>
          <c:orientation val="minMax"/>
        </c:scaling>
        <c:axPos val="b"/>
        <c:numFmt formatCode="General" sourceLinked="1"/>
        <c:majorTickMark val="none"/>
        <c:tickLblPos val="nextTo"/>
        <c:crossAx val="117639040"/>
        <c:crosses val="autoZero"/>
        <c:auto val="1"/>
        <c:lblAlgn val="ctr"/>
        <c:lblOffset val="100"/>
      </c:catAx>
      <c:valAx>
        <c:axId val="117639040"/>
        <c:scaling>
          <c:orientation val="minMax"/>
        </c:scaling>
        <c:axPos val="l"/>
        <c:majorGridlines/>
        <c:title/>
        <c:numFmt formatCode="General" sourceLinked="1"/>
        <c:majorTickMark val="none"/>
        <c:tickLblPos val="nextTo"/>
        <c:crossAx val="11763750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3-23T11:08:59.278" idx="1">
    <p:pos x="10" y="10"/>
    <p:text/>
    <p:extLst>
      <p:ext uri="{C676402C-5697-4E1C-873F-D02D1690AC5C}">
        <p15:threadingInfo xmlns:p15="http://schemas.microsoft.com/office/powerpoint/2012/main" xmlns="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4D7CCC-4BA7-4AA3-ADBE-3A1A352D033D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AC4A51C-149F-42AF-A463-4EBF22314BD3}">
      <dgm:prSet phldrT="[Текст]"/>
      <dgm:spPr/>
      <dgm:t>
        <a:bodyPr/>
        <a:lstStyle/>
        <a:p>
          <a:r>
            <a:rPr lang="ru-RU" dirty="0" smtClean="0"/>
            <a:t>После 50-55 лет</a:t>
          </a:r>
          <a:endParaRPr lang="ru-RU" dirty="0"/>
        </a:p>
      </dgm:t>
    </dgm:pt>
    <dgm:pt modelId="{B2514EFD-58FC-430F-8B0C-8BBD685BBE5C}" type="parTrans" cxnId="{A18D08A6-2228-4FC7-9077-81660EDB0EAC}">
      <dgm:prSet/>
      <dgm:spPr/>
      <dgm:t>
        <a:bodyPr/>
        <a:lstStyle/>
        <a:p>
          <a:endParaRPr lang="ru-RU"/>
        </a:p>
      </dgm:t>
    </dgm:pt>
    <dgm:pt modelId="{ABE86F3B-CD08-456C-921B-7A95D66759D9}" type="sibTrans" cxnId="{A18D08A6-2228-4FC7-9077-81660EDB0EAC}">
      <dgm:prSet/>
      <dgm:spPr/>
      <dgm:t>
        <a:bodyPr/>
        <a:lstStyle/>
        <a:p>
          <a:endParaRPr lang="ru-RU"/>
        </a:p>
      </dgm:t>
    </dgm:pt>
    <dgm:pt modelId="{DBED79B1-783E-489F-A02B-FB9DD72AD119}">
      <dgm:prSet phldrT="[Текст]"/>
      <dgm:spPr/>
      <dgm:t>
        <a:bodyPr/>
        <a:lstStyle/>
        <a:p>
          <a:r>
            <a:rPr lang="en-US" smtClean="0"/>
            <a:t>IQ</a:t>
          </a:r>
          <a:r>
            <a:rPr lang="ru-RU" smtClean="0"/>
            <a:t> пл.</a:t>
          </a:r>
          <a:r>
            <a:rPr lang="en-US" smtClean="0"/>
            <a:t> &lt;&lt;&lt;</a:t>
          </a:r>
          <a:r>
            <a:rPr lang="ru-RU" smtClean="0"/>
            <a:t> </a:t>
          </a:r>
          <a:r>
            <a:rPr lang="en-US" smtClean="0"/>
            <a:t>IQ</a:t>
          </a:r>
          <a:r>
            <a:rPr lang="ru-RU" smtClean="0"/>
            <a:t> кр.</a:t>
          </a:r>
          <a:r>
            <a:rPr lang="en-US" smtClean="0"/>
            <a:t> </a:t>
          </a:r>
          <a:r>
            <a:rPr lang="ru-RU" smtClean="0"/>
            <a:t>(возраст после 50-55лет)</a:t>
          </a:r>
          <a:endParaRPr lang="ru-RU" dirty="0"/>
        </a:p>
      </dgm:t>
    </dgm:pt>
    <dgm:pt modelId="{FCE69084-CFCF-42BF-BCE8-907714438B47}" type="parTrans" cxnId="{A90965C8-0DE7-448C-9765-80FEBF235FA4}">
      <dgm:prSet/>
      <dgm:spPr/>
      <dgm:t>
        <a:bodyPr/>
        <a:lstStyle/>
        <a:p>
          <a:endParaRPr lang="ru-RU"/>
        </a:p>
      </dgm:t>
    </dgm:pt>
    <dgm:pt modelId="{BD904E90-7F1E-483E-A2A5-25F8AC277D91}" type="sibTrans" cxnId="{A90965C8-0DE7-448C-9765-80FEBF235FA4}">
      <dgm:prSet/>
      <dgm:spPr/>
      <dgm:t>
        <a:bodyPr/>
        <a:lstStyle/>
        <a:p>
          <a:endParaRPr lang="ru-RU"/>
        </a:p>
      </dgm:t>
    </dgm:pt>
    <dgm:pt modelId="{28FD6679-3087-42FB-9B38-39441B86F5F0}">
      <dgm:prSet phldrT="[Текст]"/>
      <dgm:spPr/>
      <dgm:t>
        <a:bodyPr/>
        <a:lstStyle/>
        <a:p>
          <a:r>
            <a:rPr lang="ru-RU" dirty="0" smtClean="0"/>
            <a:t>25-50лет</a:t>
          </a:r>
          <a:endParaRPr lang="ru-RU" dirty="0"/>
        </a:p>
      </dgm:t>
    </dgm:pt>
    <dgm:pt modelId="{64FB7DF9-FABB-4812-989B-43FCEC5F1D08}" type="parTrans" cxnId="{EF77F99F-E787-40C9-B3BF-BA792DECC666}">
      <dgm:prSet/>
      <dgm:spPr/>
      <dgm:t>
        <a:bodyPr/>
        <a:lstStyle/>
        <a:p>
          <a:endParaRPr lang="ru-RU"/>
        </a:p>
      </dgm:t>
    </dgm:pt>
    <dgm:pt modelId="{6FAACBAE-04A2-462A-B443-3DFDE6986A42}" type="sibTrans" cxnId="{EF77F99F-E787-40C9-B3BF-BA792DECC666}">
      <dgm:prSet/>
      <dgm:spPr/>
      <dgm:t>
        <a:bodyPr/>
        <a:lstStyle/>
        <a:p>
          <a:endParaRPr lang="ru-RU"/>
        </a:p>
      </dgm:t>
    </dgm:pt>
    <dgm:pt modelId="{A5369BF6-F9DE-4781-84AF-3E685CDDA3AF}">
      <dgm:prSet phldrT="[Текст]"/>
      <dgm:spPr/>
      <dgm:t>
        <a:bodyPr/>
        <a:lstStyle/>
        <a:p>
          <a:r>
            <a:rPr lang="en-US" smtClean="0"/>
            <a:t>IQ</a:t>
          </a:r>
          <a:r>
            <a:rPr lang="ru-RU" smtClean="0"/>
            <a:t> пл. = </a:t>
          </a:r>
          <a:r>
            <a:rPr lang="en-US" smtClean="0"/>
            <a:t>IQ</a:t>
          </a:r>
          <a:r>
            <a:rPr lang="ru-RU" smtClean="0"/>
            <a:t> кр.</a:t>
          </a:r>
          <a:r>
            <a:rPr lang="en-US" smtClean="0"/>
            <a:t> </a:t>
          </a:r>
          <a:r>
            <a:rPr lang="ru-RU" smtClean="0"/>
            <a:t>(возраст 25-50лет)</a:t>
          </a:r>
          <a:endParaRPr lang="ru-RU" dirty="0"/>
        </a:p>
      </dgm:t>
    </dgm:pt>
    <dgm:pt modelId="{73457E6F-6E3A-42D0-A561-04B27DBCBFF5}" type="parTrans" cxnId="{C6FDD290-2DA3-4C34-B2C6-8446301535DF}">
      <dgm:prSet/>
      <dgm:spPr/>
      <dgm:t>
        <a:bodyPr/>
        <a:lstStyle/>
        <a:p>
          <a:endParaRPr lang="ru-RU"/>
        </a:p>
      </dgm:t>
    </dgm:pt>
    <dgm:pt modelId="{2ACE591D-59A3-4A6D-B2A3-44ED4C74FD80}" type="sibTrans" cxnId="{C6FDD290-2DA3-4C34-B2C6-8446301535DF}">
      <dgm:prSet/>
      <dgm:spPr/>
      <dgm:t>
        <a:bodyPr/>
        <a:lstStyle/>
        <a:p>
          <a:endParaRPr lang="ru-RU"/>
        </a:p>
      </dgm:t>
    </dgm:pt>
    <dgm:pt modelId="{66D0C419-0EED-403F-90DC-7FD97B5F2E74}">
      <dgm:prSet phldrT="[Текст]"/>
      <dgm:spPr/>
      <dgm:t>
        <a:bodyPr/>
        <a:lstStyle/>
        <a:p>
          <a:r>
            <a:rPr lang="ru-RU" dirty="0" smtClean="0"/>
            <a:t>До 25лет</a:t>
          </a:r>
          <a:endParaRPr lang="ru-RU" dirty="0"/>
        </a:p>
      </dgm:t>
    </dgm:pt>
    <dgm:pt modelId="{FA5FAFB3-92C4-48F8-A03B-896DFFB5DADC}" type="parTrans" cxnId="{33C4E37C-6081-4418-AEA7-237C9CACEEDB}">
      <dgm:prSet/>
      <dgm:spPr/>
      <dgm:t>
        <a:bodyPr/>
        <a:lstStyle/>
        <a:p>
          <a:endParaRPr lang="ru-RU"/>
        </a:p>
      </dgm:t>
    </dgm:pt>
    <dgm:pt modelId="{36F41891-C28D-4E80-BD48-0026F1C86964}" type="sibTrans" cxnId="{33C4E37C-6081-4418-AEA7-237C9CACEEDB}">
      <dgm:prSet/>
      <dgm:spPr/>
      <dgm:t>
        <a:bodyPr/>
        <a:lstStyle/>
        <a:p>
          <a:endParaRPr lang="ru-RU"/>
        </a:p>
      </dgm:t>
    </dgm:pt>
    <dgm:pt modelId="{E03C2B3A-0288-477B-B6F7-649646CACAAB}">
      <dgm:prSet phldrT="[Текст]"/>
      <dgm:spPr/>
      <dgm:t>
        <a:bodyPr/>
        <a:lstStyle/>
        <a:p>
          <a:r>
            <a:rPr lang="en-US" smtClean="0"/>
            <a:t>IQ</a:t>
          </a:r>
          <a:r>
            <a:rPr lang="ru-RU" smtClean="0"/>
            <a:t> пл.</a:t>
          </a:r>
          <a:r>
            <a:rPr lang="en-US" smtClean="0"/>
            <a:t>&gt;&gt;&gt;</a:t>
          </a:r>
          <a:r>
            <a:rPr lang="ru-RU" smtClean="0"/>
            <a:t> </a:t>
          </a:r>
          <a:r>
            <a:rPr lang="en-US" smtClean="0"/>
            <a:t>IQ</a:t>
          </a:r>
          <a:r>
            <a:rPr lang="ru-RU" smtClean="0"/>
            <a:t> кр.</a:t>
          </a:r>
          <a:r>
            <a:rPr lang="en-US" smtClean="0"/>
            <a:t> (</a:t>
          </a:r>
          <a:r>
            <a:rPr lang="ru-RU" smtClean="0"/>
            <a:t>возраст до 25 лет)</a:t>
          </a:r>
          <a:endParaRPr lang="ru-RU" dirty="0"/>
        </a:p>
      </dgm:t>
    </dgm:pt>
    <dgm:pt modelId="{DFEE7903-A1CE-45A7-8970-D0B2F5D236A5}" type="parTrans" cxnId="{8EF686EA-6E31-42FA-BD12-0F95542953DE}">
      <dgm:prSet/>
      <dgm:spPr/>
      <dgm:t>
        <a:bodyPr/>
        <a:lstStyle/>
        <a:p>
          <a:endParaRPr lang="ru-RU"/>
        </a:p>
      </dgm:t>
    </dgm:pt>
    <dgm:pt modelId="{A7DD598C-E06A-4622-A922-6EDD4DAA0291}" type="sibTrans" cxnId="{8EF686EA-6E31-42FA-BD12-0F95542953DE}">
      <dgm:prSet/>
      <dgm:spPr/>
      <dgm:t>
        <a:bodyPr/>
        <a:lstStyle/>
        <a:p>
          <a:endParaRPr lang="ru-RU"/>
        </a:p>
      </dgm:t>
    </dgm:pt>
    <dgm:pt modelId="{9E1164D0-50B0-4ACB-97E1-F33FD06654F4}" type="pres">
      <dgm:prSet presAssocID="{584D7CCC-4BA7-4AA3-ADBE-3A1A352D033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889FE0-B69C-4EF7-9EDE-7E7A4E48CAA8}" type="pres">
      <dgm:prSet presAssocID="{4AC4A51C-149F-42AF-A463-4EBF22314BD3}" presName="composite" presStyleCnt="0"/>
      <dgm:spPr/>
    </dgm:pt>
    <dgm:pt modelId="{F9C7B219-E70E-4C11-91D6-6E4F5F1293B1}" type="pres">
      <dgm:prSet presAssocID="{4AC4A51C-149F-42AF-A463-4EBF22314BD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427CE-C47F-4CA3-B85B-D35EC4EC51C1}" type="pres">
      <dgm:prSet presAssocID="{4AC4A51C-149F-42AF-A463-4EBF22314BD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99FB7A-EFA5-4912-9484-9C15C3B8E6FB}" type="pres">
      <dgm:prSet presAssocID="{ABE86F3B-CD08-456C-921B-7A95D66759D9}" presName="sp" presStyleCnt="0"/>
      <dgm:spPr/>
    </dgm:pt>
    <dgm:pt modelId="{5F22D650-F6D7-4B76-B19B-F833652982B0}" type="pres">
      <dgm:prSet presAssocID="{28FD6679-3087-42FB-9B38-39441B86F5F0}" presName="composite" presStyleCnt="0"/>
      <dgm:spPr/>
    </dgm:pt>
    <dgm:pt modelId="{04A1E11F-646B-4662-9950-F0D3C795B11F}" type="pres">
      <dgm:prSet presAssocID="{28FD6679-3087-42FB-9B38-39441B86F5F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C42494-7423-4539-9214-A6723273DA58}" type="pres">
      <dgm:prSet presAssocID="{28FD6679-3087-42FB-9B38-39441B86F5F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03D1F-AFE9-4DFF-A47B-549FE5E99949}" type="pres">
      <dgm:prSet presAssocID="{6FAACBAE-04A2-462A-B443-3DFDE6986A42}" presName="sp" presStyleCnt="0"/>
      <dgm:spPr/>
    </dgm:pt>
    <dgm:pt modelId="{41E8E777-F582-4289-AF2F-05770AEDE566}" type="pres">
      <dgm:prSet presAssocID="{66D0C419-0EED-403F-90DC-7FD97B5F2E74}" presName="composite" presStyleCnt="0"/>
      <dgm:spPr/>
    </dgm:pt>
    <dgm:pt modelId="{94AEDF87-D037-45F8-B136-D8B38492BCF0}" type="pres">
      <dgm:prSet presAssocID="{66D0C419-0EED-403F-90DC-7FD97B5F2E7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B927B9-2E82-4A5A-86D6-D0278307D98F}" type="pres">
      <dgm:prSet presAssocID="{66D0C419-0EED-403F-90DC-7FD97B5F2E7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C69E97-4A90-4E25-8249-6F8B8E85B9ED}" type="presOf" srcId="{584D7CCC-4BA7-4AA3-ADBE-3A1A352D033D}" destId="{9E1164D0-50B0-4ACB-97E1-F33FD06654F4}" srcOrd="0" destOrd="0" presId="urn:microsoft.com/office/officeart/2005/8/layout/chevron2"/>
    <dgm:cxn modelId="{C6FDD290-2DA3-4C34-B2C6-8446301535DF}" srcId="{28FD6679-3087-42FB-9B38-39441B86F5F0}" destId="{A5369BF6-F9DE-4781-84AF-3E685CDDA3AF}" srcOrd="0" destOrd="0" parTransId="{73457E6F-6E3A-42D0-A561-04B27DBCBFF5}" sibTransId="{2ACE591D-59A3-4A6D-B2A3-44ED4C74FD80}"/>
    <dgm:cxn modelId="{A18D08A6-2228-4FC7-9077-81660EDB0EAC}" srcId="{584D7CCC-4BA7-4AA3-ADBE-3A1A352D033D}" destId="{4AC4A51C-149F-42AF-A463-4EBF22314BD3}" srcOrd="0" destOrd="0" parTransId="{B2514EFD-58FC-430F-8B0C-8BBD685BBE5C}" sibTransId="{ABE86F3B-CD08-456C-921B-7A95D66759D9}"/>
    <dgm:cxn modelId="{3E26D3A9-4DE6-48D4-83FC-1DDB0AEB1004}" type="presOf" srcId="{E03C2B3A-0288-477B-B6F7-649646CACAAB}" destId="{EEB927B9-2E82-4A5A-86D6-D0278307D98F}" srcOrd="0" destOrd="0" presId="urn:microsoft.com/office/officeart/2005/8/layout/chevron2"/>
    <dgm:cxn modelId="{EF77F99F-E787-40C9-B3BF-BA792DECC666}" srcId="{584D7CCC-4BA7-4AA3-ADBE-3A1A352D033D}" destId="{28FD6679-3087-42FB-9B38-39441B86F5F0}" srcOrd="1" destOrd="0" parTransId="{64FB7DF9-FABB-4812-989B-43FCEC5F1D08}" sibTransId="{6FAACBAE-04A2-462A-B443-3DFDE6986A42}"/>
    <dgm:cxn modelId="{33C4E37C-6081-4418-AEA7-237C9CACEEDB}" srcId="{584D7CCC-4BA7-4AA3-ADBE-3A1A352D033D}" destId="{66D0C419-0EED-403F-90DC-7FD97B5F2E74}" srcOrd="2" destOrd="0" parTransId="{FA5FAFB3-92C4-48F8-A03B-896DFFB5DADC}" sibTransId="{36F41891-C28D-4E80-BD48-0026F1C86964}"/>
    <dgm:cxn modelId="{3FBD615C-D531-44BD-85DF-173BC6C37F2B}" type="presOf" srcId="{A5369BF6-F9DE-4781-84AF-3E685CDDA3AF}" destId="{C6C42494-7423-4539-9214-A6723273DA58}" srcOrd="0" destOrd="0" presId="urn:microsoft.com/office/officeart/2005/8/layout/chevron2"/>
    <dgm:cxn modelId="{8EF686EA-6E31-42FA-BD12-0F95542953DE}" srcId="{66D0C419-0EED-403F-90DC-7FD97B5F2E74}" destId="{E03C2B3A-0288-477B-B6F7-649646CACAAB}" srcOrd="0" destOrd="0" parTransId="{DFEE7903-A1CE-45A7-8970-D0B2F5D236A5}" sibTransId="{A7DD598C-E06A-4622-A922-6EDD4DAA0291}"/>
    <dgm:cxn modelId="{424AD521-D78A-4F8E-B612-B94F83B54034}" type="presOf" srcId="{4AC4A51C-149F-42AF-A463-4EBF22314BD3}" destId="{F9C7B219-E70E-4C11-91D6-6E4F5F1293B1}" srcOrd="0" destOrd="0" presId="urn:microsoft.com/office/officeart/2005/8/layout/chevron2"/>
    <dgm:cxn modelId="{A90965C8-0DE7-448C-9765-80FEBF235FA4}" srcId="{4AC4A51C-149F-42AF-A463-4EBF22314BD3}" destId="{DBED79B1-783E-489F-A02B-FB9DD72AD119}" srcOrd="0" destOrd="0" parTransId="{FCE69084-CFCF-42BF-BCE8-907714438B47}" sibTransId="{BD904E90-7F1E-483E-A2A5-25F8AC277D91}"/>
    <dgm:cxn modelId="{05D5605D-D1EA-4ED2-B394-072F147516C8}" type="presOf" srcId="{28FD6679-3087-42FB-9B38-39441B86F5F0}" destId="{04A1E11F-646B-4662-9950-F0D3C795B11F}" srcOrd="0" destOrd="0" presId="urn:microsoft.com/office/officeart/2005/8/layout/chevron2"/>
    <dgm:cxn modelId="{E95173C5-9B13-494E-A6A6-6A6718E4293F}" type="presOf" srcId="{66D0C419-0EED-403F-90DC-7FD97B5F2E74}" destId="{94AEDF87-D037-45F8-B136-D8B38492BCF0}" srcOrd="0" destOrd="0" presId="urn:microsoft.com/office/officeart/2005/8/layout/chevron2"/>
    <dgm:cxn modelId="{D4CF3BBE-B577-4F5D-95FB-C64289755BD4}" type="presOf" srcId="{DBED79B1-783E-489F-A02B-FB9DD72AD119}" destId="{145427CE-C47F-4CA3-B85B-D35EC4EC51C1}" srcOrd="0" destOrd="0" presId="urn:microsoft.com/office/officeart/2005/8/layout/chevron2"/>
    <dgm:cxn modelId="{04FAD0FE-0C54-49D3-AB8C-26B114BAF41A}" type="presParOf" srcId="{9E1164D0-50B0-4ACB-97E1-F33FD06654F4}" destId="{3D889FE0-B69C-4EF7-9EDE-7E7A4E48CAA8}" srcOrd="0" destOrd="0" presId="urn:microsoft.com/office/officeart/2005/8/layout/chevron2"/>
    <dgm:cxn modelId="{C914E110-6FC9-4BD3-AB73-831D22C5EC1C}" type="presParOf" srcId="{3D889FE0-B69C-4EF7-9EDE-7E7A4E48CAA8}" destId="{F9C7B219-E70E-4C11-91D6-6E4F5F1293B1}" srcOrd="0" destOrd="0" presId="urn:microsoft.com/office/officeart/2005/8/layout/chevron2"/>
    <dgm:cxn modelId="{87BE7DC6-50E4-4498-A7E3-D34DE0E0C57A}" type="presParOf" srcId="{3D889FE0-B69C-4EF7-9EDE-7E7A4E48CAA8}" destId="{145427CE-C47F-4CA3-B85B-D35EC4EC51C1}" srcOrd="1" destOrd="0" presId="urn:microsoft.com/office/officeart/2005/8/layout/chevron2"/>
    <dgm:cxn modelId="{9FC80C0F-3FA1-44FA-83D0-1FF812AE76C0}" type="presParOf" srcId="{9E1164D0-50B0-4ACB-97E1-F33FD06654F4}" destId="{BB99FB7A-EFA5-4912-9484-9C15C3B8E6FB}" srcOrd="1" destOrd="0" presId="urn:microsoft.com/office/officeart/2005/8/layout/chevron2"/>
    <dgm:cxn modelId="{B855911D-446E-4289-BA91-66906ED5BA98}" type="presParOf" srcId="{9E1164D0-50B0-4ACB-97E1-F33FD06654F4}" destId="{5F22D650-F6D7-4B76-B19B-F833652982B0}" srcOrd="2" destOrd="0" presId="urn:microsoft.com/office/officeart/2005/8/layout/chevron2"/>
    <dgm:cxn modelId="{93E31A2D-5F9C-4C25-B271-67BEBA54173C}" type="presParOf" srcId="{5F22D650-F6D7-4B76-B19B-F833652982B0}" destId="{04A1E11F-646B-4662-9950-F0D3C795B11F}" srcOrd="0" destOrd="0" presId="urn:microsoft.com/office/officeart/2005/8/layout/chevron2"/>
    <dgm:cxn modelId="{8AF64738-9B90-4A18-8092-960BDCB84618}" type="presParOf" srcId="{5F22D650-F6D7-4B76-B19B-F833652982B0}" destId="{C6C42494-7423-4539-9214-A6723273DA58}" srcOrd="1" destOrd="0" presId="urn:microsoft.com/office/officeart/2005/8/layout/chevron2"/>
    <dgm:cxn modelId="{91E1C948-A968-4BCB-88B1-428140ABFE0D}" type="presParOf" srcId="{9E1164D0-50B0-4ACB-97E1-F33FD06654F4}" destId="{70F03D1F-AFE9-4DFF-A47B-549FE5E99949}" srcOrd="3" destOrd="0" presId="urn:microsoft.com/office/officeart/2005/8/layout/chevron2"/>
    <dgm:cxn modelId="{44E797B6-6EAD-434F-BAAE-8755815AB8C1}" type="presParOf" srcId="{9E1164D0-50B0-4ACB-97E1-F33FD06654F4}" destId="{41E8E777-F582-4289-AF2F-05770AEDE566}" srcOrd="4" destOrd="0" presId="urn:microsoft.com/office/officeart/2005/8/layout/chevron2"/>
    <dgm:cxn modelId="{08B5804D-432E-4838-A54A-E1782CFAD553}" type="presParOf" srcId="{41E8E777-F582-4289-AF2F-05770AEDE566}" destId="{94AEDF87-D037-45F8-B136-D8B38492BCF0}" srcOrd="0" destOrd="0" presId="urn:microsoft.com/office/officeart/2005/8/layout/chevron2"/>
    <dgm:cxn modelId="{A0904E59-B727-46FA-B9A5-31D05B4F4161}" type="presParOf" srcId="{41E8E777-F582-4289-AF2F-05770AEDE566}" destId="{EEB927B9-2E82-4A5A-86D6-D0278307D98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1D698-DA1C-41CC-B033-BD27E61A2F90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17FD1-8FB4-483A-B3EA-5AA6818F66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2528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3978D-45CC-4DBF-A471-3AFBB27B75FE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452A1-A72E-4FBF-B4F6-8B8D7CCE7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549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6897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165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5693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7007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7178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9482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452A1-A72E-4FBF-B4F6-8B8D7CCE709E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55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5685600@mail.ru" TargetMode="External"/><Relationship Id="rId5" Type="http://schemas.openxmlformats.org/officeDocument/2006/relationships/hyperlink" Target="https://cloud.mail.ru/public/j3qX/E2Qdw18jL" TargetMode="External"/><Relationship Id="rId4" Type="http://schemas.openxmlformats.org/officeDocument/2006/relationships/hyperlink" Target="https://center-psi.edumsko.ru/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dLKh/HTvU69Wd6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cloud.mail.ru/public/upKX/AU75rimfy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5685600@mail.ru" TargetMode="External"/><Relationship Id="rId5" Type="http://schemas.openxmlformats.org/officeDocument/2006/relationships/hyperlink" Target="https://center-psi.edumsko.ru/activity/psih_ped" TargetMode="External"/><Relationship Id="rId4" Type="http://schemas.openxmlformats.org/officeDocument/2006/relationships/hyperlink" Target="https://center-psi.edumsko.ru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7384"/>
            <a:ext cx="9144000" cy="4516290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402000" y="2852936"/>
            <a:ext cx="2340000" cy="234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24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467544" y="5258904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Директор МБОУ «Образовательный центр «Созвездие»», </a:t>
            </a:r>
          </a:p>
          <a:p>
            <a:pPr algn="ctr"/>
            <a:r>
              <a:rPr lang="ru-RU" dirty="0" smtClean="0"/>
              <a:t>руководитель ТПМПК городского округа Красногорск</a:t>
            </a:r>
          </a:p>
          <a:p>
            <a:pPr algn="ctr"/>
            <a:r>
              <a:rPr lang="ru-RU" b="1" dirty="0" smtClean="0"/>
              <a:t>Сергей Николаевич Сюрин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43608" y="1111262"/>
            <a:ext cx="7308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«Теория и практика отдаленной профилактики деструктивных форм поведения обучающихся в образовательных организациях общего образования»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0109" y="22511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Зональная стратегическая сессия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«Травля в школе: комплексный подход к решению проблемы»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7424" y="63093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27 марта 2025г.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640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185747" y="103338"/>
            <a:ext cx="7934280" cy="45509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331640" y="10333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«Путь в тысячу миль начинается в первого шага»</a:t>
            </a:r>
          </a:p>
          <a:p>
            <a:pPr algn="r"/>
            <a:endParaRPr lang="ru-RU" b="1" dirty="0" smtClean="0">
              <a:solidFill>
                <a:schemeClr val="bg1"/>
              </a:solidFill>
            </a:endParaRPr>
          </a:p>
          <a:p>
            <a:pPr algn="r"/>
            <a:r>
              <a:rPr lang="ru-RU" b="1" dirty="0" smtClean="0">
                <a:solidFill>
                  <a:schemeClr val="bg1"/>
                </a:solidFill>
              </a:rPr>
              <a:t>Лао-цзы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/>
          <a:srcRect l="14671" t="16798" r="35034" b="21018"/>
          <a:stretch/>
        </p:blipFill>
        <p:spPr>
          <a:xfrm>
            <a:off x="-90264" y="950757"/>
            <a:ext cx="4590256" cy="2879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/>
          <a:srcRect l="22924" t="16912" r="42992" b="23360"/>
          <a:stretch/>
        </p:blipFill>
        <p:spPr>
          <a:xfrm>
            <a:off x="-89096" y="3650424"/>
            <a:ext cx="4590256" cy="3207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/>
          <a:srcRect l="7907" t="15829" r="27467" b="22464"/>
          <a:stretch/>
        </p:blipFill>
        <p:spPr>
          <a:xfrm>
            <a:off x="4307941" y="901391"/>
            <a:ext cx="4872571" cy="2921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/>
          <a:srcRect l="12432" t="24510" r="31406" b="31775"/>
          <a:stretch/>
        </p:blipFill>
        <p:spPr>
          <a:xfrm>
            <a:off x="4355977" y="3726334"/>
            <a:ext cx="4788024" cy="313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053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7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323528" y="1188364"/>
            <a:ext cx="46805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Родной мой человек!</a:t>
            </a:r>
          </a:p>
          <a:p>
            <a:pPr algn="ctr"/>
            <a:r>
              <a:rPr lang="ru-RU" dirty="0"/>
              <a:t>Сердечно прошу тебя:</a:t>
            </a:r>
          </a:p>
          <a:p>
            <a:pPr algn="ctr"/>
            <a:r>
              <a:rPr lang="ru-RU" dirty="0"/>
              <a:t>Не ругайся, не суди,</a:t>
            </a:r>
          </a:p>
          <a:p>
            <a:pPr algn="ctr"/>
            <a:r>
              <a:rPr lang="ru-RU" dirty="0"/>
              <a:t>не обижай и будь добр с ближними, говори больше светлых, ласковых слов,</a:t>
            </a:r>
          </a:p>
          <a:p>
            <a:pPr algn="ctr"/>
            <a:r>
              <a:rPr lang="ru-RU" dirty="0"/>
              <a:t>Уважай чужое мнение, не спорь. Может, кому-то сейчас плохо и он на грани срыва...</a:t>
            </a:r>
          </a:p>
          <a:p>
            <a:pPr algn="ctr"/>
            <a:r>
              <a:rPr lang="ru-RU" dirty="0"/>
              <a:t>Не спеши на него орать, улыбнись, поздоровайся, будь ласков, любвеобилен,</a:t>
            </a:r>
          </a:p>
          <a:p>
            <a:pPr algn="ctr"/>
            <a:r>
              <a:rPr lang="ru-RU" dirty="0"/>
              <a:t>Помоги ближнему преодолеть трудности или беды, подставь плечико, подари платочек, иконочку, не бойся.</a:t>
            </a:r>
          </a:p>
          <a:p>
            <a:pPr algn="ctr"/>
            <a:r>
              <a:rPr lang="ru-RU" dirty="0"/>
              <a:t>Родной мой человек! Брат и сестра во Христе! Будь милостив! Неси свет и радость!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Старец </a:t>
            </a:r>
            <a:r>
              <a:rPr lang="ru-RU" dirty="0"/>
              <a:t>Илий (Ноздрин)</a:t>
            </a:r>
          </a:p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/>
          <a:srcRect l="35919" t="16264" r="36973" b="27350"/>
          <a:stretch/>
        </p:blipFill>
        <p:spPr>
          <a:xfrm>
            <a:off x="5273717" y="1287309"/>
            <a:ext cx="337883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691680" y="260648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Напутствие старца Илия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358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185747" y="103338"/>
            <a:ext cx="7934280" cy="45509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140601" y="72034"/>
            <a:ext cx="7462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СТАТИСТИЧЕСКИЕ ДАННЫЕ ПО КОЛ-ВУ ДЕТЕЙ-ИНВАЛИДОВ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ЗА 2017-2022Г.Г. (РФ)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(по данным ФГИС ФРИ)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734" y="1058478"/>
            <a:ext cx="4426266" cy="3149301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 rotWithShape="1">
          <a:blip r:embed="rId5" cstate="print"/>
          <a:srcRect b="5283"/>
          <a:stretch/>
        </p:blipFill>
        <p:spPr>
          <a:xfrm>
            <a:off x="4572000" y="1056679"/>
            <a:ext cx="4390770" cy="3160026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230843"/>
              </p:ext>
            </p:extLst>
          </p:nvPr>
        </p:nvGraphicFramePr>
        <p:xfrm>
          <a:off x="647564" y="4283245"/>
          <a:ext cx="784887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>
                  <a:extLst>
                    <a:ext uri="{9D8B030D-6E8A-4147-A177-3AD203B41FA5}">
                      <a16:colId xmlns="" xmlns:a16="http://schemas.microsoft.com/office/drawing/2014/main" val="1584752475"/>
                    </a:ext>
                  </a:extLst>
                </a:gridCol>
                <a:gridCol w="1962218">
                  <a:extLst>
                    <a:ext uri="{9D8B030D-6E8A-4147-A177-3AD203B41FA5}">
                      <a16:colId xmlns="" xmlns:a16="http://schemas.microsoft.com/office/drawing/2014/main" val="2087256284"/>
                    </a:ext>
                  </a:extLst>
                </a:gridCol>
                <a:gridCol w="1962218">
                  <a:extLst>
                    <a:ext uri="{9D8B030D-6E8A-4147-A177-3AD203B41FA5}">
                      <a16:colId xmlns="" xmlns:a16="http://schemas.microsoft.com/office/drawing/2014/main" val="186923042"/>
                    </a:ext>
                  </a:extLst>
                </a:gridCol>
                <a:gridCol w="1962218">
                  <a:extLst>
                    <a:ext uri="{9D8B030D-6E8A-4147-A177-3AD203B41FA5}">
                      <a16:colId xmlns="" xmlns:a16="http://schemas.microsoft.com/office/drawing/2014/main" val="128560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параметр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01.09.2017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01.08.2022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Прирост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153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Девочки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277125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311715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+34590 чел.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23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Мальчики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364887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427966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+63079 чел.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928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739681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+ 97669 чел.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846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+15,21%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+97669 чел.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9742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420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185747" y="103338"/>
            <a:ext cx="7934280" cy="45509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161774" y="3523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СТАТИСТИЧЕСКИЕ ДАННЫЕ ПО КОЛ-ВУ ДЕТЕЙ-ИНВАЛИДОВ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ЗА 2017-2022Г.Г. (Московская область)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(по данным ФГИС ФРИ)</a:t>
            </a:r>
          </a:p>
          <a:p>
            <a:pPr algn="ctr"/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755576" y="4318583"/>
          <a:ext cx="784887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>
                  <a:extLst>
                    <a:ext uri="{9D8B030D-6E8A-4147-A177-3AD203B41FA5}">
                      <a16:colId xmlns="" xmlns:a16="http://schemas.microsoft.com/office/drawing/2014/main" val="1584752475"/>
                    </a:ext>
                  </a:extLst>
                </a:gridCol>
                <a:gridCol w="1962218">
                  <a:extLst>
                    <a:ext uri="{9D8B030D-6E8A-4147-A177-3AD203B41FA5}">
                      <a16:colId xmlns="" xmlns:a16="http://schemas.microsoft.com/office/drawing/2014/main" val="2087256284"/>
                    </a:ext>
                  </a:extLst>
                </a:gridCol>
                <a:gridCol w="1962218">
                  <a:extLst>
                    <a:ext uri="{9D8B030D-6E8A-4147-A177-3AD203B41FA5}">
                      <a16:colId xmlns="" xmlns:a16="http://schemas.microsoft.com/office/drawing/2014/main" val="186923042"/>
                    </a:ext>
                  </a:extLst>
                </a:gridCol>
                <a:gridCol w="1962218">
                  <a:extLst>
                    <a:ext uri="{9D8B030D-6E8A-4147-A177-3AD203B41FA5}">
                      <a16:colId xmlns="" xmlns:a16="http://schemas.microsoft.com/office/drawing/2014/main" val="128560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параметр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01.09.2017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01.08.2022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Прирост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153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Девочки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9326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11844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+2518 чел.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232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Мальчики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13159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16839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+3680 чел.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928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22485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28683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+6198 чел.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846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+27,56%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+6198 чел.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9742846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/>
          <p:nvPr/>
        </p:nvPicPr>
        <p:blipFill rotWithShape="1">
          <a:blip r:embed="rId4" cstate="print"/>
          <a:srcRect b="6234"/>
          <a:stretch/>
        </p:blipFill>
        <p:spPr>
          <a:xfrm>
            <a:off x="62294" y="1073699"/>
            <a:ext cx="4365690" cy="3180587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 rotWithShape="1">
          <a:blip r:embed="rId5" cstate="print"/>
          <a:srcRect b="4906"/>
          <a:stretch/>
        </p:blipFill>
        <p:spPr>
          <a:xfrm>
            <a:off x="4542295" y="1073699"/>
            <a:ext cx="4566209" cy="319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76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185747" y="103338"/>
            <a:ext cx="7934280" cy="45509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331640" y="18864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СТАТИСТИЧЕСКИЕ ДАННЫЕ ПО НОЗОЛОГИЧЕСКИМ ГРУППАМ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(по состоянию на 2022г.).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19" y="1100020"/>
            <a:ext cx="4464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b="1" dirty="0"/>
              <a:t>Основные причины первичной инвалидности у взрослых: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онкологические заболевания – 35</a:t>
            </a:r>
            <a:r>
              <a:rPr lang="ru-RU" dirty="0" smtClean="0"/>
              <a:t>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заболевания </a:t>
            </a:r>
            <a:r>
              <a:rPr lang="ru-RU" dirty="0"/>
              <a:t>системы кровообращения – 29</a:t>
            </a:r>
            <a:r>
              <a:rPr lang="ru-RU" dirty="0" smtClean="0"/>
              <a:t>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заболевания </a:t>
            </a:r>
            <a:r>
              <a:rPr lang="ru-RU" dirty="0"/>
              <a:t>костно-мышечной системы – 5,6</a:t>
            </a:r>
            <a:r>
              <a:rPr lang="ru-RU" dirty="0" smtClean="0"/>
              <a:t>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психические </a:t>
            </a:r>
            <a:r>
              <a:rPr lang="ru-RU" dirty="0"/>
              <a:t>расстройства – 4,9</a:t>
            </a:r>
            <a:r>
              <a:rPr lang="ru-RU" dirty="0" smtClean="0"/>
              <a:t>%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травмы </a:t>
            </a:r>
            <a:r>
              <a:rPr lang="ru-RU" dirty="0"/>
              <a:t>– 2,9</a:t>
            </a:r>
            <a:r>
              <a:rPr lang="ru-RU" dirty="0" smtClean="0"/>
              <a:t>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заболевания </a:t>
            </a:r>
            <a:r>
              <a:rPr lang="ru-RU" dirty="0"/>
              <a:t>нервной системы – 4</a:t>
            </a:r>
            <a:r>
              <a:rPr lang="ru-RU" dirty="0" smtClean="0"/>
              <a:t>%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 smtClean="0"/>
              <a:t>Остальные нозологии – 18,6%</a:t>
            </a:r>
            <a:endParaRPr lang="ru-RU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6015" y="1032161"/>
            <a:ext cx="42484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b="1" dirty="0"/>
              <a:t>Основные причины первичной инвалидности у детей (доля от всех детей с первичной инвалидностью):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психические расстройства – </a:t>
            </a:r>
            <a:r>
              <a:rPr lang="ru-RU" b="1" u="sng" dirty="0"/>
              <a:t>27,6</a:t>
            </a:r>
            <a:r>
              <a:rPr lang="ru-RU" b="1" u="sng" dirty="0" smtClean="0"/>
              <a:t>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заболевания </a:t>
            </a:r>
            <a:r>
              <a:rPr lang="ru-RU" dirty="0"/>
              <a:t>нервной систем – </a:t>
            </a:r>
            <a:r>
              <a:rPr lang="ru-RU" b="1" u="sng" dirty="0" smtClean="0"/>
              <a:t>21,5%;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врожденные </a:t>
            </a:r>
            <a:r>
              <a:rPr lang="ru-RU" dirty="0"/>
              <a:t>аномалии развития – </a:t>
            </a:r>
            <a:r>
              <a:rPr lang="ru-RU" b="1" u="sng" dirty="0" smtClean="0"/>
              <a:t>17,9%;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заболевания </a:t>
            </a:r>
            <a:r>
              <a:rPr lang="ru-RU" dirty="0"/>
              <a:t>эндокринной системы – </a:t>
            </a:r>
            <a:r>
              <a:rPr lang="ru-RU" dirty="0" smtClean="0"/>
              <a:t>11,1%;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 smtClean="0"/>
              <a:t>заболевания </a:t>
            </a:r>
            <a:r>
              <a:rPr lang="ru-RU" dirty="0"/>
              <a:t>костно-мышечной системы – 5,6</a:t>
            </a:r>
            <a:r>
              <a:rPr lang="ru-RU" dirty="0" smtClean="0"/>
              <a:t>%;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 smtClean="0"/>
              <a:t>остальные нозологии – 16,3%</a:t>
            </a:r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4645384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структуре детской инвалидности основными нозологическими группами заболеваний, приводящим к инвалидизации являются: психические расстройства, заболевания нервной системы и врожденные аномалии развития, в т.ч. орфанные заболевания – </a:t>
            </a:r>
            <a:r>
              <a:rPr lang="ru-RU" sz="2600" b="1" dirty="0" smtClean="0"/>
              <a:t>67%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xmlns="" val="249118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403648" y="18864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СТРУКТУРНО-ФУНКЦИОНАЛЬНЫЕ БЛОКИ , ОБЕСПЕЧИВАЮЩИЕ ИНТЕГРАТИВНУЮ ДЕЯТЕЛЬНОСТЬ ГОЛОВНОГО МОЗГА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35" b="16518"/>
          <a:stretch/>
        </p:blipFill>
        <p:spPr bwMode="auto">
          <a:xfrm>
            <a:off x="554715" y="1032161"/>
            <a:ext cx="8280920" cy="163109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78606" y="2663254"/>
          <a:ext cx="8986788" cy="355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52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659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955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78852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Первый блок </a:t>
                      </a:r>
                    </a:p>
                    <a:p>
                      <a:pPr algn="ctr"/>
                      <a:r>
                        <a:rPr lang="ru-RU" sz="17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регуляции общей и избирательной неспецифической активации мозга</a:t>
                      </a:r>
                      <a:endParaRPr lang="ru-RU" sz="17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Второй блок </a:t>
                      </a:r>
                    </a:p>
                    <a:p>
                      <a:pPr algn="ctr"/>
                      <a:r>
                        <a:rPr lang="ru-RU" sz="17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приема, переработки и хранения экстероцептивной информации</a:t>
                      </a:r>
                      <a:endParaRPr lang="ru-RU" sz="17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Третий блок программирования, регуляции и контроля за протеканием психической деятельности</a:t>
                      </a:r>
                      <a:endParaRPr lang="ru-RU" sz="17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8852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Включает ретикулярные структуры ствола, среднего мозга и диэнцефальных отделов, а также лимбическую систему и медиобазальные отделы коры лобных и височных долей мозга.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Включает в себя основные анализаторные системы (зрительную, кожно-кинестетическую, слуховую), корковые зоны которых расположены в задних отделах больших полушарий.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Включает моторные, премоторные и префронтальные отделы мозга с их двусторонними связями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121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5580112" y="1484784"/>
            <a:ext cx="33843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Выпадение одного из звеньев «цепи» такого «интеграла», которое наблюдается при различных видах как органического локального поражения головного мозга, так и функционального расстройства центральной нервной системы, естественно сопровождается различной степенью и уровнем снижения интеллектуальной деятельности либо клиническими проявлениями ее нарушений.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540060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188640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ИНТЕГРАЛЬНАЯ СТРУКТУРА ИНТЕЛЛЕКТА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27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4679"/>
            <a:ext cx="5577617" cy="5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547664" y="116632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ПРИНЦИПИАЛЬНАЯ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СХЕМА ФУНКЦИОНИРОВАНИЯ ИНТЕЛЛЕКТА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242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pic>
        <p:nvPicPr>
          <p:cNvPr id="9" name="Рисунок 8" descr="https://otvet.imgsmail.ru/download/250346905_90746dccf36f57d099d230bf8d2e0d79_8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333" y="1556792"/>
            <a:ext cx="4208061" cy="374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upload.wikimedia.org/wikipedia/commons/thumb/f/f7/IQ_curve.svg/1280px-IQ_curve.svg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5491" y="1484784"/>
            <a:ext cx="3861236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691680" y="114317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РАЗВИТИЕ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ИНТЕЛЛЕКТУАЛЬНОЙ СФЕРЫ В ОНТОГЕНЕЗЕ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77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graphicFrame>
        <p:nvGraphicFramePr>
          <p:cNvPr id="9" name="Диаграмма 8"/>
          <p:cNvGraphicFramePr/>
          <p:nvPr>
            <p:extLst/>
          </p:nvPr>
        </p:nvGraphicFramePr>
        <p:xfrm>
          <a:off x="1331640" y="1196752"/>
          <a:ext cx="6784377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91680" y="114317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РАЗВИТИЕ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ИНТЕЛЛЕКТУАЛЬНОЙ СФЕРЫ В ОНТОГЕНЕЗЕ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545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251520" y="1004801"/>
            <a:ext cx="8712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       Согласно </a:t>
            </a:r>
            <a:r>
              <a:rPr lang="ru-RU" sz="1600" dirty="0"/>
              <a:t>теории </a:t>
            </a:r>
            <a:r>
              <a:rPr lang="ru-RU" sz="1600" dirty="0" smtClean="0"/>
              <a:t>интеллекта</a:t>
            </a:r>
            <a:r>
              <a:rPr lang="ru-RU" sz="1600" dirty="0"/>
              <a:t> </a:t>
            </a:r>
            <a:r>
              <a:rPr lang="ru-RU" sz="1600" dirty="0" smtClean="0"/>
              <a:t>психолога </a:t>
            </a:r>
            <a:r>
              <a:rPr lang="ru-RU" sz="1600" dirty="0"/>
              <a:t>Рэймонда </a:t>
            </a:r>
            <a:r>
              <a:rPr lang="ru-RU" sz="1600" dirty="0" smtClean="0"/>
              <a:t>Кэттелла </a:t>
            </a:r>
            <a:r>
              <a:rPr lang="ru-RU" sz="1600" dirty="0"/>
              <a:t>интеллект можно условно разделить на </a:t>
            </a:r>
            <a:r>
              <a:rPr lang="ru-RU" sz="1600" b="1" dirty="0" smtClean="0"/>
              <a:t>пластичный интеллект</a:t>
            </a:r>
            <a:r>
              <a:rPr lang="ru-RU" sz="1600" dirty="0"/>
              <a:t> — способность мыслить логически, анализировать и решать задачи, выходящие за пределы предыдущего </a:t>
            </a:r>
            <a:r>
              <a:rPr lang="ru-RU" sz="1600" dirty="0" smtClean="0"/>
              <a:t>опыта   и </a:t>
            </a:r>
            <a:r>
              <a:rPr lang="ru-RU" sz="1600" b="1" dirty="0" smtClean="0"/>
              <a:t>кристаллизовавшийся интеллект</a:t>
            </a:r>
            <a:r>
              <a:rPr lang="ru-RU" sz="1600" dirty="0"/>
              <a:t> — накопленный опыт и способность использовать усвоенные знания и навыки.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3648" y="188640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ПОНЯТИЕ ПЛАСТИЧНОГО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И КРИСТАЛИЗОВАВШЕГОСЯ ИНТЕЛЛЕКТА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2021388"/>
              </p:ext>
            </p:extLst>
          </p:nvPr>
        </p:nvGraphicFramePr>
        <p:xfrm>
          <a:off x="99751" y="2060581"/>
          <a:ext cx="8944497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98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846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Пластичный</a:t>
                      </a:r>
                      <a:r>
                        <a:rPr lang="ru-RU" baseline="0" dirty="0" smtClean="0"/>
                        <a:t>  (подвижный) интеллект</a:t>
                      </a:r>
                      <a:r>
                        <a:rPr lang="en-US" baseline="0" dirty="0" smtClean="0"/>
                        <a:t> (IQ</a:t>
                      </a:r>
                      <a:r>
                        <a:rPr lang="ru-RU" baseline="0" dirty="0" smtClean="0"/>
                        <a:t> пл.)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Кристализовавшийся</a:t>
                      </a:r>
                      <a:r>
                        <a:rPr lang="ru-RU" baseline="0" dirty="0" smtClean="0"/>
                        <a:t> интеллект (</a:t>
                      </a:r>
                      <a:r>
                        <a:rPr lang="en-US" baseline="0" dirty="0" smtClean="0"/>
                        <a:t>IQ </a:t>
                      </a:r>
                      <a:r>
                        <a:rPr lang="ru-RU" baseline="0" dirty="0" err="1" smtClean="0"/>
                        <a:t>кр</a:t>
                      </a:r>
                      <a:r>
                        <a:rPr lang="ru-RU" baseline="0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IQ</a:t>
                      </a:r>
                      <a:r>
                        <a:rPr lang="ru-RU" sz="1600" baseline="0" dirty="0" smtClean="0"/>
                        <a:t> пл.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проявляется во всех областях жизни, но больше всего относится к научно-техническим отраслям, математике, программированию.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ключает в себя способность к обучению,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индуктивному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дедуктивному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мышлению,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абстрактному мышлению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распознаванию связей и закономерностей. </a:t>
                      </a:r>
                      <a:r>
                        <a:rPr lang="en-US" sz="1600" baseline="0" dirty="0" smtClean="0"/>
                        <a:t>IQ</a:t>
                      </a:r>
                      <a:r>
                        <a:rPr lang="ru-RU" sz="1600" baseline="0" dirty="0" smtClean="0"/>
                        <a:t> пл.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использует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рабочую память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и часто его уровень у человека вообще тесно связывают с размером рабочей памяти.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aseline="0" dirty="0" smtClean="0"/>
                        <a:t>IQ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отвечает за извлечение знаний и навыков из долговременной памяти,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применение в привычных условиях. </a:t>
                      </a:r>
                      <a:r>
                        <a:rPr lang="en-US" sz="1600" baseline="0" dirty="0" smtClean="0"/>
                        <a:t>IQ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определяется объёмом и глубиной накопленных знаний,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словарным запасом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включает в себя вербальные способности и часто измеряется именно по уровню вербальных способностей. Обычно уровень </a:t>
                      </a:r>
                      <a:r>
                        <a:rPr lang="en-US" sz="1600" baseline="0" dirty="0" smtClean="0"/>
                        <a:t>IQ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различных жизненных областях разный. </a:t>
                      </a:r>
                      <a:r>
                        <a:rPr lang="en-US" sz="1600" baseline="0" dirty="0" smtClean="0"/>
                        <a:t>IQ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возрастает до наступления старости, после чего обычно начинается его снижение. </a:t>
                      </a:r>
                    </a:p>
                    <a:p>
                      <a:pPr algn="just"/>
                      <a:r>
                        <a:rPr lang="en-US" sz="1600" baseline="0" dirty="0" smtClean="0"/>
                        <a:t>IQ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является «кристаллизованной» формой   </a:t>
                      </a:r>
                      <a:r>
                        <a:rPr lang="en-US" sz="1600" baseline="0" dirty="0" smtClean="0"/>
                        <a:t>IQ</a:t>
                      </a:r>
                      <a:r>
                        <a:rPr lang="ru-RU" sz="1600" baseline="0" dirty="0" smtClean="0"/>
                        <a:t> пл.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— это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разные процессы, хотя уровень  </a:t>
                      </a:r>
                      <a:r>
                        <a:rPr lang="en-US" sz="1600" baseline="0" dirty="0" smtClean="0"/>
                        <a:t>IQ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зависит от уровня  </a:t>
                      </a:r>
                      <a:r>
                        <a:rPr lang="en-US" sz="1600" baseline="0" dirty="0" smtClean="0"/>
                        <a:t>IQ</a:t>
                      </a:r>
                      <a:r>
                        <a:rPr lang="ru-RU" sz="1600" baseline="0" dirty="0" smtClean="0"/>
                        <a:t> пл.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потому что люди с высоким  </a:t>
                      </a:r>
                      <a:r>
                        <a:rPr lang="en-US" sz="1600" baseline="0" dirty="0" smtClean="0"/>
                        <a:t>IQ</a:t>
                      </a:r>
                      <a:r>
                        <a:rPr lang="ru-RU" sz="1600" baseline="0" dirty="0" smtClean="0"/>
                        <a:t> пл.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обучаясь быстрее, соответственно быстрее накапливают и  </a:t>
                      </a:r>
                      <a:r>
                        <a:rPr lang="en-US" sz="1600" baseline="0" dirty="0" smtClean="0"/>
                        <a:t>IQ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кр</a:t>
                      </a:r>
                      <a:r>
                        <a:rPr lang="ru-RU" sz="1600" baseline="0" dirty="0" smtClean="0"/>
                        <a:t>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7743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371911" y="145095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ДИССОЦИАЦИЯ УРОВНЯ ПЛАСТИЧНОГО И КРИСТАЛИЗОВАВШЕГОСЯ ИНТЕЛЛЕКТА В ОНТОГЕНЕЗЕ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9991" y="1124744"/>
            <a:ext cx="725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  </a:t>
            </a:r>
            <a:endParaRPr lang="ru-RU" dirty="0"/>
          </a:p>
        </p:txBody>
      </p:sp>
      <p:graphicFrame>
        <p:nvGraphicFramePr>
          <p:cNvPr id="9" name="Схема 8"/>
          <p:cNvGraphicFramePr/>
          <p:nvPr>
            <p:extLst/>
          </p:nvPr>
        </p:nvGraphicFramePr>
        <p:xfrm>
          <a:off x="843452" y="1135051"/>
          <a:ext cx="7457095" cy="4877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94184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42844" y="1205509"/>
          <a:ext cx="8858312" cy="4786348"/>
        </p:xfrm>
        <a:graphic>
          <a:graphicData uri="http://schemas.openxmlformats.org/drawingml/2006/table">
            <a:tbl>
              <a:tblPr/>
              <a:tblGrid>
                <a:gridCol w="6519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88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88390" algn="l"/>
                          <a:tab pos="2480310" algn="ctr"/>
                        </a:tabLs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		Система ценностей у подростков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Место в рейтинге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Счастливая семейная жизнь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Наличие хороших друзей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Свобода как независимость в поступках и действиях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Материально-обеспеченная жизнь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Любовь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Здоровье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Уверенность в себе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Интересная работа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Познание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Красота природы и искусства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Творчество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6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Активная, деятельная жизнь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59632" y="31437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СИСТЕМА ЦЕННОСТЕЙ У СОВРЕМЕННЫХ ПОДРОСТКОВ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296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214298" y="1276925"/>
          <a:ext cx="8715404" cy="4714909"/>
        </p:xfrm>
        <a:graphic>
          <a:graphicData uri="http://schemas.openxmlformats.org/drawingml/2006/table">
            <a:tbl>
              <a:tblPr/>
              <a:tblGrid>
                <a:gridCol w="64143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010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2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88390" algn="l"/>
                          <a:tab pos="2480310" algn="ctr"/>
                        </a:tabLs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		Система ценностей у подростков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рейтинг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Счастливая семейная жизнь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Наличие хороших друзей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II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Свобода как независимость в поступках и действиях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III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Материально-обеспеченная жизнь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IV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Любовь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V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Здоровье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VI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Уверенность в себе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VII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Интересная работа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VIII 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Познание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IX 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Красота природы и искусства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XII 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Творчество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X 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Активная, деятельная жизнь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XI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56" marR="60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59632" y="31437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СИСТЕМА ЦЕННОСТЕЙ У СОВРЕМЕННЫХ ПОДРОСТКОВ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64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594444" y="175872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ПОНЯТИЕ ВНУТРИЛИЧНОСТНОГО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И МЕЖЛИЧНОСТНОГО КОНФЛИКТА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392877" y="1391422"/>
          <a:ext cx="8358245" cy="4143403"/>
        </p:xfrm>
        <a:graphic>
          <a:graphicData uri="http://schemas.openxmlformats.org/drawingml/2006/table">
            <a:tbl>
              <a:tblPr/>
              <a:tblGrid>
                <a:gridCol w="2056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307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307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Аккуратность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Память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Логичность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Выносливость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Воля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Внешние данные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Умение общаться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Нравственность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Здоровье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Счастье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786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594444" y="175872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ПОНЯТИЕ ВНУТРИЛИЧНОСТНОГО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И МЕЖЛИЧНОСТНОГО КОНФЛИКТА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467544" y="1115238"/>
          <a:ext cx="8358245" cy="4339073"/>
        </p:xfrm>
        <a:graphic>
          <a:graphicData uri="http://schemas.openxmlformats.org/drawingml/2006/table">
            <a:tbl>
              <a:tblPr/>
              <a:tblGrid>
                <a:gridCol w="2056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307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299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3074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Аккуратность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Память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36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Логичность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Выносливость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Воля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6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Внешние данные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57700" algn="l"/>
                        </a:tabLst>
                        <a:defRPr/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Умение общаться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01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Нравственность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Здоровье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Счастье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  <a:endParaRPr lang="ru-RU" sz="26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endParaRPr lang="ru-RU" sz="2600" b="1">
                        <a:solidFill>
                          <a:srgbClr val="00B05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57700" algn="l"/>
                        </a:tabLst>
                      </a:pPr>
                      <a:r>
                        <a:rPr lang="ru-RU" sz="26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2600" b="1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368" marR="603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403648" y="5345064"/>
            <a:ext cx="82868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00B050"/>
                </a:solidFill>
              </a:rPr>
              <a:t>+</a:t>
            </a:r>
            <a:r>
              <a:rPr lang="ru-RU" dirty="0" smtClean="0"/>
              <a:t>  ОЦЕНКА СЕБЯ ИСПЫТУЕМЫМ;             </a:t>
            </a:r>
            <a:r>
              <a:rPr lang="ru-RU" sz="2600" b="1" dirty="0" smtClean="0">
                <a:solidFill>
                  <a:srgbClr val="0070C0"/>
                </a:solidFill>
              </a:rPr>
              <a:t>-</a:t>
            </a:r>
            <a:r>
              <a:rPr lang="ru-RU" sz="2600" b="1" dirty="0" smtClean="0">
                <a:solidFill>
                  <a:srgbClr val="00B050"/>
                </a:solidFill>
              </a:rPr>
              <a:t> </a:t>
            </a:r>
            <a:r>
              <a:rPr lang="ru-RU" dirty="0" smtClean="0"/>
              <a:t>ОЦЕНКА РОДИТЕЛЕМ</a:t>
            </a:r>
          </a:p>
          <a:p>
            <a:r>
              <a:rPr lang="ru-RU" sz="2600" dirty="0" smtClean="0">
                <a:solidFill>
                  <a:srgbClr val="FF0000"/>
                </a:solidFill>
              </a:rPr>
              <a:t>                                      =</a:t>
            </a:r>
            <a:r>
              <a:rPr lang="ru-RU" dirty="0" smtClean="0"/>
              <a:t> ЧЕГО Я ХОЧУ ДОСТИЧЬ?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047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23150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140945" y="2606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АКЦЕНТУАЦИИ И ПСИХОПАТИИ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514" y="1090550"/>
            <a:ext cx="874897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	Одной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из наиболее часто встречающихся психологических проблем у детей и подростков являются акцентуации характера, расстройства личности (психопатии), невротические расстройства, а также психологические особенности развития у детей с соматической патологией. Поэтому для решения проблем обучения и школьной адаптации у детей и подростков, снижения роста соматической и психосоматической патологии требуется качественно новый, теоретически обоснованный и практически направленный комплексный подход к диагностике, коррекции и профилактике эмоциональных и поведенческих расстройств.</a:t>
            </a:r>
          </a:p>
          <a:p>
            <a:pPr algn="ctr"/>
            <a:r>
              <a:rPr lang="ru-RU" sz="1600" b="1" i="1" dirty="0">
                <a:latin typeface="Arial" pitchFamily="34" charset="0"/>
                <a:cs typeface="Arial" pitchFamily="34" charset="0"/>
              </a:rPr>
              <a:t>Акцентуации характера у подростков.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>
                <a:latin typeface="Arial" pitchFamily="34" charset="0"/>
                <a:cs typeface="Arial" pitchFamily="34" charset="0"/>
              </a:rPr>
              <a:t>	Акцентуация характера, по Е.А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Личко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- это чрезмерное усиление отдельных черт характера, при котором наблюдаются не выходящие за пределы нормы отклонения в психологии и поведении человека, граничащие с нормой. Такие акцентуации – как временные состояния психики – чаще всего наблюдаются в подростковом и раннем юношеском возрасте.</a:t>
            </a:r>
          </a:p>
          <a:p>
            <a:pPr algn="just"/>
            <a:r>
              <a:rPr lang="ru-RU" sz="1600" dirty="0">
                <a:latin typeface="Arial" pitchFamily="34" charset="0"/>
                <a:cs typeface="Arial" pitchFamily="34" charset="0"/>
              </a:rPr>
              <a:t>	У подростков от типа акцентуации зависит многое – особенности транзиторных нарушений поведения («пубертатных кризов»), острых аффективных реакций и неврозов (как в их картине, так и в отношении вызывающих их причин). Тип акцентуации также в значительной мере определяет отношение подростка к соматическим заболеваниям, особенно длительным. С типом акцентуации характера необходимо считаться при разработке реабилитационных программ для подростков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ru-RU" sz="17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3737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23150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140945" y="2606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АКЦЕНТУАЦИИ И ПСИХОПАТИИ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9582523"/>
              </p:ext>
            </p:extLst>
          </p:nvPr>
        </p:nvGraphicFramePr>
        <p:xfrm>
          <a:off x="395536" y="2106160"/>
          <a:ext cx="8568952" cy="4047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422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422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42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471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Импунитивные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Интрапунитивные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Экстрапунитивные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latin typeface="Arial" pitchFamily="34" charset="0"/>
                          <a:cs typeface="Arial" pitchFamily="34" charset="0"/>
                        </a:rPr>
                        <a:t>Демонстративные реакции</a:t>
                      </a:r>
                      <a:endParaRPr lang="ru-RU" sz="16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02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itchFamily="34" charset="0"/>
                          <a:cs typeface="Arial" pitchFamily="34" charset="0"/>
                        </a:rPr>
                        <a:t>разряд аффекта проявляется посредством бегства из аффектогенной ситуации.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itchFamily="34" charset="0"/>
                          <a:cs typeface="Arial" pitchFamily="34" charset="0"/>
                        </a:rPr>
                        <a:t>разряд аффекта путем аутоагрессии (высокий риск суицида, совершения безрассудных и немотивированных поступков).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itchFamily="34" charset="0"/>
                          <a:cs typeface="Arial" pitchFamily="34" charset="0"/>
                        </a:rPr>
                        <a:t>разряд аффекта путем агрессии на окружающих (нападение на обидчиков или «вымещение» злобы на попавших под руку предметах).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itchFamily="34" charset="0"/>
                          <a:cs typeface="Arial" pitchFamily="34" charset="0"/>
                        </a:rPr>
                        <a:t>разряд аффекта осуществляется путем перевода аффекта в спектакль (разыгрывание сцен суицида, истероидных реакций на ситуацию)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55576" y="913778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 развитии акцентуаций характера ученые выделяют две группы динамических изменений: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b="1" u="sng" dirty="0">
                <a:latin typeface="Arial" pitchFamily="34" charset="0"/>
                <a:cs typeface="Arial" pitchFamily="34" charset="0"/>
              </a:rPr>
              <a:t>Первая группа</a:t>
            </a:r>
            <a:r>
              <a:rPr lang="ru-RU" dirty="0">
                <a:latin typeface="Arial" pitchFamily="34" charset="0"/>
                <a:cs typeface="Arial" pitchFamily="34" charset="0"/>
              </a:rPr>
              <a:t> - преходящие или транзиторные изменения.</a:t>
            </a:r>
          </a:p>
          <a:p>
            <a:pPr marL="342900" indent="-342900" algn="ctr">
              <a:buAutoNum type="arabicPeriod"/>
            </a:pPr>
            <a:r>
              <a:rPr lang="ru-RU" u="sng" dirty="0">
                <a:latin typeface="Arial" pitchFamily="34" charset="0"/>
                <a:cs typeface="Arial" pitchFamily="34" charset="0"/>
              </a:rPr>
              <a:t>Острые аффективные реакции.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90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23150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79512" y="993885"/>
            <a:ext cx="8784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u="sng" dirty="0">
                <a:latin typeface="Arial" pitchFamily="34" charset="0"/>
                <a:cs typeface="Arial" pitchFamily="34" charset="0"/>
              </a:rPr>
              <a:t>2. Преходящие психоподобные нарушения поведения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(«пубертатные поведенческие кризы»). 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Деликвентное поведение – проступки и мелкие правонарушения, достигающие наказуемости в судебном порядке;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Токсикоманическое поведение – стремление получить состояние опьянения, эйфории или пережить иные необычные ощущения путем употребления алкоголя или других дурманящих средств;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Побеги из дома, бродяжничество;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Транзиторные сексуальные девиации (ранняя половая жизнь, подростковый гомосексуализм и др.).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 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. Развитие на фоне акцентуаций характера разнообразных, психогенных психических расстройств.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При неблагоприятных психострессорных и психотравмирующих ситуациях на фоне акцентуаций характера могут возникнуть неврозы, реактивные депрессии и т.п. Происходит переход на качественно иной уровень – развитие болезни. 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0945" y="2606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АКЦЕНТУАЦИИ И ПСИХОПАТИИ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27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23150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79512" y="1073700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u="sng" dirty="0">
                <a:latin typeface="Arial" pitchFamily="34" charset="0"/>
                <a:cs typeface="Arial" pitchFamily="34" charset="0"/>
              </a:rPr>
              <a:t>Вторая группа</a:t>
            </a:r>
            <a:r>
              <a:rPr lang="ru-RU" dirty="0">
                <a:latin typeface="Arial" pitchFamily="34" charset="0"/>
                <a:cs typeface="Arial" pitchFamily="34" charset="0"/>
              </a:rPr>
              <a:t> - стойкие изменения.</a:t>
            </a:r>
          </a:p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	Латенизация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акцентуированной черты. В процессе социализации и взросления происходит компенсация и сглаживание акцентуированной черты характера. Следует помнить, что при неблагоприятных условиях, нервно-психическом перенапряжении, в условиях стресса могут активизироваться акцентуированные черты характера.</a:t>
            </a:r>
          </a:p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	Формирование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психопатических черт характера. Инициирующими этиологическими факторами, которые запускают патогенетический механизм психопатических черт характера являются следующие: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наличие изначальной акцентуации характера;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длительное и интенсивное воздействие психотравмирующей ситуации и нервно-психического перенапряжения на наиболее слабое звено характера (индивидуально для каждой акцентуации характера);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latin typeface="Arial" pitchFamily="34" charset="0"/>
                <a:cs typeface="Arial" pitchFamily="34" charset="0"/>
              </a:rPr>
              <a:t> совпадение психотравмирующей ситуации с критическим возрастом, характерным для той или иной акцентуации характера. Например, при шизоидной акцентуации – это возраст 4-8 лет, при психастении – начальная школа, при паранойяльной – за 40 лет, у большинства от 11 до 18 лет.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40945" y="2606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АКЦЕНТУАЦИИ И ПСИХОПАТИИ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847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23150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140945" y="2606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АКЦЕНТУАЦИИ И ПСИХОПАТИИ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196752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dirty="0" smtClean="0">
                <a:latin typeface="Arial" pitchFamily="34" charset="0"/>
                <a:cs typeface="Arial" pitchFamily="34" charset="0"/>
              </a:rPr>
              <a:t>	Трансформация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типа акцентуации характера. В данном явлении следует учитывать то, что трансформации подвергаются только в сторону совместных типов. Явление трансформации может быть обусловлено рядом причин, которые можно разделить на два вида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714348" y="2567848"/>
          <a:ext cx="7715304" cy="15544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8277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875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287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Эндогенные причины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Экзогенные причины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присоединение соматической патологии с возрастом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нервно-психическое перенапряжение, длительная психотравматическая ситуация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4293096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Большим </a:t>
            </a:r>
            <a:r>
              <a:rPr lang="ru-RU" dirty="0">
                <a:latin typeface="Arial" pitchFamily="34" charset="0"/>
                <a:cs typeface="Arial" pitchFamily="34" charset="0"/>
              </a:rPr>
              <a:t>трансформирующим потенциалом, который влияет на дальнейшее течение акцентуации характера оказывает неправильная модель воспитания ребенка, что особенно становится заметным в период пубертатного криза. 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                      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54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23150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140945" y="2606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АКЦЕНТУАЦИИ И ПСИХОПАТИИ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196752"/>
            <a:ext cx="82342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Можно выделить следующие виды:</a:t>
            </a:r>
          </a:p>
          <a:p>
            <a:pPr algn="just"/>
            <a:endParaRPr lang="ru-RU" b="1" dirty="0">
              <a:latin typeface="Arial" pitchFamily="34" charset="0"/>
              <a:cs typeface="Arial" pitchFamily="34" charset="0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 Гипопротекция, достигающая степени безнадзорности (по А.А. Вдовиченко);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“Потворствующая” гипопротекция является результатом предоставления подростку заботиться о  своем поведении самому, выгораживая его при проступках и правонарушениях;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Синдром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гиперопеки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“тепличного воспитания”;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Воспитание ребенка, как “кумира семьи”;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Эмоциональная холодность в отношениях с ребенком, достигающая степени отвержения;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Жесткое отношение к ребенку и подростку;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Условия повышенной моральной ответственности;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 Воспитание в условиях культа болезней.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161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pic>
        <p:nvPicPr>
          <p:cNvPr id="9" name="Рисунок 8" descr="https://i1.sndcdn.com/artworks-000191410324-lxf9oc-t500x5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81411"/>
            <a:ext cx="4752528" cy="50838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60232" y="537321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Юлия Борисовна</a:t>
            </a:r>
          </a:p>
          <a:p>
            <a:pPr algn="ctr"/>
            <a:r>
              <a:rPr lang="ru-RU" dirty="0" smtClean="0"/>
              <a:t>Гиппенрейтер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03648" y="188640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МЕХАНИЗМ ФОРМИРОВАНИЯ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ДЕСТРУКТИВНЫХ ФОРМ ПОВЕДЕНИЯ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127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6552220" y="3317671"/>
            <a:ext cx="648072" cy="12556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54715" y="-11326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7" name="Овал 6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439652" y="114317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ИНФОРМАЦИОННАЯ ТЕОРИЯ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 П.В. СИМОНОВА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83568" y="1556792"/>
            <a:ext cx="388843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81830" y="400506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303691" y="1102024"/>
            <a:ext cx="80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2795" y="1180188"/>
            <a:ext cx="776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283968" y="11801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-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endCxn id="11" idx="0"/>
          </p:cNvCxnSpPr>
          <p:nvPr/>
        </p:nvCxnSpPr>
        <p:spPr>
          <a:xfrm>
            <a:off x="2705866" y="1556792"/>
            <a:ext cx="0" cy="24482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763688" y="1556792"/>
            <a:ext cx="942178" cy="22322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716907" y="1568641"/>
            <a:ext cx="918989" cy="22203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Полилиния 22"/>
          <p:cNvSpPr/>
          <p:nvPr/>
        </p:nvSpPr>
        <p:spPr>
          <a:xfrm>
            <a:off x="1984075" y="3284984"/>
            <a:ext cx="737116" cy="214585"/>
          </a:xfrm>
          <a:custGeom>
            <a:avLst/>
            <a:gdLst>
              <a:gd name="connsiteX0" fmla="*/ 0 w 737116"/>
              <a:gd name="connsiteY0" fmla="*/ 0 h 161146"/>
              <a:gd name="connsiteX1" fmla="*/ 267419 w 737116"/>
              <a:gd name="connsiteY1" fmla="*/ 155275 h 161146"/>
              <a:gd name="connsiteX2" fmla="*/ 698740 w 737116"/>
              <a:gd name="connsiteY2" fmla="*/ 129396 h 161146"/>
              <a:gd name="connsiteX3" fmla="*/ 715993 w 737116"/>
              <a:gd name="connsiteY3" fmla="*/ 138022 h 161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116" h="161146">
                <a:moveTo>
                  <a:pt x="0" y="0"/>
                </a:moveTo>
                <a:cubicBezTo>
                  <a:pt x="75481" y="66854"/>
                  <a:pt x="150962" y="133709"/>
                  <a:pt x="267419" y="155275"/>
                </a:cubicBezTo>
                <a:cubicBezTo>
                  <a:pt x="383876" y="176841"/>
                  <a:pt x="623978" y="132272"/>
                  <a:pt x="698740" y="129396"/>
                </a:cubicBezTo>
                <a:cubicBezTo>
                  <a:pt x="773502" y="126521"/>
                  <a:pt x="715993" y="138022"/>
                  <a:pt x="715993" y="13802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2669177" y="3286664"/>
            <a:ext cx="738257" cy="182784"/>
          </a:xfrm>
          <a:custGeom>
            <a:avLst/>
            <a:gdLst>
              <a:gd name="connsiteX0" fmla="*/ 738257 w 738257"/>
              <a:gd name="connsiteY0" fmla="*/ 0 h 182784"/>
              <a:gd name="connsiteX1" fmla="*/ 548476 w 738257"/>
              <a:gd name="connsiteY1" fmla="*/ 103517 h 182784"/>
              <a:gd name="connsiteX2" fmla="*/ 48144 w 738257"/>
              <a:gd name="connsiteY2" fmla="*/ 172528 h 182784"/>
              <a:gd name="connsiteX3" fmla="*/ 48144 w 738257"/>
              <a:gd name="connsiteY3" fmla="*/ 181155 h 18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257" h="182784">
                <a:moveTo>
                  <a:pt x="738257" y="0"/>
                </a:moveTo>
                <a:cubicBezTo>
                  <a:pt x="700876" y="37381"/>
                  <a:pt x="663495" y="74762"/>
                  <a:pt x="548476" y="103517"/>
                </a:cubicBezTo>
                <a:cubicBezTo>
                  <a:pt x="433457" y="132272"/>
                  <a:pt x="131533" y="159588"/>
                  <a:pt x="48144" y="172528"/>
                </a:cubicBezTo>
                <a:cubicBezTo>
                  <a:pt x="-35245" y="185468"/>
                  <a:pt x="6449" y="183311"/>
                  <a:pt x="48144" y="18115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652120" y="1471356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</a:t>
            </a:r>
            <a:r>
              <a:rPr lang="en-US" sz="6000" dirty="0" smtClean="0"/>
              <a:t>s</a:t>
            </a:r>
            <a:r>
              <a:rPr lang="ru-RU" sz="3600" dirty="0" smtClean="0"/>
              <a:t>              </a:t>
            </a:r>
            <a:r>
              <a:rPr lang="ru-RU" sz="4000" dirty="0" smtClean="0"/>
              <a:t>Э</a:t>
            </a:r>
            <a:r>
              <a:rPr lang="ru-RU" sz="3600" dirty="0" smtClean="0"/>
              <a:t>    </a:t>
            </a:r>
            <a:endParaRPr lang="ru-RU" sz="20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6228184" y="2060848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652120" y="3360803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</a:t>
            </a:r>
            <a:r>
              <a:rPr lang="en-US" sz="6000" dirty="0" smtClean="0"/>
              <a:t>s</a:t>
            </a:r>
            <a:r>
              <a:rPr lang="ru-RU" sz="3600" dirty="0" smtClean="0"/>
              <a:t>              </a:t>
            </a:r>
            <a:r>
              <a:rPr lang="ru-RU" sz="4000" dirty="0" smtClean="0"/>
              <a:t>Э</a:t>
            </a:r>
            <a:r>
              <a:rPr lang="ru-RU" sz="3600" dirty="0" smtClean="0"/>
              <a:t>    </a:t>
            </a:r>
            <a:endParaRPr lang="ru-RU" sz="2000" dirty="0"/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6264188" y="3933056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138824" y="5703015"/>
            <a:ext cx="2910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Павел Васильевич Симонов</a:t>
            </a:r>
          </a:p>
        </p:txBody>
      </p:sp>
    </p:spTree>
    <p:extLst>
      <p:ext uri="{BB962C8B-B14F-4D97-AF65-F5344CB8AC3E}">
        <p14:creationId xmlns:p14="http://schemas.microsoft.com/office/powerpoint/2010/main" xmlns="" val="85791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323527" y="1268760"/>
            <a:ext cx="86107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При </a:t>
            </a:r>
            <a:r>
              <a:rPr lang="ru-RU" dirty="0"/>
              <a:t>выявлении ребенка, находящегося в ситуации, представляющей непосредственную угрозу его жизни и здоровья, образовательная организация незамедлительно подключает к работе с несовершеннолетним штатного педагога-психолога и социального педагога</a:t>
            </a:r>
            <a:r>
              <a:rPr lang="ru-RU" dirty="0" smtClean="0"/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ru-RU" dirty="0"/>
              <a:t>процессе работы с несовершеннолетним педагогом-психологом школы осуществляется его первичное психодиагностическое интервью  и углубленная диагностика познавательной и эмоционально-волевой сфер личности, коммуникативных взаимоотношений (в процессе обследования ведется протокол с фиксацией объективных данных и субъективного мнения психолога</a:t>
            </a:r>
            <a:r>
              <a:rPr lang="ru-RU" dirty="0" smtClean="0"/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Социальный </a:t>
            </a:r>
            <a:r>
              <a:rPr lang="ru-RU" dirty="0"/>
              <a:t>педагог школы осуществляет изучение микросоциального окружения несовершеннолетнего, особенностей детско-родительских взаимоотношений, коммуникации со сверстниками и одноклассниками (осуществляется протоколирование исследования</a:t>
            </a:r>
            <a:r>
              <a:rPr lang="ru-RU" dirty="0" smtClean="0"/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Администрация </a:t>
            </a:r>
            <a:r>
              <a:rPr lang="ru-RU" dirty="0"/>
              <a:t>образовательной организации проводит первичную беседу с родителями (законными представителями) несовершеннолетнего о сложившейся ситуации и письменно знакомит их с результатами первичной диагностики, изучения микросоциального окружения.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371528" y="96772"/>
            <a:ext cx="7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Алгоритм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действий </a:t>
            </a:r>
            <a:r>
              <a:rPr lang="ru-RU" b="1" dirty="0">
                <a:solidFill>
                  <a:schemeClr val="bg1"/>
                </a:solidFill>
              </a:rPr>
              <a:t>образовательной организации, при выявлении ребенка, находящегося в ситуации, представляющей непосредственную угрозу его жизни и </a:t>
            </a:r>
            <a:r>
              <a:rPr lang="ru-RU" b="1" dirty="0" smtClean="0">
                <a:solidFill>
                  <a:schemeClr val="bg1"/>
                </a:solidFill>
              </a:rPr>
              <a:t>здоровья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66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23528" y="1069714"/>
            <a:ext cx="8568952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700" dirty="0" smtClean="0"/>
              <a:t>5. В </a:t>
            </a:r>
            <a:r>
              <a:rPr lang="ru-RU" sz="1700" dirty="0"/>
              <a:t>позднее 3 часов с момента выявления ребенка, находящегося в ситуации, представляющей непосредственную угрозу жизни и здоровья школа письменно и (или) посредством направления смс  сообщения в сети </a:t>
            </a:r>
            <a:r>
              <a:rPr lang="en-US" sz="1700" dirty="0"/>
              <a:t>WhatsApp</a:t>
            </a:r>
            <a:r>
              <a:rPr lang="ru-RU" sz="1700" dirty="0"/>
              <a:t> информирует управление образования администрации г.о. Красногорск и МБОУ «Образовательный центр «Созвездие»» о возникшей ситуации по следующей форме: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Ф.И.О., возраст, класс, дата рождения, контактный телефон</a:t>
            </a:r>
            <a:r>
              <a:rPr lang="ru-RU" sz="1700" dirty="0" smtClean="0"/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 </a:t>
            </a:r>
            <a:r>
              <a:rPr lang="ru-RU" sz="1700" dirty="0" smtClean="0"/>
              <a:t>Ф.И.О</a:t>
            </a:r>
            <a:r>
              <a:rPr lang="ru-RU" sz="1700" dirty="0"/>
              <a:t>. родителей (законных представителей), место работы, занятость, контактные телефоны</a:t>
            </a:r>
            <a:r>
              <a:rPr lang="ru-RU" sz="1700" dirty="0" smtClean="0"/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 </a:t>
            </a:r>
            <a:r>
              <a:rPr lang="ru-RU" sz="1700" dirty="0" smtClean="0"/>
              <a:t>адрес </a:t>
            </a:r>
            <a:r>
              <a:rPr lang="ru-RU" sz="1700" dirty="0"/>
              <a:t>фактического места жительства</a:t>
            </a:r>
            <a:r>
              <a:rPr lang="ru-RU" sz="1700" dirty="0" smtClean="0"/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 </a:t>
            </a:r>
            <a:r>
              <a:rPr lang="ru-RU" sz="1700" dirty="0" smtClean="0"/>
              <a:t>описание </a:t>
            </a:r>
            <a:r>
              <a:rPr lang="ru-RU" sz="1700" dirty="0"/>
              <a:t>ситуации угрозы жизни и здоровья</a:t>
            </a:r>
            <a:r>
              <a:rPr lang="ru-RU" sz="1700" dirty="0" smtClean="0"/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 </a:t>
            </a:r>
            <a:r>
              <a:rPr lang="ru-RU" sz="1700" dirty="0" smtClean="0"/>
              <a:t>результаты </a:t>
            </a:r>
            <a:r>
              <a:rPr lang="ru-RU" sz="1700" dirty="0"/>
              <a:t>первичной психологической диагностики</a:t>
            </a:r>
            <a:r>
              <a:rPr lang="ru-RU" sz="1700" dirty="0" smtClean="0"/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 </a:t>
            </a:r>
            <a:r>
              <a:rPr lang="ru-RU" sz="1700" dirty="0" smtClean="0"/>
              <a:t>результаты </a:t>
            </a:r>
            <a:r>
              <a:rPr lang="ru-RU" sz="1700" dirty="0"/>
              <a:t>оценки микросоциального окружения несовершеннолетнего; </a:t>
            </a:r>
            <a:endParaRPr lang="ru-RU" sz="1700" dirty="0" smtClean="0"/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1700" dirty="0"/>
              <a:t> </a:t>
            </a:r>
            <a:r>
              <a:rPr lang="ru-RU" sz="1700" dirty="0" smtClean="0"/>
              <a:t>предпринятые </a:t>
            </a:r>
            <a:r>
              <a:rPr lang="ru-RU" sz="1700" dirty="0"/>
              <a:t>ОО экстренные профилактические меры.</a:t>
            </a:r>
          </a:p>
          <a:p>
            <a:pPr lvl="0" algn="just"/>
            <a:r>
              <a:rPr lang="ru-RU" sz="1700" dirty="0" smtClean="0"/>
              <a:t>6. При </a:t>
            </a:r>
            <a:r>
              <a:rPr lang="ru-RU" sz="1700" dirty="0"/>
              <a:t>выявлении ситуаций, где родители (законные представители) могут быть источником  непосредственной угрозы жизни и здоровья несовершеннолетнего, администрацией школы дополнительно и незамедлительно, письменно информируются ПДН УМВД МО по г.о. Красногорск, КДН и ЗП администрации г.о. Красногорск,  Управление опеки и попечительства Министерства образования Московской области по г.о. Красногорск. 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71528" y="96772"/>
            <a:ext cx="7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Алгоритм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действий </a:t>
            </a:r>
            <a:r>
              <a:rPr lang="ru-RU" b="1" dirty="0">
                <a:solidFill>
                  <a:schemeClr val="bg1"/>
                </a:solidFill>
              </a:rPr>
              <a:t>образовательной организации, при выявлении ребенка, находящегося в ситуации, представляющей непосредственную угрозу его жизни и </a:t>
            </a:r>
            <a:r>
              <a:rPr lang="ru-RU" b="1" dirty="0" smtClean="0">
                <a:solidFill>
                  <a:schemeClr val="bg1"/>
                </a:solidFill>
              </a:rPr>
              <a:t>здоровья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81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323528" y="1194899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dirty="0" smtClean="0"/>
              <a:t>7. Если </a:t>
            </a:r>
            <a:r>
              <a:rPr lang="ru-RU" dirty="0"/>
              <a:t>у обучающегося имеются признаки аутодеструктивного поведения, признаки острого психического расстройства, выражающиеся в агрессивном поведении по отношению к себе и окружающим, выключении сознания, несвязная речь и спутанность сознания, имеются признаки самоповреждения и пр.,  администрация школы незамедлительно вызывают скорую медицинскую помощь с обязательной фиксацией времени вызова через службу 112, дополнительно информируют о случившемся управление образования администрации г.о. Красногорск и МБОУ «Образовательный центр «Созвездие»».</a:t>
            </a:r>
          </a:p>
          <a:p>
            <a:pPr lvl="0" algn="just"/>
            <a:r>
              <a:rPr lang="ru-RU" dirty="0" smtClean="0"/>
              <a:t>8. При </a:t>
            </a:r>
            <a:r>
              <a:rPr lang="ru-RU" dirty="0"/>
              <a:t>выявлении несовершеннолетнего обучающегося, который в ходе бесед с классным руководителем, учителями-предметниками, педагогом-психологом, социальным педагогом и другими работниками образовательной организации, сверстниками или родителями (законными представителями) других обучающихся школы, проговаривает идеи самовольного ухода из жизни, нежелании жить подлежит незамедлительному сопровождению педагогом-психологом и социальным педагогом школы в соответствии с пунктами 1-5 настоящего алгоритма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71528" y="96772"/>
            <a:ext cx="7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Алгоритм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действий </a:t>
            </a:r>
            <a:r>
              <a:rPr lang="ru-RU" b="1" dirty="0">
                <a:solidFill>
                  <a:schemeClr val="bg1"/>
                </a:solidFill>
              </a:rPr>
              <a:t>образовательной организации, при выявлении ребенка, находящегося в ситуации, представляющей непосредственную угрозу его жизни и </a:t>
            </a:r>
            <a:r>
              <a:rPr lang="ru-RU" b="1" dirty="0" smtClean="0">
                <a:solidFill>
                  <a:schemeClr val="bg1"/>
                </a:solidFill>
              </a:rPr>
              <a:t>здоровья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44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79512" y="1340768"/>
            <a:ext cx="878497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dirty="0" smtClean="0"/>
              <a:t>9. Любой </a:t>
            </a:r>
            <a:r>
              <a:rPr lang="ru-RU" sz="2000" dirty="0"/>
              <a:t>ребенок, проговаривающий идеи самовольного ухода из жизни, нежелании жить подлежит обязательному осмотру детского или подросткового врача-психиатра с согласия родителей (законных представителей) несовершеннолетнего до 15лет, или на основании согласия самого несовершеннолетнего   по достижении им возраста 15лет. В случае отсутствия информированного добровольного согласия данный вопрос разрешается с привлечением управления опеки и попечительства Министерства образования Московской области по г.о. Красногорск и КДН и ЗП администрации г.о. Красногорск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10. Вопрос </a:t>
            </a:r>
            <a:r>
              <a:rPr lang="ru-RU" sz="2000" dirty="0"/>
              <a:t>о госпитализации несовершеннолетнего с признаками острого психического расстройства решается детским или подростковым врачом-психиатром, осмотревшим ребенка с привлечением специалистов станции скорой медицинской помощи Московской области.</a:t>
            </a:r>
          </a:p>
          <a:p>
            <a:pPr lvl="0"/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71528" y="96772"/>
            <a:ext cx="7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Алгоритм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действий </a:t>
            </a:r>
            <a:r>
              <a:rPr lang="ru-RU" b="1" dirty="0">
                <a:solidFill>
                  <a:schemeClr val="bg1"/>
                </a:solidFill>
              </a:rPr>
              <a:t>образовательной организации, при выявлении ребенка, находящегося в ситуации, представляющей непосредственную угрозу его жизни и </a:t>
            </a:r>
            <a:r>
              <a:rPr lang="ru-RU" b="1" dirty="0" smtClean="0">
                <a:solidFill>
                  <a:schemeClr val="bg1"/>
                </a:solidFill>
              </a:rPr>
              <a:t>здоровья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79512" y="1268760"/>
            <a:ext cx="87849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dirty="0" smtClean="0"/>
              <a:t>11. Ребенок</a:t>
            </a:r>
            <a:r>
              <a:rPr lang="ru-RU" dirty="0"/>
              <a:t>, приступивший к обучению после прохождения курса медицинской реабилитации и имевший в анамнезе признаки аутодеструктивного поведения весь период дальнейшего обучения нуждается в применении в отношении него технологий поддерживающей педагогики и дифференцированного обучения, при необходимости изменения формы и программы обучения данный несовершеннолетний направляется на обследование в условиях ТПМПК г.о. Красногорск. Социальный педагог и педагог-психолог образовательной организации, в которой обучается несовершеннолетний неопределенно долго осуществляют его индивидуальное сопровождение с целью недопущения фактов повторной аутодеструкции, ресоциализации его в классный коллектив, системы досуговой занятости и пр.</a:t>
            </a:r>
          </a:p>
          <a:p>
            <a:pPr lvl="0" algn="just"/>
            <a:r>
              <a:rPr lang="ru-RU" dirty="0" smtClean="0"/>
              <a:t>12. Семья</a:t>
            </a:r>
            <a:r>
              <a:rPr lang="ru-RU" dirty="0"/>
              <a:t>, в которой воспитывается ребенок, нуждающийся  в применении в отношении него технологий поддерживающей педагогики и дифференцированного обучения также подлежит контролю со стороны педагога-психолога и социального педагога школы, осуществляет индивидуальное социально-психологическое сопровождение семьи с целью изменения стилистики детско-родительских взаимоотношений, формирования конструктивных способов взаимодействия, выстраивания архитектуры и иерархии семейных ценностей.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71528" y="96772"/>
            <a:ext cx="7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Алгоритм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действий </a:t>
            </a:r>
            <a:r>
              <a:rPr lang="ru-RU" b="1" dirty="0">
                <a:solidFill>
                  <a:schemeClr val="bg1"/>
                </a:solidFill>
              </a:rPr>
              <a:t>образовательной организации, при выявлении ребенка, находящегося в ситуации, представляющей непосредственную угрозу его жизни и </a:t>
            </a:r>
            <a:r>
              <a:rPr lang="ru-RU" b="1" dirty="0" smtClean="0">
                <a:solidFill>
                  <a:schemeClr val="bg1"/>
                </a:solidFill>
              </a:rPr>
              <a:t>здоровья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730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49710" y="1268760"/>
            <a:ext cx="90703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dirty="0" smtClean="0"/>
              <a:t>13. При </a:t>
            </a:r>
            <a:r>
              <a:rPr lang="ru-RU" dirty="0"/>
              <a:t>необходимости привлечения к работе с семьей и ребенком специалистов-</a:t>
            </a:r>
            <a:r>
              <a:rPr lang="ru-RU" dirty="0" err="1"/>
              <a:t>реабилитологов</a:t>
            </a:r>
            <a:r>
              <a:rPr lang="ru-RU" dirty="0"/>
              <a:t>, педагогов-психологов и врачей-специалистов, занимающихся вопросами профилактики деструктивных форм поведения  школа обращается в МБОУ «Образовательный центр «Созвездие»». При этом работа с несовершеннолетним в школе продолжается в полном объеме. </a:t>
            </a:r>
          </a:p>
          <a:p>
            <a:pPr lvl="0" algn="just"/>
            <a:r>
              <a:rPr lang="ru-RU" dirty="0" smtClean="0"/>
              <a:t>14. При </a:t>
            </a:r>
            <a:r>
              <a:rPr lang="ru-RU" dirty="0"/>
              <a:t>организации профилактической, просветительской, коррекционно-развивающей работы с несовершеннолетним, семьей, классными коллективами, родительской и педагогической общественностью педагогом-психологом и социальный педагогом школы применяются методики, рекомендованные для использования в учебно-воспитательном процессе Министерство просвещения РФ и Министерством образования Московской области. Реестр авторских психолого-педагогических программ, подготовленных, апробированных и внедренных в системный учебно-воспитательный процесс, рекомендованных Федерацией психологов образования России и вошедших в методические сборники Министерства просвещения Российской Федерации размещен на официальном сайте МБОУ «Образовательный центр «Созвездие</a:t>
            </a:r>
            <a:r>
              <a:rPr lang="ru-RU" dirty="0" smtClean="0"/>
              <a:t>»»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71528" y="96772"/>
            <a:ext cx="7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Алгоритм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действий </a:t>
            </a:r>
            <a:r>
              <a:rPr lang="ru-RU" b="1" dirty="0">
                <a:solidFill>
                  <a:schemeClr val="bg1"/>
                </a:solidFill>
              </a:rPr>
              <a:t>образовательной организации, при выявлении ребенка, находящегося в ситуации, представляющей непосредственную угрозу его жизни и </a:t>
            </a:r>
            <a:r>
              <a:rPr lang="ru-RU" b="1" dirty="0" smtClean="0">
                <a:solidFill>
                  <a:schemeClr val="bg1"/>
                </a:solidFill>
              </a:rPr>
              <a:t>здоровья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48680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Самоактуализирующая методика</a:t>
            </a:r>
          </a:p>
          <a:p>
            <a:pPr algn="ctr"/>
            <a:r>
              <a:rPr lang="ru-RU" dirty="0" smtClean="0"/>
              <a:t>«ГРУППА РИСКА К СУИЦИДАЛЬНОМУ ПОВЕДЕНИЮ»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643174" y="1628800"/>
            <a:ext cx="3571900" cy="33575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28662" y="5229200"/>
            <a:ext cx="71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Оцени пожалуйста, насколько твоя жизнь зависит: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От твоих родных и близких, друзей.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От обстоятельств</a:t>
            </a:r>
          </a:p>
          <a:p>
            <a:pPr marL="342900" indent="-342900" algn="ctr">
              <a:buAutoNum type="arabicPeriod"/>
            </a:pPr>
            <a:r>
              <a:rPr lang="ru-RU" dirty="0" smtClean="0"/>
              <a:t>От тебя самого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75072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699792" y="2166558"/>
            <a:ext cx="3571900" cy="33575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3494341" y="2925855"/>
            <a:ext cx="1715306" cy="215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endCxn id="4" idx="6"/>
          </p:cNvCxnSpPr>
          <p:nvPr/>
        </p:nvCxnSpPr>
        <p:spPr>
          <a:xfrm flipV="1">
            <a:off x="4485742" y="3845351"/>
            <a:ext cx="1785950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3522786" y="4545067"/>
            <a:ext cx="157163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50214" y="3429000"/>
            <a:ext cx="131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 меня самого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2848743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 других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429688" y="4133945"/>
            <a:ext cx="1643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от обстоятельств</a:t>
            </a:r>
            <a:endParaRPr lang="ru-RU" sz="15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11" name="Овал 10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690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14612" y="2360819"/>
            <a:ext cx="3571900" cy="335758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3533869" y="3183872"/>
            <a:ext cx="1715306" cy="215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4500562" y="4113361"/>
            <a:ext cx="1785950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3571298" y="4732554"/>
            <a:ext cx="157163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59832" y="337062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 меня самого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644232" y="2958137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 других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429918" y="4348140"/>
            <a:ext cx="1643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от обстоятельств</a:t>
            </a:r>
            <a:endParaRPr lang="ru-RU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3059832" y="422108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45%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572794" y="358397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30%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00562" y="487678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25%</a:t>
            </a:r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16" name="Овал 1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868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84723" y="1306456"/>
            <a:ext cx="750254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84723" y="4978864"/>
            <a:ext cx="4968552" cy="1224136"/>
          </a:xfrm>
          <a:prstGeom prst="rect">
            <a:avLst/>
          </a:prstGeom>
          <a:ln w="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332656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Самоактуализирующая методика</a:t>
            </a:r>
          </a:p>
          <a:p>
            <a:pPr algn="ctr"/>
            <a:r>
              <a:rPr lang="ru-RU" dirty="0" smtClean="0"/>
              <a:t>«ГРУППА РИСКА К СУИЦИДАЛЬНОМУ ПОВЕДЕНИЮ»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49643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552" y="1217107"/>
            <a:ext cx="7560839" cy="491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27584" y="188640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РИСУНОК НЕСУЩЕСТВУЮЩЕГО ЖИВОТНОГО</a:t>
            </a:r>
            <a:endParaRPr lang="ru-RU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263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6829" y="1196632"/>
            <a:ext cx="8172400" cy="544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95536" y="188640"/>
            <a:ext cx="792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РИСУНОК СЕМЬИ</a:t>
            </a:r>
            <a:endParaRPr lang="ru-RU" sz="2200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3921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32502" y="980728"/>
            <a:ext cx="5468931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95536" y="260648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РИСУНОК ЧЕЛОВЕКА</a:t>
            </a:r>
            <a:endParaRPr lang="ru-RU" sz="2000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5" name="Овал 4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2020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84195" y="1176571"/>
            <a:ext cx="6192688" cy="512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83568" y="260648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РИСУНОК ЧЕЛОВЕКА</a:t>
            </a:r>
            <a:endParaRPr lang="ru-RU" sz="20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9157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51520" y="0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320968" y="158170"/>
            <a:ext cx="7283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Психолого-педагогические, дефектолого-логопедические и социально-педагогические технологии, применяемые в центре</a:t>
            </a:r>
            <a:endParaRPr lang="ru-RU" sz="2000" b="1" dirty="0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64" r="6592" b="4074"/>
          <a:stretch/>
        </p:blipFill>
        <p:spPr bwMode="auto">
          <a:xfrm>
            <a:off x="179512" y="1121538"/>
            <a:ext cx="2592288" cy="3994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37" t="2247" r="3472" b="4056"/>
          <a:stretch/>
        </p:blipFill>
        <p:spPr bwMode="auto">
          <a:xfrm>
            <a:off x="3186445" y="2780928"/>
            <a:ext cx="2699102" cy="39889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1" t="2851" r="5343" b="3727"/>
          <a:stretch/>
        </p:blipFill>
        <p:spPr bwMode="auto">
          <a:xfrm>
            <a:off x="6084168" y="996778"/>
            <a:ext cx="2873775" cy="3994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3079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79512" y="103978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403648" y="126776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Авторские психолого-педагогические программы, применяемые в образовательных, просветительских, развивающих и коррекционно-развивающих целях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1412776"/>
            <a:ext cx="885698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«Психолого-педагогическая коррекционно-развивающая программа «</a:t>
            </a:r>
            <a:r>
              <a:rPr lang="ru-RU" sz="2000" dirty="0"/>
              <a:t>Радуга эмоций</a:t>
            </a:r>
            <a:r>
              <a:rPr lang="ru-RU" sz="2000" dirty="0" smtClean="0"/>
              <a:t>»»;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 «</a:t>
            </a:r>
            <a:r>
              <a:rPr lang="ru-RU" sz="2000" dirty="0"/>
              <a:t>Образовательная (просветительская)психолого-педагогическая программа «Стратегия роста</a:t>
            </a:r>
            <a:r>
              <a:rPr lang="ru-RU" sz="2000" dirty="0" smtClean="0"/>
              <a:t>»»;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«</a:t>
            </a:r>
            <a:r>
              <a:rPr lang="ru-RU" sz="2000" dirty="0"/>
              <a:t>Образовательная (просветительская) психолого-педагогическая программа) "Гений общения</a:t>
            </a:r>
            <a:r>
              <a:rPr lang="ru-RU" sz="2000" dirty="0" smtClean="0"/>
              <a:t>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«</a:t>
            </a:r>
            <a:r>
              <a:rPr lang="ru-RU" sz="2000" dirty="0"/>
              <a:t>Технология комплексного психолого-медико-социального сопровождения детей с нарушениями опорно-двигательного аппарата и церебральными параличами «Импульс развития</a:t>
            </a:r>
            <a:r>
              <a:rPr lang="ru-RU" sz="2000" dirty="0" smtClean="0"/>
              <a:t>»»;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Образовательная </a:t>
            </a:r>
            <a:r>
              <a:rPr lang="ru-RU" sz="2000" dirty="0"/>
              <a:t>(просветительская) психолого-педагогическая программа «Развитие эмоционально-волевой сферы и коммуникативных навыков у подростков, обучающихся в интернациональной образовательной среде «Калейдоскоп успеха</a:t>
            </a:r>
            <a:r>
              <a:rPr lang="ru-RU" sz="2000" dirty="0" smtClean="0"/>
              <a:t>»»;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«Психолого-педагогическая</a:t>
            </a:r>
            <a:r>
              <a:rPr lang="ru-RU" sz="2000" dirty="0"/>
              <a:t>  коррекционно-развивающая  программа «Преодоление»»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174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403648" y="126776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Авторские психолого-педагогические программы, применяемые в образовательных, просветительских, развивающих и коррекционно-развивающих целях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84249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«Комплексная </a:t>
            </a:r>
            <a:r>
              <a:rPr lang="ru-RU" sz="2000" dirty="0"/>
              <a:t>развивающая психолого-педагогическая программа «Грамотейка</a:t>
            </a:r>
            <a:r>
              <a:rPr lang="ru-RU" sz="2000" dirty="0" smtClean="0"/>
              <a:t>»»;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«</a:t>
            </a:r>
            <a:r>
              <a:rPr lang="ru-RU" sz="2000" dirty="0"/>
              <a:t>Программа комплексной коррекции поведения и нарушений в развитии «Каникулы Бонифация</a:t>
            </a:r>
            <a:r>
              <a:rPr lang="ru-RU" sz="2000" dirty="0" smtClean="0"/>
              <a:t>»»;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Технология </a:t>
            </a:r>
            <a:r>
              <a:rPr lang="ru-RU" sz="2000" dirty="0"/>
              <a:t>комплексного психолого-медико-социального сопровождения детей с расстройствами аутистического спектра "Мир внутри </a:t>
            </a:r>
            <a:r>
              <a:rPr lang="ru-RU" sz="2000" dirty="0" smtClean="0"/>
              <a:t>меня«;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Технология </a:t>
            </a:r>
            <a:r>
              <a:rPr lang="ru-RU" sz="2000" dirty="0"/>
              <a:t>интеграции детей с тяжелыми и множественными нарушениями развития в социально-значимые виды деятельности с использованием ресурсов специализированного сообщества, педагогической, родительской, ученической общественности и волонтерских объединений «РИТМ</a:t>
            </a:r>
            <a:r>
              <a:rPr lang="ru-RU" sz="2000" dirty="0" smtClean="0"/>
              <a:t>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Образовательная </a:t>
            </a:r>
            <a:r>
              <a:rPr lang="ru-RU" sz="2000" dirty="0"/>
              <a:t>(просветительская) психолого-педагогическая программа «Калейдоскоп</a:t>
            </a:r>
            <a:r>
              <a:rPr lang="ru-RU" sz="2000" dirty="0" smtClean="0"/>
              <a:t>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Комплексная </a:t>
            </a:r>
            <a:r>
              <a:rPr lang="ru-RU" sz="2000" dirty="0"/>
              <a:t>развивающая психолого-педагогическая программа для обучающихся с нарушениями интеллекта «Игры разума – 2.0</a:t>
            </a:r>
            <a:r>
              <a:rPr lang="ru-RU" sz="2000" dirty="0" smtClean="0"/>
              <a:t>.»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8759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403648" y="126776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Авторские психолого-педагогические программы, применяемые в образовательных, просветительских, развивающих и коррекционно-развивающих целях</a:t>
            </a:r>
            <a:endParaRPr lang="ru-RU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1238170"/>
            <a:ext cx="856895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 smtClean="0"/>
              <a:t>Программа </a:t>
            </a:r>
            <a:r>
              <a:rPr lang="ru-RU" sz="2000" dirty="0"/>
              <a:t>комплексной психолого-педагогической коррекции подростков с аддиктивными формами поведения «Остров надежды</a:t>
            </a:r>
            <a:r>
              <a:rPr lang="ru-RU" sz="2000" dirty="0" smtClean="0"/>
              <a:t>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Комплексная </a:t>
            </a:r>
            <a:r>
              <a:rPr lang="ru-RU" sz="2000" dirty="0"/>
              <a:t>программа психолого-педагогической и медико-реабилитационной помощи детям, пострадавшим от боевых действий и вооруженных конфликтов «Андрюшка</a:t>
            </a:r>
            <a:r>
              <a:rPr lang="ru-RU" sz="2000" dirty="0" smtClean="0"/>
              <a:t>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Технология </a:t>
            </a:r>
            <a:r>
              <a:rPr lang="ru-RU" sz="2000" dirty="0"/>
              <a:t>комплексного психолого-медико-социального сопровождения и  здоровьесбережения обучающихся с ограниченными возможностями здоровья, детей-инвалидов и несовершеннолетних с тяжелыми и множественными нарушениями развития «ТРАМПЛИН</a:t>
            </a:r>
            <a:r>
              <a:rPr lang="ru-RU" sz="2000" dirty="0" smtClean="0"/>
              <a:t>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«</a:t>
            </a:r>
            <a:r>
              <a:rPr lang="ru-RU" sz="2000" dirty="0"/>
              <a:t>Модель комплексного психолого-медико-социального сопровождения обучения, воспитания и развития лиц с ограниченными возможностями здоровья (ОВЗ) и детей-инвалидов от 0 до 23 лет с </a:t>
            </a:r>
            <a:r>
              <a:rPr lang="ru-RU" sz="2000" dirty="0" smtClean="0"/>
              <a:t>позиций междисциплинарного </a:t>
            </a:r>
            <a:r>
              <a:rPr lang="ru-RU" sz="2000" dirty="0"/>
              <a:t>подхода «Инклюзия – 2.0. Точка роста</a:t>
            </a:r>
            <a:r>
              <a:rPr lang="ru-RU" sz="2000" dirty="0" smtClean="0"/>
              <a:t>»»;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Комплексная </a:t>
            </a:r>
            <a:r>
              <a:rPr lang="ru-RU" sz="2000" dirty="0"/>
              <a:t>развивающая психолого-педагогическая программа для обучающихся с нарушениями интеллекта «Игры разума – 2.0</a:t>
            </a:r>
            <a:r>
              <a:rPr lang="ru-RU" sz="2000" dirty="0" smtClean="0"/>
              <a:t>.»;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Образовательная</a:t>
            </a:r>
            <a:r>
              <a:rPr lang="ru-RU" sz="2000" dirty="0"/>
              <a:t>  (просветительская) тренинговая психолого-педагогическая программа «Есть контакт»</a:t>
            </a:r>
          </a:p>
          <a:p>
            <a:pPr lvl="0"/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596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517357" y="11663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403648" y="126776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Авторские психолого-педагогические программы, применяемые в образовательных, просветительских, развивающих и коррекционно-развивающих целях</a:t>
            </a:r>
            <a:endParaRPr lang="ru-RU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33241" y="1484784"/>
            <a:ext cx="871296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Психолого-педагогическая </a:t>
            </a:r>
            <a:r>
              <a:rPr lang="ru-RU" dirty="0"/>
              <a:t>коррекционно-развивающая программа для обучающихся с задержкой психического развития «Грани познания</a:t>
            </a:r>
            <a:r>
              <a:rPr lang="ru-RU" dirty="0" smtClean="0"/>
              <a:t>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Профилактическая </a:t>
            </a:r>
            <a:r>
              <a:rPr lang="ru-RU" dirty="0"/>
              <a:t>тренинговая психолого-педагогическая программа «Если друг не смеется, ты зажги ему солнце</a:t>
            </a:r>
            <a:r>
              <a:rPr lang="ru-RU" dirty="0" smtClean="0"/>
              <a:t>!»;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Образовательная </a:t>
            </a:r>
            <a:r>
              <a:rPr lang="ru-RU" dirty="0"/>
              <a:t>(просветительская) психолого-педагогическая программа подготовки лиц, желающих принять на воспитание в свою семью ребенка, оставшегося без попечения родителей «Мы – семья</a:t>
            </a:r>
            <a:r>
              <a:rPr lang="ru-RU" dirty="0" smtClean="0"/>
              <a:t>!»;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Профилактическая </a:t>
            </a:r>
            <a:r>
              <a:rPr lang="ru-RU" dirty="0"/>
              <a:t>психолого-педагогическая программа для несовершеннолетних, прошедших судебно-психологическую экспертизу в рамках гражданского судопроизводства по определению места жительства и порядка общения с отдельно проживающим родителем «Давай поговорим</a:t>
            </a:r>
            <a:r>
              <a:rPr lang="ru-RU" dirty="0" smtClean="0"/>
              <a:t>»»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Психолого-педагогическая </a:t>
            </a:r>
            <a:r>
              <a:rPr lang="ru-RU" dirty="0"/>
              <a:t>коррекционно-развивающая программа «Движение вверх</a:t>
            </a:r>
            <a:r>
              <a:rPr lang="ru-RU" dirty="0" smtClean="0"/>
              <a:t>»»;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Образовательная </a:t>
            </a:r>
            <a:r>
              <a:rPr lang="ru-RU" dirty="0"/>
              <a:t>(просветительская) психолого-педагогическая программа для родителей, воспитывающих детей-инвалидов и несовершеннолетних с ограниченными возможностями здоровья «Нить Ариадны</a:t>
            </a:r>
            <a:r>
              <a:rPr lang="ru-RU" dirty="0" smtClean="0"/>
              <a:t>»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Развивающая </a:t>
            </a:r>
            <a:r>
              <a:rPr lang="ru-RU" dirty="0"/>
              <a:t>психолого-педагогическая программа «Обучение без мучений»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936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51520" y="5752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403648" y="126776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Авторские психолого-педагогические программы, применяемые в образовательных, просветительских, развивающих и коррекционно-развивающих целях</a:t>
            </a:r>
            <a:endParaRPr lang="ru-RU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23528" y="1154289"/>
            <a:ext cx="864096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 smtClean="0"/>
              <a:t>Развивающая </a:t>
            </a:r>
            <a:r>
              <a:rPr lang="ru-RU" sz="2200" dirty="0"/>
              <a:t>психолого-педагогическая программа «Покоритель вершин</a:t>
            </a:r>
            <a:r>
              <a:rPr lang="ru-RU" sz="2200" dirty="0" smtClean="0"/>
              <a:t>»;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/>
              <a:t> </a:t>
            </a:r>
            <a:r>
              <a:rPr lang="ru-RU" sz="2200" dirty="0" smtClean="0"/>
              <a:t>Профилактическая </a:t>
            </a:r>
            <a:r>
              <a:rPr lang="ru-RU" sz="2200" dirty="0"/>
              <a:t>тренинговая психолого-педагогическая программа для родителей, воспитывающих детей с ограниченными возможностями здоровья «Мы вместе</a:t>
            </a:r>
            <a:r>
              <a:rPr lang="ru-RU" sz="2200" dirty="0" smtClean="0"/>
              <a:t>»;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/>
              <a:t> </a:t>
            </a:r>
            <a:r>
              <a:rPr lang="ru-RU" sz="2200" dirty="0" smtClean="0"/>
              <a:t>Психолого-педагогическая </a:t>
            </a:r>
            <a:r>
              <a:rPr lang="ru-RU" sz="2200" dirty="0"/>
              <a:t>коррекционно-развивающая программа для обучающихся с ограниченными возможностями здоровья "Новые </a:t>
            </a:r>
            <a:r>
              <a:rPr lang="ru-RU" sz="2200" dirty="0" smtClean="0"/>
              <a:t>горизонты«;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/>
              <a:t> </a:t>
            </a:r>
            <a:r>
              <a:rPr lang="ru-RU" sz="2200" dirty="0" smtClean="0"/>
              <a:t>Развивающая </a:t>
            </a:r>
            <a:r>
              <a:rPr lang="ru-RU" sz="2200" dirty="0"/>
              <a:t>психолого-педагогическая программа </a:t>
            </a:r>
            <a:r>
              <a:rPr lang="ru-RU" sz="2200" dirty="0" smtClean="0"/>
              <a:t>«Я </a:t>
            </a:r>
            <a:r>
              <a:rPr lang="ru-RU" sz="2200" dirty="0"/>
              <a:t>все </a:t>
            </a:r>
            <a:r>
              <a:rPr lang="ru-RU" sz="2200" dirty="0" smtClean="0"/>
              <a:t>могу»;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/>
              <a:t> </a:t>
            </a:r>
            <a:r>
              <a:rPr lang="ru-RU" sz="2200" dirty="0" smtClean="0"/>
              <a:t>Программа </a:t>
            </a:r>
            <a:r>
              <a:rPr lang="ru-RU" sz="2200" dirty="0"/>
              <a:t>комплексной коррекции поведения и нарушений в развитии обучающихся «Привет! Я кошка. Поиграй со мной немножко</a:t>
            </a:r>
            <a:r>
              <a:rPr lang="ru-RU" sz="2200" dirty="0" smtClean="0"/>
              <a:t>!»»;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/>
              <a:t> </a:t>
            </a:r>
            <a:r>
              <a:rPr lang="ru-RU" sz="2200" dirty="0" smtClean="0"/>
              <a:t>Образовательная </a:t>
            </a:r>
            <a:r>
              <a:rPr lang="ru-RU" sz="2200" dirty="0"/>
              <a:t>(просветительская) психолого-педагогическая программа "Открывая друг </a:t>
            </a:r>
            <a:r>
              <a:rPr lang="ru-RU" sz="2200" dirty="0" smtClean="0"/>
              <a:t>друга«;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200" dirty="0"/>
              <a:t> </a:t>
            </a:r>
            <a:r>
              <a:rPr lang="ru-RU" sz="2200" dirty="0" smtClean="0"/>
              <a:t>Профилактическая </a:t>
            </a:r>
            <a:r>
              <a:rPr lang="ru-RU" sz="2200" dirty="0"/>
              <a:t>психолого-педагогическая тренинговая программа "Я свободен"</a:t>
            </a:r>
          </a:p>
          <a:p>
            <a:pPr lvl="0" algn="just"/>
            <a:r>
              <a:rPr lang="ru-RU" sz="2200" dirty="0"/>
              <a:t> </a:t>
            </a:r>
          </a:p>
          <a:p>
            <a:pPr algn="just"/>
            <a:r>
              <a:rPr lang="ru-RU" sz="2200" dirty="0"/>
              <a:t> </a:t>
            </a:r>
          </a:p>
          <a:p>
            <a:pPr algn="just"/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80483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:\дипломы по программам\ГРИФЫ\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70" t="1474" r="2794" b="6943"/>
          <a:stretch/>
        </p:blipFill>
        <p:spPr bwMode="auto">
          <a:xfrm>
            <a:off x="0" y="0"/>
            <a:ext cx="2345868" cy="35457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0" name="Рисунок 9" descr="D:\дипломы по программам\ГРИФЫ\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9" r="3235" b="5715"/>
          <a:stretch/>
        </p:blipFill>
        <p:spPr bwMode="auto">
          <a:xfrm>
            <a:off x="2336938" y="56515"/>
            <a:ext cx="2514164" cy="35457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Рисунок 10" descr="D:\дипломы по программам\ГРИФЫ\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3119" y="114990"/>
            <a:ext cx="2301483" cy="3449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D:\дипломы по программам\ГРИФЫ\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0265" y="7949"/>
            <a:ext cx="2239888" cy="3564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D:\дипломы по программам\ГРИФЫ\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998" y="3545755"/>
            <a:ext cx="2339752" cy="3312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D:\дипломы по программам\ГРИФЫ\7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1298" y="3578875"/>
            <a:ext cx="2469189" cy="329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D:\дипломы по программам\ГРИФЫ\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2642" y="3545755"/>
            <a:ext cx="2247511" cy="3320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D:\дипломы по программам\ГРИФЫ\8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1219" y="3555055"/>
            <a:ext cx="2232247" cy="3293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3927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-31142"/>
            <a:ext cx="9144000" cy="688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25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983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79512" y="98565"/>
            <a:ext cx="1080000" cy="1080000"/>
            <a:chOff x="0" y="3161970"/>
            <a:chExt cx="2340000" cy="2340000"/>
          </a:xfrm>
        </p:grpSpPr>
        <p:sp>
          <p:nvSpPr>
            <p:cNvPr id="6" name="Овал 5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63080" y="420093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Полезные ссылки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2870" y="1929946"/>
            <a:ext cx="1781635" cy="17935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0260" y="147537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Библиотека психолога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42552" y="1929946"/>
            <a:ext cx="1781635" cy="17930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51852" y="1462836"/>
            <a:ext cx="3200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Книги психология и коучинг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26177" y="147537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Книги для психологов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2951" y="1942338"/>
            <a:ext cx="1781635" cy="17992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7536" y="3941080"/>
            <a:ext cx="291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Клиническая</a:t>
            </a:r>
          </a:p>
          <a:p>
            <a:pPr algn="ctr"/>
            <a:r>
              <a:rPr lang="ru-RU" dirty="0" smtClean="0"/>
              <a:t> психология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4371" y="4653136"/>
            <a:ext cx="1793092" cy="179309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36228" y="4646952"/>
            <a:ext cx="1787959" cy="179927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20300" y="3854755"/>
            <a:ext cx="2559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Методические</a:t>
            </a:r>
          </a:p>
          <a:p>
            <a:pPr algn="ctr"/>
            <a:r>
              <a:rPr lang="ru-RU" dirty="0" smtClean="0"/>
              <a:t> материалы для ПМПК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03227" y="4662280"/>
            <a:ext cx="1778267" cy="17839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21641" y="383305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Программы для обучающихся с ОВЗ</a:t>
            </a:r>
          </a:p>
        </p:txBody>
      </p:sp>
    </p:spTree>
    <p:extLst>
      <p:ext uri="{BB962C8B-B14F-4D97-AF65-F5344CB8AC3E}">
        <p14:creationId xmlns:p14="http://schemas.microsoft.com/office/powerpoint/2010/main" xmlns="" val="157203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12" name="Овал 11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691680" y="288004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ДОПОЛНИТЕЛЬНАЯ ИНФОРМАЦИЯ И МЕТОДИЧЕСКИЕ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726" y="1268760"/>
            <a:ext cx="85689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САЙТ МБОУ «ОБРАЗОВАТЕЛЬНЫЙ ЦЕНТР «СОЗВЕЗДИЕ»»</a:t>
            </a:r>
          </a:p>
          <a:p>
            <a:pPr algn="ctr"/>
            <a:r>
              <a:rPr lang="en-US" dirty="0">
                <a:hlinkClick r:id="rId4"/>
              </a:rPr>
              <a:t>https://center-psi.edumsko.ru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/>
              <a:t>Дополнительные методические </a:t>
            </a:r>
            <a:r>
              <a:rPr lang="ru-RU" dirty="0" smtClean="0"/>
              <a:t>материалы по теме виктимологии и насилия:</a:t>
            </a:r>
          </a:p>
          <a:p>
            <a:pPr algn="ctr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cloud.mail.ru/public/j3qX/E2Qdw18jL</a:t>
            </a:r>
            <a:r>
              <a:rPr lang="ru-RU" dirty="0" smtClean="0"/>
              <a:t> 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Электронная почта:</a:t>
            </a:r>
          </a:p>
          <a:p>
            <a:pPr algn="ctr"/>
            <a:r>
              <a:rPr lang="ru-RU" dirty="0" smtClean="0">
                <a:hlinkClick r:id="rId6"/>
              </a:rPr>
              <a:t>5685600</a:t>
            </a:r>
            <a:r>
              <a:rPr lang="en-US" dirty="0" smtClean="0">
                <a:hlinkClick r:id="rId6"/>
              </a:rPr>
              <a:t>@mail.ru</a:t>
            </a:r>
            <a:endParaRPr lang="en-US" dirty="0" smtClean="0"/>
          </a:p>
          <a:p>
            <a:pPr algn="ctr"/>
            <a:r>
              <a:rPr lang="ru-RU" dirty="0" smtClean="0"/>
              <a:t>Контактные телефоны</a:t>
            </a:r>
          </a:p>
          <a:p>
            <a:pPr algn="ctr"/>
            <a:r>
              <a:rPr lang="ru-RU" dirty="0" smtClean="0"/>
              <a:t>+7(498)568-56-00</a:t>
            </a:r>
          </a:p>
          <a:p>
            <a:pPr algn="ctr"/>
            <a:r>
              <a:rPr lang="ru-RU" dirty="0" smtClean="0"/>
              <a:t>+7(498)568-56-11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4538" y="2780928"/>
            <a:ext cx="1429328" cy="141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053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166" y="11432"/>
            <a:ext cx="8589285" cy="1020729"/>
          </a:xfrm>
          <a:prstGeom prst="rect">
            <a:avLst/>
          </a:prstGeom>
          <a:solidFill>
            <a:srgbClr val="093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5747" y="103338"/>
            <a:ext cx="7934280" cy="455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/>
            </a:r>
            <a:br>
              <a:rPr lang="ru-RU" sz="2400" b="1" dirty="0" smtClean="0">
                <a:solidFill>
                  <a:schemeClr val="bg1"/>
                </a:solidFill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ramki-vsem.ru/fon/sinij-fon4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6195060"/>
            <a:ext cx="9144000" cy="66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991" y="-6300"/>
            <a:ext cx="1080000" cy="1080000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19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691680" y="288004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ДОПОЛНИТЕЛЬНАЯ ИНФОРМАЦИЯ И МЕТОДИЧЕСКИЕ РЕСУРСЫ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268760"/>
            <a:ext cx="8568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САЙТ МБОУ «ОБРАЗОВАТЕЛЬНЫЙ ЦЕНТР «СОЗВЕЗДИЕ»»</a:t>
            </a:r>
          </a:p>
          <a:p>
            <a:pPr algn="ctr"/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center-psi.edumsko.ru/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Ссылка на раздел </a:t>
            </a:r>
            <a:r>
              <a:rPr lang="ru-RU" dirty="0"/>
              <a:t>«ресурсный центр инклюзивного и специального образования</a:t>
            </a:r>
            <a:r>
              <a:rPr lang="ru-RU" dirty="0" smtClean="0"/>
              <a:t>»</a:t>
            </a:r>
          </a:p>
          <a:p>
            <a:pPr algn="ctr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center-psi.edumsko.ru/activity/psih_ped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Электронная почта:</a:t>
            </a:r>
          </a:p>
          <a:p>
            <a:pPr algn="ctr"/>
            <a:r>
              <a:rPr lang="ru-RU" dirty="0" smtClean="0">
                <a:hlinkClick r:id="rId6"/>
              </a:rPr>
              <a:t>5685600</a:t>
            </a:r>
            <a:r>
              <a:rPr lang="en-US" dirty="0" smtClean="0">
                <a:hlinkClick r:id="rId6"/>
              </a:rPr>
              <a:t>@mail.ru</a:t>
            </a:r>
            <a:endParaRPr lang="en-US" dirty="0" smtClean="0"/>
          </a:p>
          <a:p>
            <a:pPr algn="ctr"/>
            <a:r>
              <a:rPr lang="ru-RU" dirty="0" smtClean="0"/>
              <a:t>Контактные телефоны</a:t>
            </a:r>
          </a:p>
          <a:p>
            <a:pPr algn="ctr"/>
            <a:r>
              <a:rPr lang="ru-RU" dirty="0" smtClean="0"/>
              <a:t>+7(498)568-56-00</a:t>
            </a:r>
          </a:p>
          <a:p>
            <a:pPr algn="ctr"/>
            <a:r>
              <a:rPr lang="ru-RU" dirty="0" smtClean="0"/>
              <a:t>+7(498)568-56-11</a:t>
            </a:r>
          </a:p>
          <a:p>
            <a:pPr algn="ctr"/>
            <a:r>
              <a:rPr lang="ru-RU" dirty="0" smtClean="0"/>
              <a:t>Дополнительные методические материалы по профилактике суицида:</a:t>
            </a:r>
          </a:p>
          <a:p>
            <a:pPr algn="ctr"/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cloud.mail.ru/public/upKX/AU75rimfy</a:t>
            </a:r>
            <a:r>
              <a:rPr lang="ru-RU" dirty="0" smtClean="0"/>
              <a:t> 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41344" y="4804572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Ссылка на видеоматериалы «Психические расстройства детского и подросткового возраста»:</a:t>
            </a:r>
          </a:p>
          <a:p>
            <a:pPr algn="ctr"/>
            <a:r>
              <a:rPr lang="en-US" sz="2000" dirty="0">
                <a:hlinkClick r:id="rId8"/>
              </a:rPr>
              <a:t>https://</a:t>
            </a:r>
            <a:r>
              <a:rPr lang="en-US" sz="2000" dirty="0" smtClean="0">
                <a:hlinkClick r:id="rId8"/>
              </a:rPr>
              <a:t>cloud.mail.ru/public/dLKh/HTvU69Wd6</a:t>
            </a:r>
            <a:r>
              <a:rPr lang="ru-RU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8534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408" y="44056"/>
            <a:ext cx="3851900" cy="278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909870" y="72648"/>
            <a:ext cx="4262690" cy="252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49" y="3072429"/>
            <a:ext cx="3063091" cy="2297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1839" y="4346278"/>
            <a:ext cx="3096344" cy="2322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2586" y="2996952"/>
            <a:ext cx="2688755" cy="2016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" name="Группа 6"/>
          <p:cNvGrpSpPr/>
          <p:nvPr/>
        </p:nvGrpSpPr>
        <p:grpSpPr>
          <a:xfrm>
            <a:off x="3374777" y="2241167"/>
            <a:ext cx="2074114" cy="1979921"/>
            <a:chOff x="0" y="3161970"/>
            <a:chExt cx="2340000" cy="2340000"/>
          </a:xfrm>
        </p:grpSpPr>
        <p:sp>
          <p:nvSpPr>
            <p:cNvPr id="8" name="Овал 7"/>
            <p:cNvSpPr/>
            <p:nvPr/>
          </p:nvSpPr>
          <p:spPr>
            <a:xfrm>
              <a:off x="0" y="3161970"/>
              <a:ext cx="2340000" cy="234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024"/>
            <a:stretch/>
          </p:blipFill>
          <p:spPr>
            <a:xfrm>
              <a:off x="64392" y="3251970"/>
              <a:ext cx="2188355" cy="216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41028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2792</Words>
  <Application>Microsoft Office PowerPoint</Application>
  <PresentationFormat>Экран (4:3)</PresentationFormat>
  <Paragraphs>449</Paragraphs>
  <Slides>52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Слайд 1</vt:lpstr>
      <vt:lpstr> </vt:lpstr>
      <vt:lpstr>Слайд 3</vt:lpstr>
      <vt:lpstr> </vt:lpstr>
      <vt:lpstr> </vt:lpstr>
      <vt:lpstr>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mihaylova_av</cp:lastModifiedBy>
  <cp:revision>196</cp:revision>
  <cp:lastPrinted>2023-02-15T10:33:02Z</cp:lastPrinted>
  <dcterms:created xsi:type="dcterms:W3CDTF">2019-10-28T05:59:06Z</dcterms:created>
  <dcterms:modified xsi:type="dcterms:W3CDTF">2025-04-01T07:57:41Z</dcterms:modified>
</cp:coreProperties>
</file>