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8288000" cy="10287000"/>
  <p:notesSz cx="6858000" cy="9144000"/>
  <p:embeddedFontLst>
    <p:embeddedFont>
      <p:font typeface="Arimo" charset="0"/>
      <p:regular r:id="rId37"/>
    </p:embeddedFont>
    <p:embeddedFont>
      <p:font typeface="Tahoma" pitchFamily="34" charset="0"/>
      <p:regular r:id="rId38"/>
      <p:bold r:id="rId39"/>
    </p:embeddedFont>
    <p:embeddedFont>
      <p:font typeface="Trebuchet MS" pitchFamily="34" charset="0"/>
      <p:regular r:id="rId40"/>
      <p:bold r:id="rId41"/>
      <p:italic r:id="rId42"/>
      <p:boldItalic r:id="rId43"/>
    </p:embeddedFont>
    <p:embeddedFont>
      <p:font typeface="Open Sans 1" charset="0"/>
      <p:regular r:id="rId44"/>
    </p:embeddedFont>
    <p:embeddedFont>
      <p:font typeface="Open Sans 1 Bold" charset="0"/>
      <p:regular r:id="rId45"/>
    </p:embeddedFont>
    <p:embeddedFont>
      <p:font typeface="Tahoma Bold" charset="0"/>
      <p:regular r:id="rId46"/>
    </p:embeddedFont>
    <p:embeddedFont>
      <p:font typeface="TT Prosto Sans" charset="-52"/>
      <p:regular r:id="rId47"/>
    </p:embeddedFont>
    <p:embeddedFont>
      <p:font typeface="Trebuchet MS Bold" charset="0"/>
      <p:regular r:id="rId48"/>
    </p:embeddedFont>
    <p:embeddedFont>
      <p:font typeface="Open Sans 2" charset="0"/>
      <p:regular r:id="rId49"/>
    </p:embeddedFont>
    <p:embeddedFont>
      <p:font typeface="Open Sans 2 Bold" charset="0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East Sea Dokdo Cyrillic" charset="0"/>
      <p:regular r:id="rId55"/>
    </p:embeddedFont>
    <p:embeddedFont>
      <p:font typeface="Roboto" charset="0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-594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3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sv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sv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54888" y="1014401"/>
            <a:ext cx="16256805" cy="8243910"/>
          </a:xfrm>
          <a:custGeom>
            <a:avLst/>
            <a:gdLst/>
            <a:ahLst/>
            <a:cxnLst/>
            <a:rect l="l" t="t" r="r" b="b"/>
            <a:pathLst>
              <a:path w="16256805" h="8243910">
                <a:moveTo>
                  <a:pt x="0" y="0"/>
                </a:moveTo>
                <a:lnTo>
                  <a:pt x="16256805" y="0"/>
                </a:lnTo>
                <a:lnTo>
                  <a:pt x="16256805" y="8243910"/>
                </a:lnTo>
                <a:lnTo>
                  <a:pt x="0" y="824391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004033" y="-258231"/>
            <a:ext cx="7908923" cy="10545231"/>
          </a:xfrm>
          <a:custGeom>
            <a:avLst/>
            <a:gdLst/>
            <a:ahLst/>
            <a:cxnLst/>
            <a:rect l="l" t="t" r="r" b="b"/>
            <a:pathLst>
              <a:path w="7908923" h="10545231">
                <a:moveTo>
                  <a:pt x="0" y="0"/>
                </a:moveTo>
                <a:lnTo>
                  <a:pt x="7908923" y="0"/>
                </a:lnTo>
                <a:lnTo>
                  <a:pt x="7908923" y="10545231"/>
                </a:lnTo>
                <a:lnTo>
                  <a:pt x="0" y="1054523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35515" y="3726169"/>
            <a:ext cx="9130418" cy="1094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19"/>
              </a:lnSpc>
            </a:pPr>
            <a:r>
              <a:rPr lang="en-US" sz="6784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35515" y="5114925"/>
            <a:ext cx="6458304" cy="397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4"/>
              </a:lnSpc>
            </a:pPr>
            <a:r>
              <a:rPr lang="en-US" sz="245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как основа коммуникации с детьми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35515" y="1658047"/>
            <a:ext cx="1491647" cy="523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1"/>
              </a:lnSpc>
            </a:pPr>
            <a:r>
              <a:rPr lang="en-US" sz="1562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Московская область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9725" y="1658047"/>
            <a:ext cx="1729773" cy="265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1"/>
              </a:lnSpc>
            </a:pPr>
            <a:r>
              <a:rPr lang="en-US" sz="1562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Октябрь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05900" y="1658047"/>
            <a:ext cx="1134458" cy="23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31"/>
              </a:lnSpc>
            </a:pPr>
            <a:r>
              <a:rPr lang="en-US" sz="1562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202</a:t>
            </a:r>
            <a:r>
              <a:rPr lang="ru-RU" sz="1562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5</a:t>
            </a:r>
            <a:endParaRPr lang="en-US" sz="1562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835515" y="7316425"/>
            <a:ext cx="9130418" cy="12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031"/>
              </a:lnSpc>
              <a:spcBef>
                <a:spcPct val="0"/>
              </a:spcBef>
            </a:pPr>
            <a:r>
              <a:rPr lang="en-US" sz="1562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сихолог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психотерапевт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</a:p>
          <a:p>
            <a:pPr marL="0" lvl="0" indent="0" algn="l">
              <a:lnSpc>
                <a:spcPts val="2030"/>
              </a:lnSpc>
              <a:spcBef>
                <a:spcPct val="0"/>
              </a:spcBef>
            </a:pP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Действительный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член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“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Общероссийской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психотерапевтической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лиги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”. </a:t>
            </a:r>
          </a:p>
          <a:p>
            <a:pPr marL="0" lvl="0" indent="0" algn="l">
              <a:lnSpc>
                <a:spcPts val="2031"/>
              </a:lnSpc>
              <a:spcBef>
                <a:spcPct val="0"/>
              </a:spcBef>
            </a:pP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Генеральный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Академии</a:t>
            </a: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Транскультуральной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психотерапии</a:t>
            </a:r>
            <a:endParaRPr lang="en-US" sz="1562" u="none" strike="noStrik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>
              <a:lnSpc>
                <a:spcPts val="2031"/>
              </a:lnSpc>
              <a:spcBef>
                <a:spcPct val="0"/>
              </a:spcBef>
            </a:pPr>
            <a:r>
              <a:rPr lang="en-US" sz="1562" u="none" strike="noStrik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Разыграев Николай </a:t>
            </a:r>
            <a:r>
              <a:rPr lang="en-US" sz="1562" u="none" strike="noStrike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Анатоельвич</a:t>
            </a:r>
            <a:endParaRPr lang="en-US" sz="1562" u="none" strike="noStrik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>
              <a:lnSpc>
                <a:spcPts val="2031"/>
              </a:lnSpc>
              <a:spcBef>
                <a:spcPct val="0"/>
              </a:spcBef>
            </a:pPr>
            <a:endParaRPr lang="en-US" sz="1562" u="none" strike="noStrike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5653" y="9523580"/>
            <a:ext cx="661107" cy="678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71792" y="1816136"/>
            <a:ext cx="9968514" cy="63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4"/>
              </a:lnSpc>
            </a:pPr>
            <a:r>
              <a:rPr lang="en-US"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Характеристики эмоций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1792" y="3219448"/>
            <a:ext cx="9049932" cy="5650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Субъективность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Интенсивность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Временная динамика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Выражение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Физиологические изменения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Когнитивные оценки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Адаптивная функция</a:t>
            </a:r>
          </a:p>
          <a:p>
            <a:pPr marL="690876" lvl="1" indent="-345438" algn="l">
              <a:lnSpc>
                <a:spcPts val="5695"/>
              </a:lnSpc>
              <a:buFont typeface="Arial"/>
              <a:buChar char="•"/>
            </a:pPr>
            <a:r>
              <a:rPr lang="en-US" sz="3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Мотивационный компонент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83766" y="1278905"/>
            <a:ext cx="1614858" cy="7792699"/>
          </a:xfrm>
          <a:custGeom>
            <a:avLst/>
            <a:gdLst/>
            <a:ahLst/>
            <a:cxnLst/>
            <a:rect l="l" t="t" r="r" b="b"/>
            <a:pathLst>
              <a:path w="1614858" h="7792699">
                <a:moveTo>
                  <a:pt x="0" y="0"/>
                </a:moveTo>
                <a:lnTo>
                  <a:pt x="1614858" y="0"/>
                </a:lnTo>
                <a:lnTo>
                  <a:pt x="1614858" y="7792699"/>
                </a:lnTo>
                <a:lnTo>
                  <a:pt x="0" y="779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793475" y="1138714"/>
            <a:ext cx="728604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5"/>
              </a:lnSpc>
            </a:pPr>
            <a:r>
              <a:rPr lang="en-US" sz="642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Функции эмоций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793475" y="2528572"/>
            <a:ext cx="7549820" cy="1095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Отражательно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оценочкая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функция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</a:p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Эмоция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появляется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еще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до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того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как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мы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дадим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когнитивную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оценку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793475" y="3812829"/>
            <a:ext cx="8494525" cy="1095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Сигнальня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функция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</a:p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Оповещение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организма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о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том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что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что-то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происходит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Эмпатие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и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предугадывание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93475" y="6152686"/>
            <a:ext cx="7819700" cy="1457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Мотивационно-мобилизующая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: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Эмоции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мотивируют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нас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к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действиям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Счастье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может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мотивировать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нас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стремиться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к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повторению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приятных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опытов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а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гнев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— к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устранению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препятствий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на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нашем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пути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793475" y="5162230"/>
            <a:ext cx="7819252" cy="73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Защитная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функция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Страх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или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отвращение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позволяют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предвосхитить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возможный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ущерб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93475" y="7800222"/>
            <a:ext cx="7819700" cy="733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Компенсаторная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Вместо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речи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с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детьми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и </a:t>
            </a:r>
            <a:r>
              <a:rPr lang="en-US" sz="24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животными</a:t>
            </a:r>
            <a:endParaRPr lang="en-US" sz="24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793475" y="8790678"/>
            <a:ext cx="7819700" cy="371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Дезоргнизующая: </a:t>
            </a:r>
            <a:r>
              <a:rPr lang="en-US" sz="24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Когда эмоции мешают жить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10</a:t>
            </a:r>
          </a:p>
        </p:txBody>
      </p:sp>
      <p:sp>
        <p:nvSpPr>
          <p:cNvPr id="16" name="Freeform 16"/>
          <p:cNvSpPr/>
          <p:nvPr/>
        </p:nvSpPr>
        <p:spPr>
          <a:xfrm>
            <a:off x="1371600" y="1271907"/>
            <a:ext cx="6299568" cy="7799697"/>
          </a:xfrm>
          <a:custGeom>
            <a:avLst/>
            <a:gdLst/>
            <a:ahLst/>
            <a:cxnLst/>
            <a:rect l="l" t="t" r="r" b="b"/>
            <a:pathLst>
              <a:path w="6299568" h="7799697">
                <a:moveTo>
                  <a:pt x="0" y="0"/>
                </a:moveTo>
                <a:lnTo>
                  <a:pt x="6299568" y="0"/>
                </a:lnTo>
                <a:lnTo>
                  <a:pt x="6299568" y="7799697"/>
                </a:lnTo>
                <a:lnTo>
                  <a:pt x="0" y="779969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604683" y="1452387"/>
            <a:ext cx="8697530" cy="7229822"/>
          </a:xfrm>
          <a:custGeom>
            <a:avLst/>
            <a:gdLst/>
            <a:ahLst/>
            <a:cxnLst/>
            <a:rect l="l" t="t" r="r" b="b"/>
            <a:pathLst>
              <a:path w="8697530" h="7229822">
                <a:moveTo>
                  <a:pt x="0" y="0"/>
                </a:moveTo>
                <a:lnTo>
                  <a:pt x="8697531" y="0"/>
                </a:lnTo>
                <a:lnTo>
                  <a:pt x="8697531" y="7229823"/>
                </a:lnTo>
                <a:lnTo>
                  <a:pt x="0" y="722982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95425" y="1376115"/>
            <a:ext cx="7109258" cy="3924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0"/>
              </a:lnSpc>
            </a:pPr>
            <a:r>
              <a:rPr lang="en-US" sz="5600" spc="-22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Существуют ли положительные и отрицательные эмоции?</a:t>
            </a:r>
          </a:p>
        </p:txBody>
      </p:sp>
      <p:sp>
        <p:nvSpPr>
          <p:cNvPr id="8" name="TextBox 8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</a:p>
        </p:txBody>
      </p:sp>
      <p:sp>
        <p:nvSpPr>
          <p:cNvPr id="10" name="Freeform 10"/>
          <p:cNvSpPr/>
          <p:nvPr/>
        </p:nvSpPr>
        <p:spPr>
          <a:xfrm>
            <a:off x="7842798" y="-39182"/>
            <a:ext cx="10393895" cy="12785854"/>
          </a:xfrm>
          <a:custGeom>
            <a:avLst/>
            <a:gdLst/>
            <a:ahLst/>
            <a:cxnLst/>
            <a:rect l="l" t="t" r="r" b="b"/>
            <a:pathLst>
              <a:path w="10393895" h="12785854">
                <a:moveTo>
                  <a:pt x="0" y="0"/>
                </a:moveTo>
                <a:lnTo>
                  <a:pt x="10393895" y="0"/>
                </a:lnTo>
                <a:lnTo>
                  <a:pt x="10393895" y="12785854"/>
                </a:lnTo>
                <a:lnTo>
                  <a:pt x="0" y="1278585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55158" y="2579566"/>
            <a:ext cx="6402073" cy="2632851"/>
            <a:chOff x="0" y="0"/>
            <a:chExt cx="5420212" cy="222906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155158" y="5620858"/>
            <a:ext cx="6402073" cy="2615429"/>
            <a:chOff x="0" y="0"/>
            <a:chExt cx="5420212" cy="221431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7BB19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966065" y="2579566"/>
            <a:ext cx="6402073" cy="2632851"/>
            <a:chOff x="0" y="0"/>
            <a:chExt cx="5420212" cy="222906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20212" cy="2229061"/>
            </a:xfrm>
            <a:custGeom>
              <a:avLst/>
              <a:gdLst/>
              <a:ahLst/>
              <a:cxnLst/>
              <a:rect l="l" t="t" r="r" b="b"/>
              <a:pathLst>
                <a:path w="5420212" h="2229061">
                  <a:moveTo>
                    <a:pt x="5295752" y="2229060"/>
                  </a:moveTo>
                  <a:lnTo>
                    <a:pt x="124460" y="2229060"/>
                  </a:lnTo>
                  <a:cubicBezTo>
                    <a:pt x="55880" y="2229060"/>
                    <a:pt x="0" y="2173181"/>
                    <a:pt x="0" y="210460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104601"/>
                  </a:lnTo>
                  <a:cubicBezTo>
                    <a:pt x="5420212" y="2173181"/>
                    <a:pt x="5364332" y="2229061"/>
                    <a:pt x="5295752" y="2229061"/>
                  </a:cubicBezTo>
                  <a:close/>
                </a:path>
              </a:pathLst>
            </a:custGeom>
            <a:solidFill>
              <a:srgbClr val="7BB19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966065" y="5620858"/>
            <a:ext cx="6402073" cy="2615429"/>
            <a:chOff x="0" y="0"/>
            <a:chExt cx="5420212" cy="221431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20212" cy="2214311"/>
            </a:xfrm>
            <a:custGeom>
              <a:avLst/>
              <a:gdLst/>
              <a:ahLst/>
              <a:cxnLst/>
              <a:rect l="l" t="t" r="r" b="b"/>
              <a:pathLst>
                <a:path w="5420212" h="2214311">
                  <a:moveTo>
                    <a:pt x="5295752" y="2214311"/>
                  </a:moveTo>
                  <a:lnTo>
                    <a:pt x="124460" y="2214311"/>
                  </a:lnTo>
                  <a:cubicBezTo>
                    <a:pt x="55880" y="2214311"/>
                    <a:pt x="0" y="2158431"/>
                    <a:pt x="0" y="20898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295752" y="0"/>
                  </a:lnTo>
                  <a:cubicBezTo>
                    <a:pt x="5364332" y="0"/>
                    <a:pt x="5420212" y="55880"/>
                    <a:pt x="5420212" y="124460"/>
                  </a:cubicBezTo>
                  <a:lnTo>
                    <a:pt x="5420212" y="2089851"/>
                  </a:lnTo>
                  <a:cubicBezTo>
                    <a:pt x="5420212" y="2158431"/>
                    <a:pt x="5364332" y="2214311"/>
                    <a:pt x="5295752" y="2214311"/>
                  </a:cubicBezTo>
                  <a:close/>
                </a:path>
              </a:pathLst>
            </a:custGeom>
            <a:solidFill>
              <a:srgbClr val="6667AB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Freeform 12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152035" y="809587"/>
            <a:ext cx="8810392" cy="8810392"/>
          </a:xfrm>
          <a:custGeom>
            <a:avLst/>
            <a:gdLst/>
            <a:ahLst/>
            <a:cxnLst/>
            <a:rect l="l" t="t" r="r" b="b"/>
            <a:pathLst>
              <a:path w="8810392" h="8810392">
                <a:moveTo>
                  <a:pt x="0" y="0"/>
                </a:moveTo>
                <a:lnTo>
                  <a:pt x="8810392" y="0"/>
                </a:lnTo>
                <a:lnTo>
                  <a:pt x="8810392" y="8810392"/>
                </a:lnTo>
                <a:lnTo>
                  <a:pt x="0" y="881039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651493" y="3366830"/>
            <a:ext cx="5409402" cy="108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Эмоция</a:t>
            </a:r>
          </a:p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Что я чувствую?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651493" y="6399412"/>
            <a:ext cx="5409402" cy="108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Потребность?</a:t>
            </a:r>
          </a:p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Чего мне не хватает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62400" y="3366830"/>
            <a:ext cx="5409402" cy="108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Мысль</a:t>
            </a:r>
          </a:p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Что я думаю?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62400" y="6132739"/>
            <a:ext cx="5409402" cy="162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Импульс/Действие</a:t>
            </a:r>
          </a:p>
          <a:p>
            <a:pPr algn="ctr">
              <a:lnSpc>
                <a:spcPts val="4224"/>
              </a:lnSpc>
            </a:pPr>
            <a:r>
              <a:rPr lang="en-US" sz="3840" b="1" spc="-76">
                <a:solidFill>
                  <a:srgbClr val="000000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Что я делаю/Хочу сделать?</a:t>
            </a:r>
          </a:p>
        </p:txBody>
      </p:sp>
      <p:sp>
        <p:nvSpPr>
          <p:cNvPr id="19" name="TextBox 19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098591" y="4175628"/>
            <a:ext cx="4917281" cy="219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8"/>
              </a:lnSpc>
            </a:pPr>
            <a:r>
              <a:rPr lang="en-US" sz="12198">
                <a:solidFill>
                  <a:srgbClr val="FFFFFF"/>
                </a:solidFill>
                <a:latin typeface="Jingleberry"/>
                <a:ea typeface="Jingleberry"/>
                <a:cs typeface="Jingleberry"/>
                <a:sym typeface="Jingleberry"/>
              </a:rPr>
              <a:t>Событие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7810" y="5776917"/>
            <a:ext cx="9627486" cy="293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5600" spc="-16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Билогоическая природа эмоций</a:t>
            </a:r>
          </a:p>
          <a:p>
            <a:pPr marL="0" lvl="0" indent="0" algn="l">
              <a:lnSpc>
                <a:spcPts val="7840"/>
              </a:lnSpc>
            </a:pPr>
            <a:endParaRPr lang="en-US" sz="5600" spc="-16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8" name="Freeform 8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6096" y="3929575"/>
            <a:ext cx="7683533" cy="4857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 этот счет ученые имеют различные мнения, но большинство согласны, что интеллект обеспечивает "не менее 4 и не более 25%" успеха. Исследование Даниэля Гоулмана в Гарварде вообще дало курьезный результат: зависимости карьерного роста от интеллекта нет вообще, а если таковая и наблюдается, то может быть как положительной, так и отрицательной.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32548" y="957282"/>
            <a:ext cx="16054162" cy="162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79"/>
              </a:lnSpc>
              <a:spcBef>
                <a:spcPct val="0"/>
              </a:spcBef>
            </a:pPr>
            <a:r>
              <a:rPr lang="en-US" sz="53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Насколько успех в жизни зависит от "классического", умственного интеллекта?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8" name="Freeform 8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739878" y="2888572"/>
            <a:ext cx="5531609" cy="602791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13417" y="702478"/>
            <a:ext cx="7960753" cy="1695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Эмоциональный </a:t>
            </a:r>
          </a:p>
          <a:p>
            <a:pPr algn="l">
              <a:lnSpc>
                <a:spcPts val="6600"/>
              </a:lnSpc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интеллект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13417" y="2878226"/>
            <a:ext cx="7960753" cy="6885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Самосознание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Понимание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собственных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эмоций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причин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влияния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мысли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поведение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Люди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высоким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уровнем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самосознания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могут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точно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оценивать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свое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эмоциональное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состояние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Саморегуляция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  <a:r>
              <a:rPr lang="en-US" sz="24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Способность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регулировать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контролировать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свои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эмоциональные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реакции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Это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включает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умение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успокаиваться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это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необходимо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и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поддерживать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оптимизм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даже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сложных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ситуациях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Мотивация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Способность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использовать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свои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достижения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целей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сохранения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усердия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стремления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к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успеху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879"/>
              </a:lnSpc>
            </a:pPr>
            <a:endParaRPr lang="en-US" sz="24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879"/>
              </a:lnSpc>
            </a:pPr>
            <a:r>
              <a:rPr lang="en-US" sz="2400" b="1" dirty="0" err="1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Эмпатия</a:t>
            </a:r>
            <a:r>
              <a:rPr lang="en-US" sz="2400" b="1" dirty="0">
                <a:solidFill>
                  <a:srgbClr val="7BB195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Способность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понимать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других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людей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видеть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ситуацию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точки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зрения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Это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ключевой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элемент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создания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глубоких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значимых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отношений</a:t>
            </a:r>
            <a:r>
              <a:rPr lang="en-US" sz="24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</a:p>
        </p:txBody>
      </p:sp>
      <p:sp>
        <p:nvSpPr>
          <p:cNvPr id="10" name="Freeform 10"/>
          <p:cNvSpPr/>
          <p:nvPr/>
        </p:nvSpPr>
        <p:spPr>
          <a:xfrm>
            <a:off x="9874170" y="-39182"/>
            <a:ext cx="8362523" cy="10287000"/>
          </a:xfrm>
          <a:custGeom>
            <a:avLst/>
            <a:gdLst/>
            <a:ahLst/>
            <a:cxnLst/>
            <a:rect l="l" t="t" r="r" b="b"/>
            <a:pathLst>
              <a:path w="8362523" h="10287000">
                <a:moveTo>
                  <a:pt x="0" y="0"/>
                </a:moveTo>
                <a:lnTo>
                  <a:pt x="8362523" y="0"/>
                </a:lnTo>
                <a:lnTo>
                  <a:pt x="836252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896600" y="845103"/>
            <a:ext cx="6277890" cy="8596793"/>
          </a:xfrm>
          <a:custGeom>
            <a:avLst/>
            <a:gdLst/>
            <a:ahLst/>
            <a:cxnLst/>
            <a:rect l="l" t="t" r="r" b="b"/>
            <a:pathLst>
              <a:path w="6277890" h="8596793">
                <a:moveTo>
                  <a:pt x="0" y="0"/>
                </a:moveTo>
                <a:lnTo>
                  <a:pt x="6277890" y="0"/>
                </a:lnTo>
                <a:lnTo>
                  <a:pt x="6277890" y="8596793"/>
                </a:lnTo>
                <a:lnTo>
                  <a:pt x="0" y="859679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38200" y="-15240"/>
            <a:ext cx="17449800" cy="5886550"/>
          </a:xfrm>
          <a:custGeom>
            <a:avLst/>
            <a:gdLst/>
            <a:ahLst/>
            <a:cxnLst/>
            <a:rect l="l" t="t" r="r" b="b"/>
            <a:pathLst>
              <a:path w="17449800" h="5886550">
                <a:moveTo>
                  <a:pt x="0" y="0"/>
                </a:moveTo>
                <a:lnTo>
                  <a:pt x="17449800" y="0"/>
                </a:lnTo>
                <a:lnTo>
                  <a:pt x="17449800" y="5886550"/>
                </a:lnTo>
                <a:lnTo>
                  <a:pt x="0" y="58865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29801" y="4818269"/>
            <a:ext cx="7562850" cy="5663350"/>
          </a:xfrm>
          <a:custGeom>
            <a:avLst/>
            <a:gdLst/>
            <a:ahLst/>
            <a:cxnLst/>
            <a:rect l="l" t="t" r="r" b="b"/>
            <a:pathLst>
              <a:path w="7562850" h="5663350">
                <a:moveTo>
                  <a:pt x="0" y="0"/>
                </a:moveTo>
                <a:lnTo>
                  <a:pt x="7562850" y="0"/>
                </a:lnTo>
                <a:lnTo>
                  <a:pt x="7562850" y="5663350"/>
                </a:lnTo>
                <a:lnTo>
                  <a:pt x="0" y="56633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80040" y="5872062"/>
            <a:ext cx="6579260" cy="3736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6"/>
              </a:lnSpc>
            </a:pPr>
            <a:r>
              <a:rPr lang="en-US" sz="9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Зачем лидеру</a:t>
            </a:r>
          </a:p>
          <a:p>
            <a:pPr algn="l">
              <a:lnSpc>
                <a:spcPts val="9696"/>
              </a:lnSpc>
            </a:pPr>
            <a:r>
              <a:rPr lang="en-US" sz="9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EQ?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23517" y="7649944"/>
            <a:ext cx="7826755" cy="971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Антон Семенович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 b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Макаренко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418217" y="1186419"/>
            <a:ext cx="8841083" cy="914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Эмоциональные риски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76283" y="3181606"/>
            <a:ext cx="8783017" cy="4712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0" lvl="1" indent="-453385" algn="l">
              <a:lnSpc>
                <a:spcPts val="6257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Блокировка эмоций</a:t>
            </a:r>
          </a:p>
          <a:p>
            <a:pPr marL="906770" lvl="1" indent="-453385" algn="l">
              <a:lnSpc>
                <a:spcPts val="6257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Опасное родительство</a:t>
            </a:r>
          </a:p>
          <a:p>
            <a:pPr marL="906770" lvl="1" indent="-453385" algn="l">
              <a:lnSpc>
                <a:spcPts val="6257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Аффекты</a:t>
            </a:r>
          </a:p>
          <a:p>
            <a:pPr marL="906770" lvl="1" indent="-453385" algn="l">
              <a:lnSpc>
                <a:spcPts val="6257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Эмоциональное выгорание</a:t>
            </a:r>
          </a:p>
          <a:p>
            <a:pPr marL="906770" lvl="1" indent="-453385" algn="l">
              <a:lnSpc>
                <a:spcPts val="6257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Депрессия</a:t>
            </a:r>
          </a:p>
          <a:p>
            <a:pPr marL="906770" lvl="1" indent="-453385" algn="l">
              <a:lnSpc>
                <a:spcPts val="6257"/>
              </a:lnSpc>
              <a:buFont typeface="Arial"/>
              <a:buChar char="•"/>
            </a:pPr>
            <a:r>
              <a:rPr lang="en-US" sz="41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Эмоциональная лабильность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12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09468" y="1357767"/>
            <a:ext cx="5804790" cy="7571465"/>
          </a:xfrm>
          <a:custGeom>
            <a:avLst/>
            <a:gdLst/>
            <a:ahLst/>
            <a:cxnLst/>
            <a:rect l="l" t="t" r="r" b="b"/>
            <a:pathLst>
              <a:path w="5804790" h="7571465">
                <a:moveTo>
                  <a:pt x="0" y="0"/>
                </a:moveTo>
                <a:lnTo>
                  <a:pt x="5804790" y="0"/>
                </a:lnTo>
                <a:lnTo>
                  <a:pt x="5804790" y="7571465"/>
                </a:lnTo>
                <a:lnTo>
                  <a:pt x="0" y="757146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3240" y="8453"/>
            <a:ext cx="17474760" cy="11642559"/>
          </a:xfrm>
          <a:custGeom>
            <a:avLst/>
            <a:gdLst/>
            <a:ahLst/>
            <a:cxnLst/>
            <a:rect l="l" t="t" r="r" b="b"/>
            <a:pathLst>
              <a:path w="17474760" h="11642559">
                <a:moveTo>
                  <a:pt x="0" y="0"/>
                </a:moveTo>
                <a:lnTo>
                  <a:pt x="17474760" y="0"/>
                </a:lnTo>
                <a:lnTo>
                  <a:pt x="17474760" y="11642560"/>
                </a:lnTo>
                <a:lnTo>
                  <a:pt x="0" y="1164256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712914" y="-1959104"/>
            <a:ext cx="6955930" cy="5208865"/>
          </a:xfrm>
          <a:custGeom>
            <a:avLst/>
            <a:gdLst/>
            <a:ahLst/>
            <a:cxnLst/>
            <a:rect l="l" t="t" r="r" b="b"/>
            <a:pathLst>
              <a:path w="6955930" h="5208865">
                <a:moveTo>
                  <a:pt x="0" y="0"/>
                </a:moveTo>
                <a:lnTo>
                  <a:pt x="6955930" y="0"/>
                </a:lnTo>
                <a:lnTo>
                  <a:pt x="6955930" y="5208865"/>
                </a:lnTo>
                <a:lnTo>
                  <a:pt x="0" y="5208865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21421" y="364277"/>
            <a:ext cx="6579260" cy="2507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6"/>
              </a:lnSpc>
            </a:pPr>
            <a:r>
              <a:rPr lang="en-US" sz="9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Что делать?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204270" y="2018533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50"/>
              </a:lnSpc>
            </a:pPr>
            <a:r>
              <a:rPr lang="en-US" sz="35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История исследования эмоций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788453" y="2191841"/>
            <a:ext cx="771999" cy="77199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901847" y="2181410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1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04270" y="3300601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Эмоции, чувства и переживания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788453" y="3471682"/>
            <a:ext cx="771999" cy="771999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7901847" y="346125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04270" y="5864738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Психофизиология эмоций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7788453" y="6031363"/>
            <a:ext cx="771999" cy="771999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7901847" y="6020932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4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204270" y="4582669"/>
            <a:ext cx="7322748" cy="803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Отрицательные эмоции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788453" y="4751522"/>
            <a:ext cx="771999" cy="771999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7901847" y="4741091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3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04270" y="7146806"/>
            <a:ext cx="7322748" cy="169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7050"/>
              </a:lnSpc>
              <a:spcBef>
                <a:spcPct val="0"/>
              </a:spcBef>
            </a:pPr>
            <a:r>
              <a:rPr lang="en-US" sz="3525">
                <a:solidFill>
                  <a:srgbClr val="FFFFFF"/>
                </a:solidFill>
                <a:latin typeface="Open Sans 1"/>
                <a:ea typeface="Open Sans 1"/>
                <a:cs typeface="Open Sans 1"/>
                <a:sym typeface="Open Sans 1"/>
              </a:rPr>
              <a:t>Эмоциональный интеллект, и как его развивать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7788453" y="7311203"/>
            <a:ext cx="771999" cy="771999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7901847" y="7300772"/>
            <a:ext cx="545211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b="1" u="none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03753" y="2166228"/>
            <a:ext cx="4257587" cy="1038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160"/>
              </a:lnSpc>
              <a:spcBef>
                <a:spcPct val="0"/>
              </a:spcBef>
            </a:pPr>
            <a:r>
              <a:rPr lang="en-US" sz="6800" b="1">
                <a:solidFill>
                  <a:srgbClr val="FFFFFF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Повестка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Freeform 25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27" name="Freeform 27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4619" y="0"/>
            <a:ext cx="1038606" cy="9394732"/>
            <a:chOff x="0" y="0"/>
            <a:chExt cx="351331" cy="31779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51331" cy="3177971"/>
            </a:xfrm>
            <a:custGeom>
              <a:avLst/>
              <a:gdLst/>
              <a:ahLst/>
              <a:cxnLst/>
              <a:rect l="l" t="t" r="r" b="b"/>
              <a:pathLst>
                <a:path w="351331" h="3177971">
                  <a:moveTo>
                    <a:pt x="0" y="0"/>
                  </a:moveTo>
                  <a:lnTo>
                    <a:pt x="351331" y="0"/>
                  </a:lnTo>
                  <a:lnTo>
                    <a:pt x="351331" y="3177971"/>
                  </a:lnTo>
                  <a:lnTo>
                    <a:pt x="0" y="3177971"/>
                  </a:lnTo>
                  <a:close/>
                </a:path>
              </a:pathLst>
            </a:custGeom>
            <a:solidFill>
              <a:srgbClr val="6667AB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-194619" y="9394732"/>
            <a:ext cx="1038606" cy="1098020"/>
            <a:chOff x="0" y="0"/>
            <a:chExt cx="181033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0330" cy="1913890"/>
            </a:xfrm>
            <a:custGeom>
              <a:avLst/>
              <a:gdLst/>
              <a:ahLst/>
              <a:cxnLst/>
              <a:rect l="l" t="t" r="r" b="b"/>
              <a:pathLst>
                <a:path w="1810330" h="1913890">
                  <a:moveTo>
                    <a:pt x="0" y="0"/>
                  </a:moveTo>
                  <a:lnTo>
                    <a:pt x="1810330" y="0"/>
                  </a:lnTo>
                  <a:lnTo>
                    <a:pt x="181033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0" y="423843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11065" y="726271"/>
            <a:ext cx="8229600" cy="8229600"/>
          </a:xfrm>
          <a:custGeom>
            <a:avLst/>
            <a:gdLst/>
            <a:ahLst/>
            <a:cxnLst/>
            <a:rect l="l" t="t" r="r" b="b"/>
            <a:pathLst>
              <a:path w="8229600" h="8229600">
                <a:moveTo>
                  <a:pt x="0" y="0"/>
                </a:moveTo>
                <a:lnTo>
                  <a:pt x="8229600" y="0"/>
                </a:lnTo>
                <a:lnTo>
                  <a:pt x="82296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874433" y="4697366"/>
            <a:ext cx="7315200" cy="356616"/>
          </a:xfrm>
          <a:custGeom>
            <a:avLst/>
            <a:gdLst/>
            <a:ahLst/>
            <a:cxnLst/>
            <a:rect l="l" t="t" r="r" b="b"/>
            <a:pathLst>
              <a:path w="7315200" h="356616">
                <a:moveTo>
                  <a:pt x="0" y="0"/>
                </a:moveTo>
                <a:lnTo>
                  <a:pt x="7315200" y="0"/>
                </a:lnTo>
                <a:lnTo>
                  <a:pt x="7315200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5400000">
            <a:off x="-1288996" y="4269876"/>
            <a:ext cx="3386673" cy="41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POSITUM ACADEMY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804767" y="2482342"/>
            <a:ext cx="7454533" cy="189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6"/>
              </a:lnSpc>
              <a:spcBef>
                <a:spcPct val="0"/>
              </a:spcBef>
            </a:pPr>
            <a:r>
              <a:rPr lang="en-US" sz="2704" b="1" u="none" strike="noStrike">
                <a:solidFill>
                  <a:srgbClr val="7BB19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Открытая реакция - искренность </a:t>
            </a:r>
          </a:p>
          <a:p>
            <a:pPr marL="0" lvl="0" indent="0" algn="ctr">
              <a:lnSpc>
                <a:spcPts val="3786"/>
              </a:lnSpc>
              <a:spcBef>
                <a:spcPct val="0"/>
              </a:spcBef>
            </a:pPr>
            <a:r>
              <a:rPr lang="en-US" sz="2704" u="none" strike="noStrike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Способность сказать «нет»</a:t>
            </a:r>
          </a:p>
          <a:p>
            <a:pPr marL="0" lvl="0" indent="0" algn="ctr">
              <a:lnSpc>
                <a:spcPts val="3786"/>
              </a:lnSpc>
              <a:spcBef>
                <a:spcPct val="0"/>
              </a:spcBef>
            </a:pPr>
            <a:r>
              <a:rPr lang="en-US" sz="2704" u="none" strike="noStrike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Контакт с собой </a:t>
            </a:r>
          </a:p>
          <a:p>
            <a:pPr marL="0" lvl="0" indent="0" algn="ctr">
              <a:lnSpc>
                <a:spcPts val="3786"/>
              </a:lnSpc>
              <a:spcBef>
                <a:spcPct val="0"/>
              </a:spcBef>
            </a:pPr>
            <a:endParaRPr lang="en-US" sz="2704" u="none" strike="noStrike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554826" y="5725451"/>
            <a:ext cx="5730925" cy="141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6"/>
              </a:lnSpc>
              <a:spcBef>
                <a:spcPct val="0"/>
              </a:spcBef>
            </a:pPr>
            <a:r>
              <a:rPr lang="en-US" sz="2704" b="1">
                <a:solidFill>
                  <a:srgbClr val="7BB195"/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Скрытая реакция - вежливость </a:t>
            </a:r>
          </a:p>
          <a:p>
            <a:pPr algn="ctr">
              <a:lnSpc>
                <a:spcPts val="3786"/>
              </a:lnSpc>
              <a:spcBef>
                <a:spcPct val="0"/>
              </a:spcBef>
            </a:pPr>
            <a:r>
              <a:rPr lang="en-US" sz="2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Способность говорить «да»</a:t>
            </a:r>
          </a:p>
          <a:p>
            <a:pPr algn="ctr">
              <a:lnSpc>
                <a:spcPts val="3786"/>
              </a:lnSpc>
              <a:spcBef>
                <a:spcPct val="0"/>
              </a:spcBef>
            </a:pPr>
            <a:r>
              <a:rPr lang="en-US" sz="2704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Контакт с другими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619" y="0"/>
            <a:ext cx="1038606" cy="9394732"/>
            <a:chOff x="0" y="0"/>
            <a:chExt cx="351331" cy="317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331" cy="3177971"/>
            </a:xfrm>
            <a:custGeom>
              <a:avLst/>
              <a:gdLst/>
              <a:ahLst/>
              <a:cxnLst/>
              <a:rect l="l" t="t" r="r" b="b"/>
              <a:pathLst>
                <a:path w="351331" h="3177971">
                  <a:moveTo>
                    <a:pt x="0" y="0"/>
                  </a:moveTo>
                  <a:lnTo>
                    <a:pt x="351331" y="0"/>
                  </a:lnTo>
                  <a:lnTo>
                    <a:pt x="351331" y="3177971"/>
                  </a:lnTo>
                  <a:lnTo>
                    <a:pt x="0" y="3177971"/>
                  </a:lnTo>
                  <a:close/>
                </a:path>
              </a:pathLst>
            </a:custGeom>
            <a:solidFill>
              <a:srgbClr val="6667A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08035" y="9394732"/>
            <a:ext cx="952022" cy="1006483"/>
            <a:chOff x="0" y="0"/>
            <a:chExt cx="181033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10330" cy="1913890"/>
            </a:xfrm>
            <a:custGeom>
              <a:avLst/>
              <a:gdLst/>
              <a:ahLst/>
              <a:cxnLst/>
              <a:rect l="l" t="t" r="r" b="b"/>
              <a:pathLst>
                <a:path w="1810330" h="1913890">
                  <a:moveTo>
                    <a:pt x="0" y="0"/>
                  </a:moveTo>
                  <a:lnTo>
                    <a:pt x="1810330" y="0"/>
                  </a:lnTo>
                  <a:lnTo>
                    <a:pt x="181033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85862" y="1333479"/>
            <a:ext cx="7097072" cy="6727775"/>
          </a:xfrm>
          <a:custGeom>
            <a:avLst/>
            <a:gdLst/>
            <a:ahLst/>
            <a:cxnLst/>
            <a:rect l="l" t="t" r="r" b="b"/>
            <a:pathLst>
              <a:path w="7097072" h="6727775">
                <a:moveTo>
                  <a:pt x="0" y="0"/>
                </a:moveTo>
                <a:lnTo>
                  <a:pt x="7097071" y="0"/>
                </a:lnTo>
                <a:lnTo>
                  <a:pt x="7097071" y="6727775"/>
                </a:lnTo>
                <a:lnTo>
                  <a:pt x="0" y="67277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051537" y="7130149"/>
            <a:ext cx="11236463" cy="2264583"/>
            <a:chOff x="0" y="0"/>
            <a:chExt cx="9125675" cy="1839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25676" cy="1839178"/>
            </a:xfrm>
            <a:custGeom>
              <a:avLst/>
              <a:gdLst/>
              <a:ahLst/>
              <a:cxnLst/>
              <a:rect l="l" t="t" r="r" b="b"/>
              <a:pathLst>
                <a:path w="9125676" h="1839178">
                  <a:moveTo>
                    <a:pt x="0" y="0"/>
                  </a:moveTo>
                  <a:lnTo>
                    <a:pt x="9125676" y="0"/>
                  </a:lnTo>
                  <a:lnTo>
                    <a:pt x="9125676" y="1839178"/>
                  </a:lnTo>
                  <a:lnTo>
                    <a:pt x="0" y="183917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0" y="423843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39159" y="1003996"/>
            <a:ext cx="6766934" cy="122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16"/>
              </a:lnSpc>
            </a:pPr>
            <a:r>
              <a:rPr lang="en-US" sz="755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Вежливость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39159" y="5730753"/>
            <a:ext cx="7797783" cy="40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9"/>
              </a:lnSpc>
              <a:spcBef>
                <a:spcPct val="0"/>
              </a:spcBef>
            </a:pPr>
            <a:r>
              <a:rPr lang="en-US" sz="2335">
                <a:solidFill>
                  <a:srgbClr val="7BB195"/>
                </a:solidFill>
                <a:latin typeface="Open Sans 2"/>
                <a:ea typeface="Open Sans 2"/>
                <a:cs typeface="Open Sans 2"/>
                <a:sym typeface="Open Sans 2"/>
              </a:rPr>
              <a:t>СПОСОБЫ РАЗРАЕШЕНИЯ КЛЮЧЕВОГО КОНФЛИКТА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68591" y="2673698"/>
            <a:ext cx="7981033" cy="258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4"/>
              </a:lnSpc>
            </a:pPr>
            <a:r>
              <a:rPr lang="en-US" sz="195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Способность сосредоточивать внимание на позиции другого, подчиняться, говорить «Да» ценой отказа и эмоциональной реакции страха, отказа от собственных влечений.</a:t>
            </a:r>
          </a:p>
          <a:p>
            <a:pPr algn="l">
              <a:lnSpc>
                <a:spcPts val="2954"/>
              </a:lnSpc>
            </a:pPr>
            <a:r>
              <a:rPr lang="en-US" sz="195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Вежливость предполагает поведенческий уход от конфликта без изменения отношения к нему</a:t>
            </a:r>
          </a:p>
          <a:p>
            <a:pPr algn="l">
              <a:lnSpc>
                <a:spcPts val="2954"/>
              </a:lnSpc>
            </a:pPr>
            <a:r>
              <a:rPr lang="en-US" sz="195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Вежливость – это направление реакции, но не её разрешение </a:t>
            </a:r>
          </a:p>
          <a:p>
            <a:pPr algn="l">
              <a:lnSpc>
                <a:spcPts val="2954"/>
              </a:lnSpc>
              <a:spcBef>
                <a:spcPct val="0"/>
              </a:spcBef>
            </a:pPr>
            <a:endParaRPr lang="en-US" sz="1956">
              <a:solidFill>
                <a:srgbClr val="FFFFFF"/>
              </a:solidFill>
              <a:latin typeface="Open Sans 2"/>
              <a:ea typeface="Open Sans 2"/>
              <a:cs typeface="Open Sans 2"/>
              <a:sym typeface="Open Sans 2"/>
            </a:endParaRP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1250073" y="4488379"/>
            <a:ext cx="3386673" cy="41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POSITUM ACADEMY</a:t>
            </a:r>
          </a:p>
        </p:txBody>
      </p:sp>
      <p:sp>
        <p:nvSpPr>
          <p:cNvPr id="14" name="Freeform 14"/>
          <p:cNvSpPr/>
          <p:nvPr/>
        </p:nvSpPr>
        <p:spPr>
          <a:xfrm>
            <a:off x="9144000" y="8084133"/>
            <a:ext cx="7315200" cy="356616"/>
          </a:xfrm>
          <a:custGeom>
            <a:avLst/>
            <a:gdLst/>
            <a:ahLst/>
            <a:cxnLst/>
            <a:rect l="l" t="t" r="r" b="b"/>
            <a:pathLst>
              <a:path w="7315200" h="356616">
                <a:moveTo>
                  <a:pt x="0" y="0"/>
                </a:moveTo>
                <a:lnTo>
                  <a:pt x="7315200" y="0"/>
                </a:lnTo>
                <a:lnTo>
                  <a:pt x="7315200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619" y="0"/>
            <a:ext cx="1038606" cy="9394732"/>
            <a:chOff x="0" y="0"/>
            <a:chExt cx="351331" cy="317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331" cy="3177971"/>
            </a:xfrm>
            <a:custGeom>
              <a:avLst/>
              <a:gdLst/>
              <a:ahLst/>
              <a:cxnLst/>
              <a:rect l="l" t="t" r="r" b="b"/>
              <a:pathLst>
                <a:path w="351331" h="3177971">
                  <a:moveTo>
                    <a:pt x="0" y="0"/>
                  </a:moveTo>
                  <a:lnTo>
                    <a:pt x="351331" y="0"/>
                  </a:lnTo>
                  <a:lnTo>
                    <a:pt x="351331" y="3177971"/>
                  </a:lnTo>
                  <a:lnTo>
                    <a:pt x="0" y="3177971"/>
                  </a:lnTo>
                  <a:close/>
                </a:path>
              </a:pathLst>
            </a:custGeom>
            <a:solidFill>
              <a:srgbClr val="6667A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08035" y="9394732"/>
            <a:ext cx="952022" cy="1006483"/>
            <a:chOff x="0" y="0"/>
            <a:chExt cx="181033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10330" cy="1913890"/>
            </a:xfrm>
            <a:custGeom>
              <a:avLst/>
              <a:gdLst/>
              <a:ahLst/>
              <a:cxnLst/>
              <a:rect l="l" t="t" r="r" b="b"/>
              <a:pathLst>
                <a:path w="1810330" h="1913890">
                  <a:moveTo>
                    <a:pt x="0" y="0"/>
                  </a:moveTo>
                  <a:lnTo>
                    <a:pt x="1810330" y="0"/>
                  </a:lnTo>
                  <a:lnTo>
                    <a:pt x="181033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85862" y="1333479"/>
            <a:ext cx="7097072" cy="6727775"/>
          </a:xfrm>
          <a:custGeom>
            <a:avLst/>
            <a:gdLst/>
            <a:ahLst/>
            <a:cxnLst/>
            <a:rect l="l" t="t" r="r" b="b"/>
            <a:pathLst>
              <a:path w="7097072" h="6727775">
                <a:moveTo>
                  <a:pt x="0" y="0"/>
                </a:moveTo>
                <a:lnTo>
                  <a:pt x="7097071" y="0"/>
                </a:lnTo>
                <a:lnTo>
                  <a:pt x="7097071" y="6727775"/>
                </a:lnTo>
                <a:lnTo>
                  <a:pt x="0" y="672777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7051537" y="7130149"/>
            <a:ext cx="11236463" cy="2264583"/>
            <a:chOff x="0" y="0"/>
            <a:chExt cx="9125675" cy="18391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125676" cy="1839178"/>
            </a:xfrm>
            <a:custGeom>
              <a:avLst/>
              <a:gdLst/>
              <a:ahLst/>
              <a:cxnLst/>
              <a:rect l="l" t="t" r="r" b="b"/>
              <a:pathLst>
                <a:path w="9125676" h="1839178">
                  <a:moveTo>
                    <a:pt x="0" y="0"/>
                  </a:moveTo>
                  <a:lnTo>
                    <a:pt x="9125676" y="0"/>
                  </a:lnTo>
                  <a:lnTo>
                    <a:pt x="9125676" y="1839178"/>
                  </a:lnTo>
                  <a:lnTo>
                    <a:pt x="0" y="183917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0" y="423843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9639159" y="1003996"/>
            <a:ext cx="6766934" cy="122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816"/>
              </a:lnSpc>
            </a:pPr>
            <a:r>
              <a:rPr lang="en-US" sz="755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Открытость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39159" y="5730753"/>
            <a:ext cx="7797783" cy="400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69"/>
              </a:lnSpc>
              <a:spcBef>
                <a:spcPct val="0"/>
              </a:spcBef>
            </a:pPr>
            <a:r>
              <a:rPr lang="en-US" sz="2335">
                <a:solidFill>
                  <a:srgbClr val="7BB195"/>
                </a:solidFill>
                <a:latin typeface="Open Sans 2"/>
                <a:ea typeface="Open Sans 2"/>
                <a:cs typeface="Open Sans 2"/>
                <a:sym typeface="Open Sans 2"/>
              </a:rPr>
              <a:t>СПОСОБЫ РАЗРАЕШЕНИЯ КЛЮЧЕВОГО КОНФЛИКТА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68591" y="2673698"/>
            <a:ext cx="7981033" cy="2589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54"/>
              </a:lnSpc>
            </a:pPr>
            <a:r>
              <a:rPr lang="en-US" sz="195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Способность прямо выражать потребности, стоять за себя и утверждать себя, имеется сопутствующий риск агрессии.</a:t>
            </a:r>
          </a:p>
          <a:p>
            <a:pPr algn="l">
              <a:lnSpc>
                <a:spcPts val="2954"/>
              </a:lnSpc>
              <a:spcBef>
                <a:spcPct val="0"/>
              </a:spcBef>
            </a:pPr>
            <a:r>
              <a:rPr lang="en-US" sz="1956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Человек говорит и делает то, что думает и чувствует, проявляет себя максимально аутентично, дистанция между стимулом и реакцией сокращается, «что в голове, то и на языке». Открытость можно понимать как прямолинейность и негибкость поведения относительно чувств других</a:t>
            </a:r>
          </a:p>
        </p:txBody>
      </p:sp>
      <p:sp>
        <p:nvSpPr>
          <p:cNvPr id="13" name="TextBox 13"/>
          <p:cNvSpPr txBox="1"/>
          <p:nvPr/>
        </p:nvSpPr>
        <p:spPr>
          <a:xfrm rot="-5400000">
            <a:off x="-1250073" y="4488379"/>
            <a:ext cx="3386673" cy="41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POSITUM ACADEMY</a:t>
            </a:r>
          </a:p>
        </p:txBody>
      </p:sp>
      <p:sp>
        <p:nvSpPr>
          <p:cNvPr id="14" name="Freeform 14"/>
          <p:cNvSpPr/>
          <p:nvPr/>
        </p:nvSpPr>
        <p:spPr>
          <a:xfrm>
            <a:off x="9144000" y="8084133"/>
            <a:ext cx="7315200" cy="356616"/>
          </a:xfrm>
          <a:custGeom>
            <a:avLst/>
            <a:gdLst/>
            <a:ahLst/>
            <a:cxnLst/>
            <a:rect l="l" t="t" r="r" b="b"/>
            <a:pathLst>
              <a:path w="7315200" h="356616">
                <a:moveTo>
                  <a:pt x="0" y="0"/>
                </a:moveTo>
                <a:lnTo>
                  <a:pt x="7315200" y="0"/>
                </a:lnTo>
                <a:lnTo>
                  <a:pt x="7315200" y="356616"/>
                </a:lnTo>
                <a:lnTo>
                  <a:pt x="0" y="35661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alphaModFix amt="49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021629" y="0"/>
            <a:ext cx="9266371" cy="10287000"/>
            <a:chOff x="0" y="0"/>
            <a:chExt cx="244052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40526" cy="2709333"/>
            </a:xfrm>
            <a:custGeom>
              <a:avLst/>
              <a:gdLst/>
              <a:ahLst/>
              <a:cxnLst/>
              <a:rect l="l" t="t" r="r" b="b"/>
              <a:pathLst>
                <a:path w="2440526" h="2709333">
                  <a:moveTo>
                    <a:pt x="0" y="0"/>
                  </a:moveTo>
                  <a:lnTo>
                    <a:pt x="2440526" y="0"/>
                  </a:lnTo>
                  <a:lnTo>
                    <a:pt x="24405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7098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440526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94619" y="0"/>
            <a:ext cx="1038606" cy="9394732"/>
            <a:chOff x="0" y="0"/>
            <a:chExt cx="351331" cy="317797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1331" cy="3177971"/>
            </a:xfrm>
            <a:custGeom>
              <a:avLst/>
              <a:gdLst/>
              <a:ahLst/>
              <a:cxnLst/>
              <a:rect l="l" t="t" r="r" b="b"/>
              <a:pathLst>
                <a:path w="351331" h="3177971">
                  <a:moveTo>
                    <a:pt x="0" y="0"/>
                  </a:moveTo>
                  <a:lnTo>
                    <a:pt x="351331" y="0"/>
                  </a:lnTo>
                  <a:lnTo>
                    <a:pt x="351331" y="3177971"/>
                  </a:lnTo>
                  <a:lnTo>
                    <a:pt x="0" y="3177971"/>
                  </a:lnTo>
                  <a:close/>
                </a:path>
              </a:pathLst>
            </a:custGeom>
            <a:solidFill>
              <a:srgbClr val="6667AB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-194619" y="9394732"/>
            <a:ext cx="1038606" cy="1098020"/>
            <a:chOff x="0" y="0"/>
            <a:chExt cx="1810330" cy="19138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10330" cy="1913890"/>
            </a:xfrm>
            <a:custGeom>
              <a:avLst/>
              <a:gdLst/>
              <a:ahLst/>
              <a:cxnLst/>
              <a:rect l="l" t="t" r="r" b="b"/>
              <a:pathLst>
                <a:path w="1810330" h="1913890">
                  <a:moveTo>
                    <a:pt x="0" y="0"/>
                  </a:moveTo>
                  <a:lnTo>
                    <a:pt x="1810330" y="0"/>
                  </a:lnTo>
                  <a:lnTo>
                    <a:pt x="181033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0" y="423843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633558" y="726271"/>
            <a:ext cx="8256500" cy="8350443"/>
          </a:xfrm>
          <a:custGeom>
            <a:avLst/>
            <a:gdLst/>
            <a:ahLst/>
            <a:cxnLst/>
            <a:rect l="l" t="t" r="r" b="b"/>
            <a:pathLst>
              <a:path w="8256500" h="8350443">
                <a:moveTo>
                  <a:pt x="0" y="0"/>
                </a:moveTo>
                <a:lnTo>
                  <a:pt x="8256500" y="0"/>
                </a:lnTo>
                <a:lnTo>
                  <a:pt x="8256500" y="8350443"/>
                </a:lnTo>
                <a:lnTo>
                  <a:pt x="0" y="8350443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0365939" y="4886642"/>
            <a:ext cx="3288875" cy="3342958"/>
            <a:chOff x="0" y="0"/>
            <a:chExt cx="866206" cy="8804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66206" cy="880450"/>
            </a:xfrm>
            <a:custGeom>
              <a:avLst/>
              <a:gdLst/>
              <a:ahLst/>
              <a:cxnLst/>
              <a:rect l="l" t="t" r="r" b="b"/>
              <a:pathLst>
                <a:path w="866206" h="880450">
                  <a:moveTo>
                    <a:pt x="0" y="0"/>
                  </a:moveTo>
                  <a:lnTo>
                    <a:pt x="866206" y="0"/>
                  </a:lnTo>
                  <a:lnTo>
                    <a:pt x="866206" y="880450"/>
                  </a:lnTo>
                  <a:lnTo>
                    <a:pt x="0" y="880450"/>
                  </a:lnTo>
                  <a:close/>
                </a:path>
              </a:pathLst>
            </a:custGeom>
            <a:solidFill>
              <a:srgbClr val="6667AB">
                <a:alpha val="26667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66206" cy="93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811571" y="4886642"/>
            <a:ext cx="3288875" cy="3342958"/>
            <a:chOff x="0" y="0"/>
            <a:chExt cx="866206" cy="8804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66206" cy="880450"/>
            </a:xfrm>
            <a:custGeom>
              <a:avLst/>
              <a:gdLst/>
              <a:ahLst/>
              <a:cxnLst/>
              <a:rect l="l" t="t" r="r" b="b"/>
              <a:pathLst>
                <a:path w="866206" h="880450">
                  <a:moveTo>
                    <a:pt x="0" y="0"/>
                  </a:moveTo>
                  <a:lnTo>
                    <a:pt x="866206" y="0"/>
                  </a:lnTo>
                  <a:lnTo>
                    <a:pt x="866206" y="880450"/>
                  </a:lnTo>
                  <a:lnTo>
                    <a:pt x="0" y="880450"/>
                  </a:lnTo>
                  <a:close/>
                </a:path>
              </a:pathLst>
            </a:custGeom>
            <a:solidFill>
              <a:srgbClr val="7BB195">
                <a:alpha val="26667"/>
              </a:srgbClr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866206" cy="937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 rot="-5400000">
            <a:off x="-1288996" y="4269876"/>
            <a:ext cx="3386673" cy="413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61"/>
              </a:lnSpc>
              <a:spcBef>
                <a:spcPct val="0"/>
              </a:spcBef>
            </a:pPr>
            <a:r>
              <a:rPr lang="en-US" sz="2472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POSITUM ACADEMY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712311" y="604034"/>
            <a:ext cx="6109296" cy="1578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18"/>
              </a:lnSpc>
            </a:pPr>
            <a:r>
              <a:rPr lang="en-US" sz="5771">
                <a:solidFill>
                  <a:srgbClr val="FFFFFF"/>
                </a:solidFill>
                <a:latin typeface="Open Sans 2"/>
                <a:ea typeface="Open Sans 2"/>
                <a:cs typeface="Open Sans 2"/>
                <a:sym typeface="Open Sans 2"/>
              </a:rPr>
              <a:t>Паттерны обработки КК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633558" y="9010039"/>
            <a:ext cx="82565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Вежливость</a:t>
            </a:r>
          </a:p>
        </p:txBody>
      </p:sp>
      <p:sp>
        <p:nvSpPr>
          <p:cNvPr id="21" name="TextBox 21"/>
          <p:cNvSpPr txBox="1"/>
          <p:nvPr/>
        </p:nvSpPr>
        <p:spPr>
          <a:xfrm rot="-5400000">
            <a:off x="5376720" y="4596448"/>
            <a:ext cx="8256500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Искренность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09183" y="5986104"/>
            <a:ext cx="3602388" cy="78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НЕ искренность</a:t>
            </a:r>
          </a:p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Не вежливость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0365939" y="1154110"/>
            <a:ext cx="3288875" cy="3323653"/>
            <a:chOff x="0" y="0"/>
            <a:chExt cx="866206" cy="87536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66206" cy="875365"/>
            </a:xfrm>
            <a:custGeom>
              <a:avLst/>
              <a:gdLst/>
              <a:ahLst/>
              <a:cxnLst/>
              <a:rect l="l" t="t" r="r" b="b"/>
              <a:pathLst>
                <a:path w="866206" h="875365">
                  <a:moveTo>
                    <a:pt x="0" y="0"/>
                  </a:moveTo>
                  <a:lnTo>
                    <a:pt x="866206" y="0"/>
                  </a:lnTo>
                  <a:lnTo>
                    <a:pt x="866206" y="875365"/>
                  </a:lnTo>
                  <a:lnTo>
                    <a:pt x="0" y="875365"/>
                  </a:lnTo>
                  <a:close/>
                </a:path>
              </a:pathLst>
            </a:custGeom>
            <a:solidFill>
              <a:srgbClr val="FF3131">
                <a:alpha val="26667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66206" cy="932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3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761808" y="1154110"/>
            <a:ext cx="3288875" cy="3323653"/>
            <a:chOff x="0" y="0"/>
            <a:chExt cx="866206" cy="87536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66206" cy="875365"/>
            </a:xfrm>
            <a:custGeom>
              <a:avLst/>
              <a:gdLst/>
              <a:ahLst/>
              <a:cxnLst/>
              <a:rect l="l" t="t" r="r" b="b"/>
              <a:pathLst>
                <a:path w="866206" h="875365">
                  <a:moveTo>
                    <a:pt x="0" y="0"/>
                  </a:moveTo>
                  <a:lnTo>
                    <a:pt x="866206" y="0"/>
                  </a:lnTo>
                  <a:lnTo>
                    <a:pt x="866206" y="875365"/>
                  </a:lnTo>
                  <a:lnTo>
                    <a:pt x="0" y="875365"/>
                  </a:lnTo>
                  <a:close/>
                </a:path>
              </a:pathLst>
            </a:custGeom>
            <a:solidFill>
              <a:srgbClr val="FAFFA5">
                <a:alpha val="26667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57150"/>
              <a:ext cx="866206" cy="9325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3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209183" y="2410900"/>
            <a:ext cx="3602388" cy="78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Искренность</a:t>
            </a:r>
          </a:p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Не вежливость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656912" y="2410900"/>
            <a:ext cx="3602388" cy="78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Искренность</a:t>
            </a:r>
          </a:p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Вежливость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656912" y="5986104"/>
            <a:ext cx="3602388" cy="7828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НЕ искренность</a:t>
            </a:r>
          </a:p>
          <a:p>
            <a:pPr algn="ctr">
              <a:lnSpc>
                <a:spcPts val="3016"/>
              </a:lnSpc>
            </a:pPr>
            <a:r>
              <a:rPr lang="en-US" sz="2900" b="1">
                <a:solidFill>
                  <a:srgbClr val="000000"/>
                </a:solidFill>
                <a:latin typeface="Open Sans 1 Bold"/>
                <a:ea typeface="Open Sans 1 Bold"/>
                <a:cs typeface="Open Sans 1 Bold"/>
                <a:sym typeface="Open Sans 1 Bold"/>
              </a:rPr>
              <a:t>Вежливость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183766" y="1278905"/>
            <a:ext cx="1614858" cy="7792699"/>
          </a:xfrm>
          <a:custGeom>
            <a:avLst/>
            <a:gdLst/>
            <a:ahLst/>
            <a:cxnLst/>
            <a:rect l="l" t="t" r="r" b="b"/>
            <a:pathLst>
              <a:path w="1614858" h="7792699">
                <a:moveTo>
                  <a:pt x="0" y="0"/>
                </a:moveTo>
                <a:lnTo>
                  <a:pt x="1614858" y="0"/>
                </a:lnTo>
                <a:lnTo>
                  <a:pt x="1614858" y="7792699"/>
                </a:lnTo>
                <a:lnTo>
                  <a:pt x="0" y="779269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5400000">
            <a:off x="7729332" y="5624532"/>
            <a:ext cx="4122093" cy="53819"/>
            <a:chOff x="0" y="0"/>
            <a:chExt cx="4863607" cy="63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63592" cy="63498"/>
            </a:xfrm>
            <a:custGeom>
              <a:avLst/>
              <a:gdLst/>
              <a:ahLst/>
              <a:cxnLst/>
              <a:rect l="l" t="t" r="r" b="b"/>
              <a:pathLst>
                <a:path w="4863592" h="63498">
                  <a:moveTo>
                    <a:pt x="25400" y="0"/>
                  </a:moveTo>
                  <a:lnTo>
                    <a:pt x="4838192" y="0"/>
                  </a:lnTo>
                  <a:cubicBezTo>
                    <a:pt x="4852162" y="0"/>
                    <a:pt x="4863592" y="14287"/>
                    <a:pt x="4863592" y="31749"/>
                  </a:cubicBezTo>
                  <a:cubicBezTo>
                    <a:pt x="4863592" y="49211"/>
                    <a:pt x="4852162" y="63498"/>
                    <a:pt x="4838192" y="63498"/>
                  </a:cubicBezTo>
                  <a:lnTo>
                    <a:pt x="25400" y="63498"/>
                  </a:lnTo>
                  <a:cubicBezTo>
                    <a:pt x="11430" y="63498"/>
                    <a:pt x="0" y="49211"/>
                    <a:pt x="0" y="31749"/>
                  </a:cubicBezTo>
                  <a:cubicBezTo>
                    <a:pt x="0" y="14287"/>
                    <a:pt x="11430" y="0"/>
                    <a:pt x="25400" y="0"/>
                  </a:cubicBezTo>
                  <a:close/>
                </a:path>
              </a:pathLst>
            </a:custGeom>
            <a:solidFill>
              <a:srgbClr val="7BB19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9817288" y="1278905"/>
            <a:ext cx="1455969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6"/>
              </a:lnSpc>
            </a:pPr>
            <a:r>
              <a:rPr lang="en-US" sz="423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Кейс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88838" y="2608326"/>
            <a:ext cx="6470462" cy="664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68"/>
              </a:lnSpc>
            </a:pPr>
            <a:r>
              <a:rPr lang="en-US" sz="2400" b="1" spc="-7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«Я больше не хочу ходить в школу»</a:t>
            </a:r>
          </a:p>
          <a:p>
            <a:pPr algn="l">
              <a:lnSpc>
                <a:spcPts val="3768"/>
              </a:lnSpc>
            </a:pPr>
            <a:endParaRPr lang="en-US" sz="2400" b="1" spc="-7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3768"/>
              </a:lnSpc>
            </a:pPr>
            <a:r>
              <a:rPr lang="en-US" sz="2400" b="1" spc="-7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Клиент:</a:t>
            </a:r>
            <a:r>
              <a:rPr lang="en-US" sz="2400" spc="-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Артём, 9 лет, 3 класс.</a:t>
            </a:r>
          </a:p>
          <a:p>
            <a:pPr algn="l">
              <a:lnSpc>
                <a:spcPts val="3768"/>
              </a:lnSpc>
            </a:pPr>
            <a:endParaRPr lang="en-US" sz="2400" spc="-7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768"/>
              </a:lnSpc>
            </a:pPr>
            <a:r>
              <a:rPr lang="en-US" sz="2400" b="1" spc="-7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Запрос от школы:</a:t>
            </a:r>
            <a:r>
              <a:rPr lang="en-US" sz="2400" spc="-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ребёнок стал избегать школы, часто жалуется на головные боли по утрам, снижение учебной мотивации, отказывается участвовать в групповых занятиях.</a:t>
            </a:r>
          </a:p>
          <a:p>
            <a:pPr algn="l">
              <a:lnSpc>
                <a:spcPts val="3768"/>
              </a:lnSpc>
            </a:pPr>
            <a:endParaRPr lang="en-US" sz="2400" spc="-7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3768"/>
              </a:lnSpc>
            </a:pPr>
            <a:r>
              <a:rPr lang="en-US" sz="2400" b="1" spc="-7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Запрос от мамы:</a:t>
            </a:r>
            <a:r>
              <a:rPr lang="en-US" sz="2400" spc="-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«Он говорит, что одноклассники дразнят, а учительница его не слушает».</a:t>
            </a:r>
          </a:p>
          <a:p>
            <a:pPr algn="l">
              <a:lnSpc>
                <a:spcPts val="3768"/>
              </a:lnSpc>
            </a:pPr>
            <a:endParaRPr lang="en-US" sz="2400" spc="-7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14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71600" y="1271907"/>
            <a:ext cx="6299568" cy="7799697"/>
          </a:xfrm>
          <a:custGeom>
            <a:avLst/>
            <a:gdLst/>
            <a:ahLst/>
            <a:cxnLst/>
            <a:rect l="l" t="t" r="r" b="b"/>
            <a:pathLst>
              <a:path w="6299568" h="7799697">
                <a:moveTo>
                  <a:pt x="0" y="0"/>
                </a:moveTo>
                <a:lnTo>
                  <a:pt x="6299568" y="0"/>
                </a:lnTo>
                <a:lnTo>
                  <a:pt x="6299568" y="7799697"/>
                </a:lnTo>
                <a:lnTo>
                  <a:pt x="0" y="7799697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0525" y="1429285"/>
            <a:ext cx="996851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Подготовка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31370" y="3003781"/>
            <a:ext cx="9248525" cy="2067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Этап 1: Наблюдение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Этап 2: Выражение чувств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Этап 3: Выявление потребностей</a:t>
            </a:r>
          </a:p>
          <a:p>
            <a:pPr marL="518160" lvl="1" indent="-259080" algn="l">
              <a:lnSpc>
                <a:spcPts val="4152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Этап 4: Просьба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46678" y="947757"/>
            <a:ext cx="9968514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Сессия 1: Контакт и исследование ситуации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6678" y="2999660"/>
            <a:ext cx="9248525" cy="6620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Задача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установить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доверие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ненавязчиво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выяснить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именно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происходит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школе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📌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Наблюдение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без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оценки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):</a:t>
            </a:r>
          </a:p>
          <a:p>
            <a:pPr marL="367034" lvl="1" indent="-183517" algn="l">
              <a:lnSpc>
                <a:spcPts val="2941"/>
              </a:lnSpc>
              <a:buFont typeface="Arial"/>
              <a:buChar char="•"/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Я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слышал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хочется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идти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школу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можешь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рассказать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обычно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происходит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туда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приходишь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📌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Чувства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367034" lvl="1" indent="-183517" algn="l">
              <a:lnSpc>
                <a:spcPts val="2941"/>
              </a:lnSpc>
              <a:buFont typeface="Arial"/>
              <a:buChar char="•"/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Артём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 «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страшно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Меня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там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могут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опять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обозвать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А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учительница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скажет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я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сам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виноват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».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📌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Потребности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367034" lvl="1" indent="-183517" algn="l">
              <a:lnSpc>
                <a:spcPts val="2941"/>
              </a:lnSpc>
              <a:buFont typeface="Arial"/>
              <a:buChar char="•"/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Похоже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хочется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к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относились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уважением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слышали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плохо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marL="367034" lvl="1" indent="-183517" algn="l">
              <a:lnSpc>
                <a:spcPts val="2941"/>
              </a:lnSpc>
              <a:buFont typeface="Arial"/>
              <a:buChar char="•"/>
            </a:pP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Артём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после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паузы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): «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нормально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было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».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📌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Формирование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доверия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</a:p>
          <a:p>
            <a:pPr marL="367034" lvl="1" indent="-183517" algn="l">
              <a:lnSpc>
                <a:spcPts val="2941"/>
              </a:lnSpc>
              <a:buFont typeface="Arial"/>
              <a:buChar char="•"/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Для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меня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важно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понять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как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помочь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Можем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вместе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попробовать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разобраться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может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сработать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algn="l">
              <a:lnSpc>
                <a:spcPts val="2941"/>
              </a:lnSpc>
            </a:pP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Итог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сессии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ребёнок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чувствует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себя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школе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небезопасно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ощущает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себя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неуслышанным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впервые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озвучивает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страх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быть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обесцененным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422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46678" y="947757"/>
            <a:ext cx="9968514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Сессия 2: Работа с эмоциями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6678" y="3286123"/>
            <a:ext cx="9248525" cy="6248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Задача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помощь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ребёнку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в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распознавании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и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назывании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эмоций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📌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Игра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“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Эмоциональный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компас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” —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карточки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с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эмоциями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и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телесными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ощущениями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Артём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выбирает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«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страх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», «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стыд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», «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злость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», «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одиночество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».</a:t>
            </a:r>
          </a:p>
          <a:p>
            <a:pPr algn="l">
              <a:lnSpc>
                <a:spcPts val="2941"/>
              </a:lnSpc>
            </a:pPr>
            <a:endParaRPr lang="en-US" sz="17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📌 ННО-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вопросы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чувствуешь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страх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теле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происходит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важно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такие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моменты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хочешь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сделали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взрослые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или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друзья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  <a:p>
            <a:pPr algn="l">
              <a:lnSpc>
                <a:spcPts val="2941"/>
              </a:lnSpc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📌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Формируем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потребности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Быть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безопасности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Быть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принятым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ним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говорили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доброжелательно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можно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было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попросить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помощи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Итог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А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ртём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впервые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говорит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: «Я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хочу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был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кто-то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меня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».</a:t>
            </a:r>
          </a:p>
          <a:p>
            <a:pPr algn="l">
              <a:lnSpc>
                <a:spcPts val="2422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46678" y="938232"/>
            <a:ext cx="9248525" cy="148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04"/>
              </a:lnSpc>
              <a:spcBef>
                <a:spcPct val="0"/>
              </a:spcBef>
            </a:pPr>
            <a:r>
              <a:rPr lang="en-US" sz="4836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Сессия 3: Тренировка запроса - как просить о помощи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6678" y="3286123"/>
            <a:ext cx="9248525" cy="4762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Задача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научить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формулировать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просьбы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вместо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требований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или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молчания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📌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Работаем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с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моделью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ННО:</a:t>
            </a: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Когда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Наблюдение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одноклассник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говорит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«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слабак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»,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я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чувствую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злость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обиду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Чувство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),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потому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важно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уважение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дружба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Потребность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),</a:t>
            </a:r>
          </a:p>
          <a:p>
            <a:pPr algn="l">
              <a:lnSpc>
                <a:spcPts val="2941"/>
              </a:lnSpc>
            </a:pP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– и я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хочу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Просьба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),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чтобы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он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остановился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говорил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так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мной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Ролевая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игра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Артём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пробует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произносить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это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в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диалоге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Итог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появляется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чувство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внутреннего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контроля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,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готовность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говорить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о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себе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спокойно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.</a:t>
            </a:r>
          </a:p>
          <a:p>
            <a:pPr algn="l">
              <a:lnSpc>
                <a:spcPts val="2422"/>
              </a:lnSpc>
              <a:spcBef>
                <a:spcPct val="0"/>
              </a:spcBef>
            </a:pPr>
            <a:endParaRPr lang="en-US" sz="1700" b="1" dirty="0">
              <a:solidFill>
                <a:srgbClr val="FFFFFF"/>
              </a:solidFill>
              <a:latin typeface="Trebuchet MS Bold"/>
              <a:ea typeface="Trebuchet MS Bold"/>
              <a:cs typeface="Trebuchet MS Bold"/>
              <a:sym typeface="Trebuchet M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646678" y="938232"/>
            <a:ext cx="9248525" cy="1483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804"/>
              </a:lnSpc>
              <a:spcBef>
                <a:spcPct val="0"/>
              </a:spcBef>
            </a:pPr>
            <a:r>
              <a:rPr lang="en-US" sz="4836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Сессия 4: Перенос навыка во внешний мир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46678" y="3286123"/>
            <a:ext cx="9248525" cy="4019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Задача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закрепить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умение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и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спланировать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действия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Договариваемся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с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учителем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возможность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Артёму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высказываться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круге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общения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перебивая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941"/>
              </a:lnSpc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Договариваемся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 с </a:t>
            </a: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мамой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поддерживать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дома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язык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ННО (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"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будь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нытиком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", а "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ты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сейчас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злишься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что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тебе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нужно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?").</a:t>
            </a:r>
          </a:p>
          <a:p>
            <a:pPr algn="l">
              <a:lnSpc>
                <a:spcPts val="2941"/>
              </a:lnSpc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>
              <a:lnSpc>
                <a:spcPts val="2941"/>
              </a:lnSpc>
            </a:pPr>
            <a:r>
              <a:rPr lang="en-US" sz="1700" b="1" dirty="0" err="1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Итог</a:t>
            </a:r>
            <a:r>
              <a:rPr lang="en-US" sz="1700" b="1" dirty="0">
                <a:solidFill>
                  <a:srgbClr val="FFFFFF"/>
                </a:solidFill>
                <a:latin typeface="Trebuchet MS Bold"/>
                <a:ea typeface="Trebuchet MS Bold"/>
                <a:cs typeface="Trebuchet MS Bold"/>
                <a:sym typeface="Trebuchet MS Bold"/>
              </a:rPr>
              <a:t>: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Артём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соглашается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попробовать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говорить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с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другом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о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своих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чувствах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Составляем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«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шпаргалку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» — 4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шага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ННО,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нарисованные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 в </a:t>
            </a:r>
            <a:r>
              <a:rPr lang="en-US" sz="1700" dirty="0" err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комиксе</a:t>
            </a:r>
            <a:r>
              <a:rPr lang="en-US" sz="17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algn="l">
              <a:lnSpc>
                <a:spcPts val="2422"/>
              </a:lnSpc>
              <a:spcBef>
                <a:spcPct val="0"/>
              </a:spcBef>
            </a:pPr>
            <a:endParaRPr lang="en-US" sz="17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972124" y="1536673"/>
            <a:ext cx="904939" cy="6299568"/>
          </a:xfrm>
          <a:custGeom>
            <a:avLst/>
            <a:gdLst/>
            <a:ahLst/>
            <a:cxnLst/>
            <a:rect l="l" t="t" r="r" b="b"/>
            <a:pathLst>
              <a:path w="904939" h="6299568">
                <a:moveTo>
                  <a:pt x="0" y="0"/>
                </a:moveTo>
                <a:lnTo>
                  <a:pt x="904939" y="0"/>
                </a:lnTo>
                <a:lnTo>
                  <a:pt x="904939" y="6299569"/>
                </a:lnTo>
                <a:lnTo>
                  <a:pt x="0" y="6299569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 rot="-5400000">
            <a:off x="8110198" y="4921227"/>
            <a:ext cx="3589462" cy="55482"/>
            <a:chOff x="0" y="0"/>
            <a:chExt cx="3286572" cy="50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6633" cy="50800"/>
            </a:xfrm>
            <a:custGeom>
              <a:avLst/>
              <a:gdLst/>
              <a:ahLst/>
              <a:cxnLst/>
              <a:rect l="l" t="t" r="r" b="b"/>
              <a:pathLst>
                <a:path w="3286633" h="50800">
                  <a:moveTo>
                    <a:pt x="25400" y="0"/>
                  </a:moveTo>
                  <a:lnTo>
                    <a:pt x="3261233" y="0"/>
                  </a:lnTo>
                  <a:cubicBezTo>
                    <a:pt x="3275203" y="0"/>
                    <a:pt x="3286633" y="11430"/>
                    <a:pt x="3286633" y="25400"/>
                  </a:cubicBezTo>
                  <a:cubicBezTo>
                    <a:pt x="3286633" y="39370"/>
                    <a:pt x="3275203" y="50800"/>
                    <a:pt x="3261233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ubicBezTo>
                    <a:pt x="0" y="11430"/>
                    <a:pt x="11430" y="0"/>
                    <a:pt x="25400" y="0"/>
                  </a:cubicBezTo>
                  <a:close/>
                </a:path>
              </a:pathLst>
            </a:custGeom>
            <a:solidFill>
              <a:srgbClr val="FAFFA5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596437" y="1525765"/>
            <a:ext cx="6375687" cy="6321385"/>
          </a:xfrm>
          <a:custGeom>
            <a:avLst/>
            <a:gdLst/>
            <a:ahLst/>
            <a:cxnLst/>
            <a:rect l="l" t="t" r="r" b="b"/>
            <a:pathLst>
              <a:path w="6375687" h="6321385">
                <a:moveTo>
                  <a:pt x="0" y="0"/>
                </a:moveTo>
                <a:lnTo>
                  <a:pt x="6375687" y="0"/>
                </a:lnTo>
                <a:lnTo>
                  <a:pt x="6375687" y="6321385"/>
                </a:lnTo>
                <a:lnTo>
                  <a:pt x="0" y="6321385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29538" y="1612873"/>
            <a:ext cx="8058368" cy="576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07"/>
              </a:lnSpc>
              <a:spcBef>
                <a:spcPct val="0"/>
              </a:spcBef>
            </a:pPr>
            <a:r>
              <a:rPr lang="en-US" sz="4307" b="1" spc="12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Первые исследования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30637" y="3116137"/>
            <a:ext cx="6729821" cy="3074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94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Бенджамин Дюшен - французский физиолог, делал снимки людей, страдающих аналгезией лица, воздействуя на них электричеством.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418217" y="1186419"/>
            <a:ext cx="8841083" cy="1828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Как выражать эмоциии не нанося вред другому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18217" y="5010150"/>
            <a:ext cx="8783017" cy="2591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Опишите событие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Выразите свои чувства по этому поводу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Назовите ценность, которая оказалась под угрозой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Дайти инструкцию, которая позволит избежать этого в дальнейшем.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13</a:t>
            </a:r>
          </a:p>
        </p:txBody>
      </p:sp>
      <p:sp>
        <p:nvSpPr>
          <p:cNvPr id="10" name="Freeform 10"/>
          <p:cNvSpPr/>
          <p:nvPr/>
        </p:nvSpPr>
        <p:spPr>
          <a:xfrm>
            <a:off x="1709468" y="1357767"/>
            <a:ext cx="5804790" cy="7571465"/>
          </a:xfrm>
          <a:custGeom>
            <a:avLst/>
            <a:gdLst/>
            <a:ahLst/>
            <a:cxnLst/>
            <a:rect l="l" t="t" r="r" b="b"/>
            <a:pathLst>
              <a:path w="5804790" h="7571465">
                <a:moveTo>
                  <a:pt x="0" y="0"/>
                </a:moveTo>
                <a:lnTo>
                  <a:pt x="5804790" y="0"/>
                </a:lnTo>
                <a:lnTo>
                  <a:pt x="5804790" y="7571465"/>
                </a:lnTo>
                <a:lnTo>
                  <a:pt x="0" y="757146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264481">
            <a:off x="3253145" y="5475152"/>
            <a:ext cx="2691083" cy="2195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078"/>
              </a:lnSpc>
            </a:pPr>
            <a:r>
              <a:rPr lang="en-US" sz="12198">
                <a:solidFill>
                  <a:srgbClr val="FFFFFF"/>
                </a:solidFill>
                <a:latin typeface="Jingleberry"/>
                <a:ea typeface="Jingleberry"/>
                <a:cs typeface="Jingleberry"/>
                <a:sym typeface="Jingleberry"/>
              </a:rPr>
              <a:t>ННО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2583077" y="1726031"/>
            <a:ext cx="3906336" cy="6834937"/>
            <a:chOff x="0" y="0"/>
            <a:chExt cx="5208448" cy="9113250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208448" cy="9113250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2520330" y="1726031"/>
            <a:ext cx="9002552" cy="6834937"/>
            <a:chOff x="0" y="0"/>
            <a:chExt cx="8996536" cy="68303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996536" cy="6830370"/>
            </a:xfrm>
            <a:custGeom>
              <a:avLst/>
              <a:gdLst/>
              <a:ahLst/>
              <a:cxnLst/>
              <a:rect l="l" t="t" r="r" b="b"/>
              <a:pathLst>
                <a:path w="8996536" h="6830370">
                  <a:moveTo>
                    <a:pt x="8872076" y="6830370"/>
                  </a:moveTo>
                  <a:lnTo>
                    <a:pt x="124460" y="6830370"/>
                  </a:lnTo>
                  <a:cubicBezTo>
                    <a:pt x="55880" y="6830370"/>
                    <a:pt x="0" y="6774490"/>
                    <a:pt x="0" y="670591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872076" y="0"/>
                  </a:lnTo>
                  <a:cubicBezTo>
                    <a:pt x="8940657" y="0"/>
                    <a:pt x="8996536" y="55880"/>
                    <a:pt x="8996536" y="124460"/>
                  </a:cubicBezTo>
                  <a:lnTo>
                    <a:pt x="8996536" y="6705910"/>
                  </a:lnTo>
                  <a:cubicBezTo>
                    <a:pt x="8996536" y="6774490"/>
                    <a:pt x="8940657" y="6830370"/>
                    <a:pt x="8872076" y="6830370"/>
                  </a:cubicBezTo>
                  <a:close/>
                </a:path>
              </a:pathLst>
            </a:custGeom>
            <a:solidFill>
              <a:srgbClr val="7BB19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230897" y="2044916"/>
            <a:ext cx="7581418" cy="6449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2"/>
              </a:lnSpc>
            </a:pPr>
            <a:r>
              <a:rPr lang="en-US" sz="3075" spc="-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“Когда мы открываем в себе больше радости, это не защищает нас от трудностей жизни и разбитого сердца. Когда мы позволяем себе легче плакать, это дает нам возможность больше смеяться. Возможно мы чувствуем себя более живыми. Открывая в себе контакт с радостью мы становимся способны преодолевать трудности с большем благородством, вместо озлобленности. Мы можем справляться с жестокостью жизни не становясь жестокосердным. Когда нам разбивают сердце мы не даем трещины.</a:t>
            </a:r>
          </a:p>
          <a:p>
            <a:pPr marL="0" lvl="0" indent="0" algn="r">
              <a:lnSpc>
                <a:spcPts val="3382"/>
              </a:lnSpc>
              <a:spcBef>
                <a:spcPct val="0"/>
              </a:spcBef>
            </a:pPr>
            <a:r>
              <a:rPr lang="en-US" sz="3075" spc="-12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Археепископ Десмонд Туту</a:t>
            </a:r>
          </a:p>
        </p:txBody>
      </p:sp>
      <p:sp>
        <p:nvSpPr>
          <p:cNvPr id="11" name="TextBox 11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20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45714" y="8008519"/>
            <a:ext cx="5054501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Лауреат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Нобелевской премии мира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0525" y="1310130"/>
            <a:ext cx="9968514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Эмоции и физиология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750525" y="2837798"/>
            <a:ext cx="9248525" cy="6782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4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Положительные эмоции и здоровье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Укрепление иммунной системы: Исследования показывают, что положительные эмоции могут укреплять иммунную систему, делая организм более устойчивым к инфекциям и болезням.</a:t>
            </a:r>
          </a:p>
          <a:p>
            <a:pPr marL="518160" lvl="1" indent="-259080" algn="l">
              <a:lnSpc>
                <a:spcPts val="4152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Снижение уровня стресса: Положительные эмоции способствуют снижению уровня кортизола, гормона стресса, что может улучшить общее состояние здоровья и снизить риск развития хронических заболеваний.</a:t>
            </a:r>
          </a:p>
          <a:p>
            <a:pPr marL="518160" lvl="1" indent="-259080" algn="l">
              <a:lnSpc>
                <a:spcPts val="4152"/>
              </a:lnSpc>
              <a:spcBef>
                <a:spcPct val="0"/>
              </a:spcBef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Улучшение сердечно-сосудистой системы: Счастье и оптимизм связаны с более низким кровяным давлением, меньшим риском развития ишемической болезни сердца и лучшим восстановлением после сердечных операций.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192311" y="0"/>
            <a:ext cx="6095689" cy="10361553"/>
          </a:xfrm>
          <a:custGeom>
            <a:avLst/>
            <a:gdLst/>
            <a:ahLst/>
            <a:cxnLst/>
            <a:rect l="l" t="t" r="r" b="b"/>
            <a:pathLst>
              <a:path w="6095689" h="10361553">
                <a:moveTo>
                  <a:pt x="0" y="0"/>
                </a:moveTo>
                <a:lnTo>
                  <a:pt x="6095689" y="0"/>
                </a:lnTo>
                <a:lnTo>
                  <a:pt x="6095689" y="10361553"/>
                </a:lnTo>
                <a:lnTo>
                  <a:pt x="0" y="10361553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653" y="9523580"/>
            <a:ext cx="661107" cy="6785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9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849774" y="-1774"/>
            <a:ext cx="3717925" cy="10287000"/>
            <a:chOff x="0" y="0"/>
            <a:chExt cx="4957233" cy="13716000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957233" cy="13716000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4662949" y="-1774"/>
            <a:ext cx="3717925" cy="10287000"/>
            <a:chOff x="0" y="0"/>
            <a:chExt cx="4957233" cy="13716000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957233" cy="13716000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10202162" y="2389519"/>
            <a:ext cx="6133767" cy="131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161"/>
              </a:lnSpc>
              <a:spcBef>
                <a:spcPct val="0"/>
              </a:spcBef>
            </a:pPr>
            <a:r>
              <a:rPr lang="en-US" sz="4692" spc="-18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Практики осознанности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02162" y="5105398"/>
            <a:ext cx="6133767" cy="1316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61"/>
              </a:lnSpc>
            </a:pPr>
            <a:r>
              <a:rPr lang="en-US" sz="4692" spc="-14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Я “скала”</a:t>
            </a:r>
          </a:p>
          <a:p>
            <a:pPr marL="0" lvl="0" indent="0" algn="l">
              <a:lnSpc>
                <a:spcPts val="5161"/>
              </a:lnSpc>
              <a:spcBef>
                <a:spcPct val="0"/>
              </a:spcBef>
            </a:pPr>
            <a:r>
              <a:rPr lang="en-US" sz="4692" spc="-18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Я “замок”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849774" y="0"/>
            <a:ext cx="17449800" cy="5886550"/>
          </a:xfrm>
          <a:custGeom>
            <a:avLst/>
            <a:gdLst/>
            <a:ahLst/>
            <a:cxnLst/>
            <a:rect l="l" t="t" r="r" b="b"/>
            <a:pathLst>
              <a:path w="17449800" h="5886550">
                <a:moveTo>
                  <a:pt x="0" y="0"/>
                </a:moveTo>
                <a:lnTo>
                  <a:pt x="17449800" y="0"/>
                </a:lnTo>
                <a:lnTo>
                  <a:pt x="17449800" y="5886550"/>
                </a:lnTo>
                <a:lnTo>
                  <a:pt x="0" y="588655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29801" y="4818269"/>
            <a:ext cx="7562850" cy="5663350"/>
          </a:xfrm>
          <a:custGeom>
            <a:avLst/>
            <a:gdLst/>
            <a:ahLst/>
            <a:cxnLst/>
            <a:rect l="l" t="t" r="r" b="b"/>
            <a:pathLst>
              <a:path w="7562850" h="5663350">
                <a:moveTo>
                  <a:pt x="0" y="0"/>
                </a:moveTo>
                <a:lnTo>
                  <a:pt x="7562850" y="0"/>
                </a:lnTo>
                <a:lnTo>
                  <a:pt x="7562850" y="5663350"/>
                </a:lnTo>
                <a:lnTo>
                  <a:pt x="0" y="566335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17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80040" y="6067525"/>
            <a:ext cx="6579260" cy="250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6"/>
              </a:lnSpc>
            </a:pPr>
            <a:r>
              <a:rPr lang="en-US" sz="9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Дневник</a:t>
            </a:r>
          </a:p>
          <a:p>
            <a:pPr algn="l">
              <a:lnSpc>
                <a:spcPts val="9696"/>
              </a:lnSpc>
            </a:pPr>
            <a:r>
              <a:rPr lang="en-US" sz="9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эмоций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692893" y="6648449"/>
            <a:ext cx="4468217" cy="232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Событие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Мысль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Эмоция на объект / на себя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Импульс/действие</a:t>
            </a:r>
          </a:p>
          <a:p>
            <a:pPr marL="518160" lvl="1" indent="-259080" algn="l">
              <a:lnSpc>
                <a:spcPts val="3720"/>
              </a:lnSpc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Коммуникация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0238" y="3304687"/>
            <a:ext cx="18288000" cy="7364544"/>
          </a:xfrm>
          <a:custGeom>
            <a:avLst/>
            <a:gdLst/>
            <a:ahLst/>
            <a:cxnLst/>
            <a:rect l="l" t="t" r="r" b="b"/>
            <a:pathLst>
              <a:path w="18288000" h="7364544">
                <a:moveTo>
                  <a:pt x="0" y="0"/>
                </a:moveTo>
                <a:lnTo>
                  <a:pt x="18288000" y="0"/>
                </a:lnTo>
                <a:lnTo>
                  <a:pt x="18288000" y="7364545"/>
                </a:lnTo>
                <a:lnTo>
                  <a:pt x="0" y="736454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3624336">
            <a:off x="14258211" y="-70234"/>
            <a:ext cx="5260408" cy="4543539"/>
            <a:chOff x="0" y="0"/>
            <a:chExt cx="823412" cy="7112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3412" cy="711200"/>
            </a:xfrm>
            <a:custGeom>
              <a:avLst/>
              <a:gdLst/>
              <a:ahLst/>
              <a:cxnLst/>
              <a:rect l="l" t="t" r="r" b="b"/>
              <a:pathLst>
                <a:path w="823412" h="711200">
                  <a:moveTo>
                    <a:pt x="411706" y="711200"/>
                  </a:moveTo>
                  <a:lnTo>
                    <a:pt x="823412" y="0"/>
                  </a:lnTo>
                  <a:lnTo>
                    <a:pt x="0" y="0"/>
                  </a:lnTo>
                  <a:lnTo>
                    <a:pt x="411706" y="711200"/>
                  </a:lnTo>
                  <a:close/>
                </a:path>
              </a:pathLst>
            </a:custGeom>
            <a:solidFill>
              <a:srgbClr val="7BB19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28658" y="12700"/>
              <a:ext cx="566095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3636482">
            <a:off x="13087348" y="-961943"/>
            <a:ext cx="3922046" cy="3431790"/>
            <a:chOff x="0" y="0"/>
            <a:chExt cx="812800" cy="7112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6667A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370208" y="-6239"/>
            <a:ext cx="3783916" cy="3310926"/>
            <a:chOff x="0" y="0"/>
            <a:chExt cx="812800" cy="7112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7BB195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27000" y="2921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684024">
            <a:off x="-4543594" y="-1699389"/>
            <a:ext cx="15256095" cy="12554017"/>
            <a:chOff x="0" y="0"/>
            <a:chExt cx="812800" cy="66884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68841"/>
            </a:xfrm>
            <a:custGeom>
              <a:avLst/>
              <a:gdLst/>
              <a:ahLst/>
              <a:cxnLst/>
              <a:rect l="l" t="t" r="r" b="b"/>
              <a:pathLst>
                <a:path w="812800" h="668841">
                  <a:moveTo>
                    <a:pt x="203200" y="0"/>
                  </a:moveTo>
                  <a:lnTo>
                    <a:pt x="812800" y="0"/>
                  </a:lnTo>
                  <a:lnTo>
                    <a:pt x="609600" y="668841"/>
                  </a:lnTo>
                  <a:lnTo>
                    <a:pt x="0" y="66884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6667AB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7069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3130613" y="9605545"/>
            <a:ext cx="4745545" cy="1923925"/>
            <a:chOff x="0" y="0"/>
            <a:chExt cx="1249856" cy="5067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49855" cy="506713"/>
            </a:xfrm>
            <a:custGeom>
              <a:avLst/>
              <a:gdLst/>
              <a:ahLst/>
              <a:cxnLst/>
              <a:rect l="l" t="t" r="r" b="b"/>
              <a:pathLst>
                <a:path w="1249855" h="506713">
                  <a:moveTo>
                    <a:pt x="1046655" y="0"/>
                  </a:moveTo>
                  <a:lnTo>
                    <a:pt x="0" y="0"/>
                  </a:lnTo>
                  <a:lnTo>
                    <a:pt x="203200" y="506713"/>
                  </a:lnTo>
                  <a:lnTo>
                    <a:pt x="1249855" y="506713"/>
                  </a:lnTo>
                  <a:lnTo>
                    <a:pt x="1046655" y="0"/>
                  </a:lnTo>
                  <a:close/>
                </a:path>
              </a:pathLst>
            </a:custGeom>
            <a:solidFill>
              <a:srgbClr val="7BB19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1046656" cy="5448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353455" y="479363"/>
            <a:ext cx="3811689" cy="2731711"/>
          </a:xfrm>
          <a:custGeom>
            <a:avLst/>
            <a:gdLst/>
            <a:ahLst/>
            <a:cxnLst/>
            <a:rect l="l" t="t" r="r" b="b"/>
            <a:pathLst>
              <a:path w="3811689" h="2731711">
                <a:moveTo>
                  <a:pt x="0" y="0"/>
                </a:moveTo>
                <a:lnTo>
                  <a:pt x="3811690" y="0"/>
                </a:lnTo>
                <a:lnTo>
                  <a:pt x="3811690" y="2731710"/>
                </a:lnTo>
                <a:lnTo>
                  <a:pt x="0" y="273171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0936374" y="3373917"/>
            <a:ext cx="6322926" cy="142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24"/>
              </a:lnSpc>
              <a:spcBef>
                <a:spcPct val="0"/>
              </a:spcBef>
            </a:pPr>
            <a:r>
              <a:rPr lang="en-US" sz="8567">
                <a:solidFill>
                  <a:srgbClr val="FFFFFF"/>
                </a:solidFill>
                <a:latin typeface="East Sea Dokdo Cyrillic"/>
                <a:ea typeface="East Sea Dokdo Cyrillic"/>
                <a:cs typeface="East Sea Dokdo Cyrillic"/>
                <a:sym typeface="East Sea Dokdo Cyrillic"/>
              </a:rPr>
              <a:t>Николай Разыграев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74990" y="3349919"/>
            <a:ext cx="8863018" cy="500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91"/>
              </a:lnSpc>
              <a:spcBef>
                <a:spcPct val="0"/>
              </a:spcBef>
            </a:pPr>
            <a:r>
              <a:rPr lang="ru-RU" sz="3446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Техника развития самооценки от</a:t>
            </a:r>
            <a:endParaRPr lang="en-US" sz="3446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A5184F3-979A-40BB-9101-19CC0EEEEC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8373" y="2038949"/>
            <a:ext cx="6117286" cy="65450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96608" y="1037388"/>
            <a:ext cx="7000558" cy="8357344"/>
          </a:xfrm>
          <a:custGeom>
            <a:avLst/>
            <a:gdLst/>
            <a:ahLst/>
            <a:cxnLst/>
            <a:rect l="l" t="t" r="r" b="b"/>
            <a:pathLst>
              <a:path w="7000558" h="8357344">
                <a:moveTo>
                  <a:pt x="0" y="0"/>
                </a:moveTo>
                <a:lnTo>
                  <a:pt x="7000558" y="0"/>
                </a:lnTo>
                <a:lnTo>
                  <a:pt x="7000558" y="8357344"/>
                </a:lnTo>
                <a:lnTo>
                  <a:pt x="0" y="835734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000769" y="5067298"/>
            <a:ext cx="4287231" cy="6434869"/>
          </a:xfrm>
          <a:custGeom>
            <a:avLst/>
            <a:gdLst/>
            <a:ahLst/>
            <a:cxnLst/>
            <a:rect l="l" t="t" r="r" b="b"/>
            <a:pathLst>
              <a:path w="4287231" h="6434869">
                <a:moveTo>
                  <a:pt x="0" y="0"/>
                </a:moveTo>
                <a:lnTo>
                  <a:pt x="4287231" y="0"/>
                </a:lnTo>
                <a:lnTo>
                  <a:pt x="4287231" y="6434870"/>
                </a:lnTo>
                <a:lnTo>
                  <a:pt x="0" y="643487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25904" y="5067298"/>
            <a:ext cx="5054805" cy="3188740"/>
          </a:xfrm>
          <a:custGeom>
            <a:avLst/>
            <a:gdLst/>
            <a:ahLst/>
            <a:cxnLst/>
            <a:rect l="l" t="t" r="r" b="b"/>
            <a:pathLst>
              <a:path w="5054805" h="3188740">
                <a:moveTo>
                  <a:pt x="0" y="0"/>
                </a:moveTo>
                <a:lnTo>
                  <a:pt x="5054805" y="0"/>
                </a:lnTo>
                <a:lnTo>
                  <a:pt x="5054805" y="3188740"/>
                </a:lnTo>
                <a:lnTo>
                  <a:pt x="0" y="318874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934714"/>
            <a:ext cx="8272531" cy="182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Дарвин насчитал 24 эмоции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286123"/>
            <a:ext cx="8115300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Чарльз Даврин - показывал снимки своим гостям, предалагя предположить, что это за эмоция.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35231" y="5894906"/>
            <a:ext cx="3665538" cy="1495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Подопытный счастлив? </a:t>
            </a:r>
          </a:p>
          <a:p>
            <a:pPr algn="ctr">
              <a:lnSpc>
                <a:spcPts val="3840"/>
              </a:lnSpc>
              <a:spcBef>
                <a:spcPct val="0"/>
              </a:spcBef>
            </a:pPr>
            <a:r>
              <a:rPr lang="en-US" sz="3200">
                <a:solidFill>
                  <a:srgbClr val="000000"/>
                </a:solidFill>
                <a:latin typeface="Jingleberry"/>
                <a:ea typeface="Jingleberry"/>
                <a:cs typeface="Jingleberry"/>
                <a:sym typeface="Jingleberry"/>
              </a:rPr>
              <a:t>Опечален? Зол?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787" y="9392958"/>
            <a:ext cx="844010" cy="892302"/>
          </a:xfrm>
          <a:custGeom>
            <a:avLst/>
            <a:gdLst/>
            <a:ahLst/>
            <a:cxnLst/>
            <a:rect l="l" t="t" r="r" b="b"/>
            <a:pathLst>
              <a:path w="1125347" h="1189736">
                <a:moveTo>
                  <a:pt x="0" y="0"/>
                </a:moveTo>
                <a:lnTo>
                  <a:pt x="1125347" y="0"/>
                </a:lnTo>
                <a:lnTo>
                  <a:pt x="1125347" y="1189736"/>
                </a:lnTo>
                <a:lnTo>
                  <a:pt x="0" y="1189736"/>
                </a:lnTo>
                <a:close/>
              </a:path>
            </a:pathLst>
          </a:custGeom>
          <a:solidFill>
            <a:srgbClr val="FFFFFF"/>
          </a:solidFill>
        </p:spPr>
      </p:sp>
      <p:sp>
        <p:nvSpPr>
          <p:cNvPr id="5" name="Freeform 5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2621370" y="7141770"/>
            <a:ext cx="11194162" cy="199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707"/>
              </a:lnSpc>
              <a:spcBef>
                <a:spcPct val="0"/>
              </a:spcBef>
            </a:pPr>
            <a:r>
              <a:rPr lang="en-US" sz="7707" b="1" spc="23">
                <a:solidFill>
                  <a:srgbClr val="FAFFA5"/>
                </a:solidFill>
                <a:latin typeface="Tahoma Bold"/>
                <a:ea typeface="Tahoma Bold"/>
                <a:cs typeface="Tahoma Bold"/>
                <a:sym typeface="Tahoma Bold"/>
              </a:rPr>
              <a:t>Что же такое эмоции?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089924" y="1667524"/>
            <a:ext cx="7578343" cy="6951952"/>
          </a:xfrm>
          <a:custGeom>
            <a:avLst/>
            <a:gdLst/>
            <a:ahLst/>
            <a:cxnLst/>
            <a:rect l="l" t="t" r="r" b="b"/>
            <a:pathLst>
              <a:path w="7578343" h="6951952">
                <a:moveTo>
                  <a:pt x="0" y="0"/>
                </a:moveTo>
                <a:lnTo>
                  <a:pt x="7578343" y="0"/>
                </a:lnTo>
                <a:lnTo>
                  <a:pt x="7578343" y="6951952"/>
                </a:lnTo>
                <a:lnTo>
                  <a:pt x="0" y="695195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37667" y="2098325"/>
            <a:ext cx="8652257" cy="6090350"/>
          </a:xfrm>
          <a:custGeom>
            <a:avLst/>
            <a:gdLst/>
            <a:ahLst/>
            <a:cxnLst/>
            <a:rect l="l" t="t" r="r" b="b"/>
            <a:pathLst>
              <a:path w="8652257" h="6090350">
                <a:moveTo>
                  <a:pt x="0" y="0"/>
                </a:moveTo>
                <a:lnTo>
                  <a:pt x="8652257" y="0"/>
                </a:lnTo>
                <a:lnTo>
                  <a:pt x="8652257" y="6090350"/>
                </a:lnTo>
                <a:lnTo>
                  <a:pt x="0" y="6090350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0439400" y="2510750"/>
            <a:ext cx="6932414" cy="5265499"/>
          </a:xfrm>
          <a:custGeom>
            <a:avLst/>
            <a:gdLst/>
            <a:ahLst/>
            <a:cxnLst/>
            <a:rect l="l" t="t" r="r" b="b"/>
            <a:pathLst>
              <a:path w="6932414" h="5265499">
                <a:moveTo>
                  <a:pt x="0" y="0"/>
                </a:moveTo>
                <a:lnTo>
                  <a:pt x="6932414" y="0"/>
                </a:lnTo>
                <a:lnTo>
                  <a:pt x="6932414" y="5265499"/>
                </a:lnTo>
                <a:lnTo>
                  <a:pt x="0" y="5265499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4410" y="2497117"/>
            <a:ext cx="5292379" cy="63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74"/>
              </a:lnSpc>
              <a:spcBef>
                <a:spcPct val="0"/>
              </a:spcBef>
            </a:pPr>
            <a:r>
              <a:rPr lang="en-US" sz="4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Эмоции это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154410" y="3668325"/>
            <a:ext cx="6989590" cy="38404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515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сложные психофизиологические реакции, которые отражают личные оценки индивидом значимости определенных объектов, событий или взаимодействий.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5400000">
            <a:off x="3278236" y="-2440036"/>
            <a:ext cx="10287000" cy="15167072"/>
          </a:xfrm>
          <a:custGeom>
            <a:avLst/>
            <a:gdLst/>
            <a:ahLst/>
            <a:cxnLst/>
            <a:rect l="l" t="t" r="r" b="b"/>
            <a:pathLst>
              <a:path w="10287000" h="15167072">
                <a:moveTo>
                  <a:pt x="0" y="0"/>
                </a:moveTo>
                <a:lnTo>
                  <a:pt x="10287000" y="0"/>
                </a:lnTo>
                <a:lnTo>
                  <a:pt x="10287000" y="15167072"/>
                </a:lnTo>
                <a:lnTo>
                  <a:pt x="0" y="15167072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 flipV="1">
            <a:off x="1783352" y="4697366"/>
            <a:ext cx="7360648" cy="38100"/>
          </a:xfrm>
          <a:prstGeom prst="line">
            <a:avLst/>
          </a:prstGeom>
          <a:ln w="76200" cap="rnd">
            <a:solidFill>
              <a:srgbClr val="FAFFA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1783352" y="9253538"/>
            <a:ext cx="9627486" cy="0"/>
          </a:xfrm>
          <a:prstGeom prst="line">
            <a:avLst/>
          </a:prstGeom>
          <a:ln w="9525" cap="rnd">
            <a:solidFill>
              <a:srgbClr val="558ED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783352" y="9296400"/>
            <a:ext cx="9627486" cy="0"/>
          </a:xfrm>
          <a:prstGeom prst="line">
            <a:avLst/>
          </a:prstGeom>
          <a:ln w="76200" cap="rnd">
            <a:solidFill>
              <a:srgbClr val="FAFFA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TextBox 11"/>
          <p:cNvSpPr txBox="1"/>
          <p:nvPr/>
        </p:nvSpPr>
        <p:spPr>
          <a:xfrm>
            <a:off x="1783352" y="1247056"/>
            <a:ext cx="9627486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0"/>
              </a:lnSpc>
            </a:pPr>
            <a:r>
              <a:rPr lang="en-US" sz="5600" spc="-22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Пол Экман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83352" y="2909568"/>
            <a:ext cx="9627486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-7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Выделил создал теорию </a:t>
            </a:r>
          </a:p>
          <a:p>
            <a:pPr marL="0" lvl="0" indent="0" algn="l">
              <a:lnSpc>
                <a:spcPts val="3640"/>
              </a:lnSpc>
            </a:pPr>
            <a:r>
              <a:rPr lang="en-US" sz="2600" spc="-1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универсальных эмоций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83352" y="5164091"/>
            <a:ext cx="9627486" cy="3657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-7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Обозначил 6 основных (базовых) эмоций:</a:t>
            </a:r>
          </a:p>
          <a:p>
            <a:pPr algn="l">
              <a:lnSpc>
                <a:spcPts val="3640"/>
              </a:lnSpc>
            </a:pPr>
            <a:endParaRPr lang="en-US" sz="2600" spc="-7">
              <a:solidFill>
                <a:srgbClr val="FFFFFF"/>
              </a:solidFill>
              <a:latin typeface="TT Prosto Sans"/>
              <a:ea typeface="TT Prosto Sans"/>
              <a:cs typeface="TT Prosto Sans"/>
              <a:sym typeface="TT Prosto Sans"/>
            </a:endParaRP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pc="-7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Радость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pc="-7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Удивление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pc="-7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Страх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pc="-7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Гнев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pc="-7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Печаль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spc="-10">
                <a:solidFill>
                  <a:srgbClr val="FFFFFF"/>
                </a:solidFill>
                <a:latin typeface="TT Prosto Sans"/>
                <a:ea typeface="TT Prosto Sans"/>
                <a:cs typeface="TT Prosto Sans"/>
                <a:sym typeface="TT Prosto Sans"/>
              </a:rPr>
              <a:t>Отвращение</a:t>
            </a:r>
          </a:p>
        </p:txBody>
      </p:sp>
      <p:sp>
        <p:nvSpPr>
          <p:cNvPr id="14" name="TextBox 14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70190" y="0"/>
            <a:ext cx="6817810" cy="10287000"/>
            <a:chOff x="0" y="0"/>
            <a:chExt cx="9090413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9090413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495425" y="1377020"/>
            <a:ext cx="9627486" cy="953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840"/>
              </a:lnSpc>
            </a:pPr>
            <a:r>
              <a:rPr lang="en-US" sz="5600" spc="-22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Высшие/Социальные эмоции</a:t>
            </a:r>
          </a:p>
        </p:txBody>
      </p:sp>
      <p:sp>
        <p:nvSpPr>
          <p:cNvPr id="5" name="AutoShape 5"/>
          <p:cNvSpPr/>
          <p:nvPr/>
        </p:nvSpPr>
        <p:spPr>
          <a:xfrm>
            <a:off x="1495425" y="4174245"/>
            <a:ext cx="96274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495425" y="3234550"/>
            <a:ext cx="9627486" cy="4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Стыд</a:t>
            </a:r>
          </a:p>
        </p:txBody>
      </p:sp>
      <p:sp>
        <p:nvSpPr>
          <p:cNvPr id="7" name="AutoShape 7"/>
          <p:cNvSpPr/>
          <p:nvPr/>
        </p:nvSpPr>
        <p:spPr>
          <a:xfrm>
            <a:off x="1495425" y="5395777"/>
            <a:ext cx="96274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495425" y="4456081"/>
            <a:ext cx="9627486" cy="4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Вина</a:t>
            </a:r>
          </a:p>
        </p:txBody>
      </p:sp>
      <p:sp>
        <p:nvSpPr>
          <p:cNvPr id="9" name="AutoShape 9"/>
          <p:cNvSpPr/>
          <p:nvPr/>
        </p:nvSpPr>
        <p:spPr>
          <a:xfrm>
            <a:off x="1495425" y="6738936"/>
            <a:ext cx="96274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495425" y="8237143"/>
            <a:ext cx="96274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1495425" y="9637902"/>
            <a:ext cx="9627486" cy="0"/>
          </a:xfrm>
          <a:prstGeom prst="line">
            <a:avLst/>
          </a:prstGeom>
          <a:ln w="952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1495425" y="5677613"/>
            <a:ext cx="9627486" cy="4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Гордость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5425" y="7145946"/>
            <a:ext cx="9627486" cy="4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Презрение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95425" y="8546705"/>
            <a:ext cx="9627486" cy="495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2"/>
              </a:lnSpc>
            </a:pPr>
            <a:r>
              <a:rPr lang="en-US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Совесть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19" name="Freeform 19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D1E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03623" y="3289452"/>
            <a:ext cx="412670" cy="412670"/>
            <a:chOff x="0" y="0"/>
            <a:chExt cx="550226" cy="550226"/>
          </a:xfrm>
        </p:grpSpPr>
        <p:grpSp>
          <p:nvGrpSpPr>
            <p:cNvPr id="3" name="Group 3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E1E"/>
              </a:solidFill>
            </p:spPr>
          </p:sp>
        </p:grpSp>
      </p:grpSp>
      <p:grpSp>
        <p:nvGrpSpPr>
          <p:cNvPr id="7" name="Group 7"/>
          <p:cNvGrpSpPr/>
          <p:nvPr/>
        </p:nvGrpSpPr>
        <p:grpSpPr>
          <a:xfrm>
            <a:off x="11403623" y="4396127"/>
            <a:ext cx="412670" cy="412670"/>
            <a:chOff x="0" y="0"/>
            <a:chExt cx="550226" cy="550226"/>
          </a:xfrm>
        </p:grpSpPr>
        <p:grpSp>
          <p:nvGrpSpPr>
            <p:cNvPr id="8" name="Group 8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E1E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11403623" y="5496258"/>
            <a:ext cx="412670" cy="412670"/>
            <a:chOff x="0" y="0"/>
            <a:chExt cx="550226" cy="550226"/>
          </a:xfrm>
        </p:grpSpPr>
        <p:grpSp>
          <p:nvGrpSpPr>
            <p:cNvPr id="13" name="Group 13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E1E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11403623" y="6590634"/>
            <a:ext cx="412670" cy="412670"/>
            <a:chOff x="0" y="0"/>
            <a:chExt cx="550226" cy="550226"/>
          </a:xfrm>
        </p:grpSpPr>
        <p:grpSp>
          <p:nvGrpSpPr>
            <p:cNvPr id="18" name="Group 18"/>
            <p:cNvGrpSpPr/>
            <p:nvPr/>
          </p:nvGrpSpPr>
          <p:grpSpPr>
            <a:xfrm rot="-10800000">
              <a:off x="0" y="0"/>
              <a:ext cx="550226" cy="55022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 rot="-10800000">
              <a:off x="201961" y="201961"/>
              <a:ext cx="146304" cy="146304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D1E1E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24" name="TextBox 24"/>
          <p:cNvSpPr txBox="1"/>
          <p:nvPr/>
        </p:nvSpPr>
        <p:spPr>
          <a:xfrm>
            <a:off x="12668855" y="3135741"/>
            <a:ext cx="3596177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ЭМОЦИИ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668855" y="4242417"/>
            <a:ext cx="3596177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ЧУВСТВА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68855" y="5342548"/>
            <a:ext cx="3596177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ПЕРЕЖИВАНИЯ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668855" y="6436923"/>
            <a:ext cx="3596177" cy="563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619"/>
              </a:lnSpc>
            </a:pPr>
            <a:r>
              <a:rPr lang="en-US" sz="32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АФФЕКТЫ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5787" y="9392958"/>
            <a:ext cx="843987" cy="892268"/>
            <a:chOff x="0" y="0"/>
            <a:chExt cx="1125316" cy="118969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25347" cy="1189736"/>
            </a:xfrm>
            <a:custGeom>
              <a:avLst/>
              <a:gdLst/>
              <a:ahLst/>
              <a:cxnLst/>
              <a:rect l="l" t="t" r="r" b="b"/>
              <a:pathLst>
                <a:path w="1125347" h="1189736">
                  <a:moveTo>
                    <a:pt x="0" y="0"/>
                  </a:moveTo>
                  <a:lnTo>
                    <a:pt x="1125347" y="0"/>
                  </a:lnTo>
                  <a:lnTo>
                    <a:pt x="1125347" y="1189736"/>
                  </a:lnTo>
                  <a:lnTo>
                    <a:pt x="0" y="11897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0" name="Freeform 30"/>
          <p:cNvSpPr/>
          <p:nvPr/>
        </p:nvSpPr>
        <p:spPr>
          <a:xfrm>
            <a:off x="0" y="0"/>
            <a:ext cx="843987" cy="9394732"/>
          </a:xfrm>
          <a:custGeom>
            <a:avLst/>
            <a:gdLst/>
            <a:ahLst/>
            <a:cxnLst/>
            <a:rect l="l" t="t" r="r" b="b"/>
            <a:pathLst>
              <a:path w="843987" h="9394732">
                <a:moveTo>
                  <a:pt x="0" y="0"/>
                </a:moveTo>
                <a:lnTo>
                  <a:pt x="843987" y="0"/>
                </a:lnTo>
                <a:lnTo>
                  <a:pt x="843987" y="9394732"/>
                </a:lnTo>
                <a:lnTo>
                  <a:pt x="0" y="939473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-5787" y="342900"/>
            <a:ext cx="843987" cy="604857"/>
          </a:xfrm>
          <a:custGeom>
            <a:avLst/>
            <a:gdLst/>
            <a:ahLst/>
            <a:cxnLst/>
            <a:rect l="l" t="t" r="r" b="b"/>
            <a:pathLst>
              <a:path w="843987" h="604857">
                <a:moveTo>
                  <a:pt x="0" y="0"/>
                </a:moveTo>
                <a:lnTo>
                  <a:pt x="843987" y="0"/>
                </a:lnTo>
                <a:lnTo>
                  <a:pt x="843987" y="604857"/>
                </a:lnTo>
                <a:lnTo>
                  <a:pt x="0" y="60485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2"/>
          <p:cNvSpPr txBox="1"/>
          <p:nvPr/>
        </p:nvSpPr>
        <p:spPr>
          <a:xfrm rot="-5400000">
            <a:off x="-1311557" y="4834501"/>
            <a:ext cx="3352801" cy="46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61"/>
              </a:lnSpc>
            </a:pPr>
            <a:r>
              <a:rPr lang="en-US" sz="2471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POSITUM ACADEMY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5653" y="9619979"/>
            <a:ext cx="661107" cy="485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3200">
                <a:solidFill>
                  <a:srgbClr val="7BB195"/>
                </a:solidFill>
                <a:latin typeface="Trebuchet MS"/>
                <a:ea typeface="Trebuchet MS"/>
                <a:cs typeface="Trebuchet MS"/>
                <a:sym typeface="Trebuchet MS"/>
              </a:rPr>
              <a:t>7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98559" y="2907722"/>
            <a:ext cx="5210923" cy="896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6807"/>
              </a:lnSpc>
              <a:spcBef>
                <a:spcPct val="0"/>
              </a:spcBef>
            </a:pPr>
            <a:r>
              <a:rPr lang="en-US" sz="6807" b="1" spc="20" dirty="0" err="1">
                <a:solidFill>
                  <a:srgbClr val="FAFFA5"/>
                </a:solidFill>
                <a:highlight>
                  <a:srgbClr val="800080"/>
                </a:highlight>
                <a:latin typeface="Tahoma Bold"/>
                <a:ea typeface="Tahoma Bold"/>
                <a:cs typeface="Tahoma Bold"/>
                <a:sym typeface="Tahoma Bold"/>
              </a:rPr>
              <a:t>Термины</a:t>
            </a:r>
            <a:endParaRPr lang="en-US" sz="6807" b="1" spc="20" dirty="0">
              <a:solidFill>
                <a:srgbClr val="FAFFA5"/>
              </a:solidFill>
              <a:highlight>
                <a:srgbClr val="800080"/>
              </a:highlight>
              <a:latin typeface="Tahoma Bold"/>
              <a:ea typeface="Tahoma Bold"/>
              <a:cs typeface="Tahoma Bold"/>
              <a:sym typeface="Tahoma Bold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1524</Words>
  <Application>Microsoft Office PowerPoint</Application>
  <PresentationFormat>Произвольный</PresentationFormat>
  <Paragraphs>278</Paragraphs>
  <Slides>35</Slides>
  <Notes>0</Notes>
  <HiddenSlides>10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51" baseType="lpstr">
      <vt:lpstr>Arial</vt:lpstr>
      <vt:lpstr>Arimo</vt:lpstr>
      <vt:lpstr>Tahoma</vt:lpstr>
      <vt:lpstr>Trebuchet MS</vt:lpstr>
      <vt:lpstr>Open Sans 1</vt:lpstr>
      <vt:lpstr>Open Sans 1 Bold</vt:lpstr>
      <vt:lpstr>Tahoma Bold</vt:lpstr>
      <vt:lpstr>Jingleberry</vt:lpstr>
      <vt:lpstr>TT Prosto Sans</vt:lpstr>
      <vt:lpstr>Trebuchet MS Bold</vt:lpstr>
      <vt:lpstr>Open Sans 2</vt:lpstr>
      <vt:lpstr>Open Sans 2 Bold</vt:lpstr>
      <vt:lpstr>Calibri</vt:lpstr>
      <vt:lpstr>East Sea Dokdo Cyrillic</vt:lpstr>
      <vt:lpstr>Roboto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детство</dc:title>
  <dc:creator>admin</dc:creator>
  <cp:lastModifiedBy>karabanova_mv</cp:lastModifiedBy>
  <cp:revision>5</cp:revision>
  <dcterms:created xsi:type="dcterms:W3CDTF">2006-08-16T00:00:00Z</dcterms:created>
  <dcterms:modified xsi:type="dcterms:W3CDTF">2025-04-24T10:03:34Z</dcterms:modified>
  <dc:identifier>DAGlXuVFpiU</dc:identifier>
</cp:coreProperties>
</file>