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87A"/>
    <a:srgbClr val="FC9E17"/>
    <a:srgbClr val="3C5F65"/>
    <a:srgbClr val="F5E2CC"/>
    <a:srgbClr val="466D7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65"/>
  </p:normalViewPr>
  <p:slideViewPr>
    <p:cSldViewPr snapToGrid="0" snapToObjects="1">
      <p:cViewPr varScale="1">
        <p:scale>
          <a:sx n="114" d="100"/>
          <a:sy n="114" d="100"/>
        </p:scale>
        <p:origin x="-43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27F9F3-1DF6-374B-9A6B-A84E35043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543" b="61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68DDC-CF7A-B54F-B9F1-73E71268F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5928" y="1886293"/>
            <a:ext cx="6350643" cy="2387600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GB" dirty="0"/>
              <a:t>Click to edit Master title style</a:t>
            </a:r>
            <a:endParaRPr lang="uk-U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F6A8833-C871-CF4B-BD64-CB63DF9E4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928" y="4365968"/>
            <a:ext cx="6350643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435404-D8E9-E84A-A9E1-3D0FE89B7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  <a:pPr/>
              <a:t>24.04.2025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4239C9-64BA-3C4A-B895-89E9F955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9B0F8B-3D98-4F44-A26F-2A9B7848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2714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C5BD50-4FD0-A245-B0FE-F94A0CDB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978C3E-159B-BB42-B6B9-563942A39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8D78F2-64A6-E349-93AB-1E5EBF4D4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  <a:pPr/>
              <a:t>24.04.2025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3D4F21-048D-6644-BE4B-911FF75D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E51286-F618-4F4E-B10F-5A483F56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3324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87C8A61-A78F-3744-9A82-FC75D6FBC7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6134E1-C2A4-AC46-BDC7-9AD1890A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B8A082-E0AC-BD46-AB1C-86570CBD8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  <a:pPr/>
              <a:t>24.04.2025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090284-B246-9849-9565-620A3D1D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51D22-16EB-7941-A7A8-287842037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0357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251DCE-9EC8-3E46-97B7-33BA74C32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0F35C8-D2FE-914C-A475-9746251E2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0B0CF8-9D23-2942-8E19-E51313C25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  <a:pPr/>
              <a:t>24.04.2025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535C5B-323D-C145-ABDC-99548B06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FB274-F06C-8F4E-88FB-3785BD8D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9805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CFEDB-884D-F140-962A-01AC02C4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7FA638-D3E3-7D4C-871F-9DD732493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FAA82A-2020-1247-A4E5-647C652B6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  <a:pPr/>
              <a:t>24.04.2025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FE7CEE-7837-294E-AFC2-366DE25D9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37D911-4755-9241-9380-D3B525DB3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8868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1F9CC-F34E-B244-BB78-35BBF75A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37B45E-46D5-8245-8CA9-7FEC20CA1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AA12B73-F7C1-D84B-BCF1-DBE4814F7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40CB98-D9CC-6D44-AFA1-17613005B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  <a:pPr/>
              <a:t>24.04.2025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A790A8-3942-774A-8F41-880856E35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D8885E-17D1-C84F-BACA-8CD46657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4712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7797DD-5630-B846-A183-A635A31DF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CAB3E9-CB1A-7B49-BFDD-A0A58380A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7BAC850-ADEE-124B-81A7-B8A60D5C2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991F731-E4B0-C141-B840-499CC8434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F3C7C73-11FE-5E40-B870-3A8871CE90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14F204F-8492-9F4C-97DB-B2F649B29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  <a:pPr/>
              <a:t>24.04.2025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9639B07-67A5-2C46-9BC7-0C4BA5AB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829449-AA80-DA4E-A8EA-6DA2BF395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7133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1B012-B01E-6B4E-87D6-34FCC77C9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F276731-B09F-0D46-A326-A8707B72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  <a:pPr/>
              <a:t>24.04.2025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C935564-50A6-5A43-A638-371D8CAE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A74EF0-E9C4-9A4D-B990-01E1068DC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76096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B7D269B-BB64-DC4B-9AB7-627C8DB6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  <a:pPr/>
              <a:t>24.04.2025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DE708AA-0DB2-0A4D-81FC-2FBF29664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BD24CF-7B49-6840-AEF2-7B02ADD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36042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1BDA6-12B0-2E44-B61B-598EA330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B9F345-9536-484F-BDDB-5A60B1F53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434852-E13B-9E46-94CB-1B928564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B7091B-69F6-7E43-8E7A-6C1B55C1B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  <a:pPr/>
              <a:t>24.04.2025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61DEB3-6557-304E-B586-5AED14D7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B69488-1BAA-7B49-B5E5-D8F22A89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9253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12B761-C73F-EC46-B007-688D482D0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5B447F7-6344-1746-A79F-471477CEF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627DC6-69E3-A84F-9FE7-B972F4E15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93D420-D413-4443-B15E-9E8130AA2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  <a:pPr/>
              <a:t>24.04.2025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572D60-C9CC-4049-B014-714FCBB08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12B6AE-D5AC-4E47-ADEC-4F816F787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5171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BD9076-509C-1E42-A49D-7D1BE7786A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9543" b="61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90E3AA2-CD51-EE4A-834D-C6242DEBF4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rgbClr val="466D72"/>
              </a:gs>
              <a:gs pos="100000">
                <a:srgbClr val="F5E2CC">
                  <a:alpha val="27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4FB45DA-16D9-6348-AD01-6A7D635D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uk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43C48A-B79D-9846-B21C-1DBBCA1CF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9713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uk-U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2728DC-C33D-A540-9EA4-68D3D73A1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EE67A-EB0A-4D4D-A03C-257C19889C8F}" type="datetimeFigureOut">
              <a:rPr lang="uk-UA" smtClean="0"/>
              <a:pPr/>
              <a:t>24.04.2025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9692C3-F6AC-2A43-A1F8-4FE4B56B9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0BDDF-8E49-FD49-B515-01775E395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4C869-2B20-9545-8BD6-2F97073CF2A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9256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8BBE89-7A2A-2544-8A8C-630E286A2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6422" y="1886293"/>
            <a:ext cx="8960150" cy="2387600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latin typeface="+mn-lt"/>
              </a:rPr>
              <a:t>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По ту сторону.</a:t>
            </a:r>
            <a:b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</a:b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Заметки военного психолога</a:t>
            </a:r>
            <a:endParaRPr lang="uk-U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6081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E093FF0-D425-4E74-B44A-D684BD9412E1}"/>
              </a:ext>
            </a:extLst>
          </p:cNvPr>
          <p:cNvSpPr/>
          <p:nvPr/>
        </p:nvSpPr>
        <p:spPr>
          <a:xfrm>
            <a:off x="4778393" y="540262"/>
            <a:ext cx="65070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Ангелина Юрьевна Лосева</a:t>
            </a: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Руководитель направления оценки, 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обучения и развития персонала.</a:t>
            </a:r>
          </a:p>
          <a:p>
            <a:pPr>
              <a:spcAft>
                <a:spcPts val="0"/>
              </a:spcAft>
            </a:pP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ООО «ОАК- Ресурс»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90690B-13D6-416E-BBEE-76BBE29B7CEC}"/>
              </a:ext>
            </a:extLst>
          </p:cNvPr>
          <p:cNvSpPr txBox="1"/>
          <p:nvPr/>
        </p:nvSpPr>
        <p:spPr>
          <a:xfrm>
            <a:off x="4778393" y="2376755"/>
            <a:ext cx="81581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alibri" panose="020F0502020204030204" pitchFamily="34" charset="0"/>
              </a:rPr>
              <a:t>Опыт работы: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Руководитель психологической службы МВД </a:t>
            </a:r>
          </a:p>
          <a:p>
            <a:r>
              <a:rPr lang="ru-RU" sz="2000" dirty="0"/>
              <a:t>(Ветеран боевых действий)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Эксперт по оценке персонала и развитие ТОП-руководителей </a:t>
            </a:r>
            <a:r>
              <a:rPr lang="ru-RU" sz="2000" dirty="0">
                <a:solidFill>
                  <a:srgbClr val="FF0000"/>
                </a:solidFill>
              </a:rPr>
              <a:t>в СБЕРЕ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EAC8D6B-7B1C-4652-89BF-035B0AB484E7}"/>
              </a:ext>
            </a:extLst>
          </p:cNvPr>
          <p:cNvSpPr/>
          <p:nvPr/>
        </p:nvSpPr>
        <p:spPr>
          <a:xfrm>
            <a:off x="4778393" y="4032311"/>
            <a:ext cx="6979539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alibri" panose="020F0502020204030204" pitchFamily="34" charset="0"/>
              </a:rPr>
              <a:t>Достижения: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alibri" panose="020F0502020204030204" pitchFamily="34" charset="0"/>
              </a:rPr>
              <a:t>Разработала стратегию снижения фактов суицидов</a:t>
            </a:r>
          </a:p>
          <a:p>
            <a:r>
              <a:rPr lang="ru-RU" sz="2000" dirty="0">
                <a:latin typeface="Calibri" panose="020F0502020204030204" pitchFamily="34" charset="0"/>
              </a:rPr>
              <a:t>на территории боевых действий.</a:t>
            </a:r>
          </a:p>
          <a:p>
            <a:r>
              <a:rPr lang="ru-RU" sz="2000" dirty="0">
                <a:latin typeface="Calibri" panose="020F0502020204030204" pitchFamily="34" charset="0"/>
              </a:rPr>
              <a:t>Награждена медалью «ЗА БОЕВЫЕ ОТЛИЧИЯ»2008 г.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alibri" panose="020F0502020204030204" pitchFamily="34" charset="0"/>
              </a:rPr>
              <a:t>Подготовила ТОП- руководителей к суперфиналу конкурса </a:t>
            </a:r>
          </a:p>
          <a:p>
            <a:r>
              <a:rPr lang="ru-RU" sz="2000" dirty="0">
                <a:latin typeface="Calibri" panose="020F0502020204030204" pitchFamily="34" charset="0"/>
              </a:rPr>
              <a:t>«Лидеры России» (управленческие компетенции),</a:t>
            </a:r>
          </a:p>
          <a:p>
            <a:r>
              <a:rPr lang="ru-RU" sz="2000" dirty="0">
                <a:latin typeface="Calibri" panose="020F0502020204030204" pitchFamily="34" charset="0"/>
              </a:rPr>
              <a:t>победители  в 2021 и 2023 гг.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47BA8F70-B80A-45F6-B7F4-EF85BF3FEA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1443409"/>
              </p:ext>
            </p:extLst>
          </p:nvPr>
        </p:nvGraphicFramePr>
        <p:xfrm>
          <a:off x="629226" y="540262"/>
          <a:ext cx="3776519" cy="5788017"/>
        </p:xfrm>
        <a:graphic>
          <a:graphicData uri="http://schemas.openxmlformats.org/presentationml/2006/ole">
            <p:oleObj spid="_x0000_s1032" r:id="rId3" imgW="3390840" imgH="507996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338709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6BBCFA3F-55DA-4B45-9865-31E54C8696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346324"/>
              </p:ext>
            </p:extLst>
          </p:nvPr>
        </p:nvGraphicFramePr>
        <p:xfrm>
          <a:off x="0" y="0"/>
          <a:ext cx="12192000" cy="6889253"/>
        </p:xfrm>
        <a:graphic>
          <a:graphicData uri="http://schemas.openxmlformats.org/presentationml/2006/ole">
            <p:oleObj spid="_x0000_s2051" r:id="rId4" imgW="15238080" imgH="8571240" progId="">
              <p:embed/>
            </p:oleObj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F44511E-9C61-424B-8393-5731D65FCD6B}"/>
              </a:ext>
            </a:extLst>
          </p:cNvPr>
          <p:cNvSpPr txBox="1"/>
          <p:nvPr/>
        </p:nvSpPr>
        <p:spPr>
          <a:xfrm>
            <a:off x="5239798" y="941304"/>
            <a:ext cx="64461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СВО – специальная военная операция   </a:t>
            </a:r>
          </a:p>
          <a:p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КТО – контртеррористическая операция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97D86F5-9980-4DE1-8628-8E2643468D17}"/>
              </a:ext>
            </a:extLst>
          </p:cNvPr>
          <p:cNvSpPr txBox="1"/>
          <p:nvPr/>
        </p:nvSpPr>
        <p:spPr>
          <a:xfrm>
            <a:off x="718598" y="3212832"/>
            <a:ext cx="113427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</a:rPr>
              <a:t>Отличия от войны:</a:t>
            </a:r>
          </a:p>
          <a:p>
            <a:r>
              <a:rPr lang="ru-RU" sz="2800" dirty="0">
                <a:latin typeface="Calibri" panose="020F0502020204030204" pitchFamily="34" charset="0"/>
              </a:rPr>
              <a:t>Масштаб и интенсивность боевых действий</a:t>
            </a:r>
          </a:p>
          <a:p>
            <a:r>
              <a:rPr lang="ru-RU" sz="2800" dirty="0">
                <a:latin typeface="Calibri" panose="020F0502020204030204" pitchFamily="34" charset="0"/>
              </a:rPr>
              <a:t>Потери с обеих сторон</a:t>
            </a:r>
          </a:p>
          <a:p>
            <a:r>
              <a:rPr lang="ru-RU" sz="2800" dirty="0">
                <a:latin typeface="Calibri" panose="020F0502020204030204" pitchFamily="34" charset="0"/>
              </a:rPr>
              <a:t>Разрушения инфраструктуры</a:t>
            </a:r>
          </a:p>
          <a:p>
            <a:r>
              <a:rPr lang="ru-RU" sz="2800" dirty="0">
                <a:latin typeface="Calibri" panose="020F0502020204030204" pitchFamily="34" charset="0"/>
              </a:rPr>
              <a:t>Влияние на международные отношения: политические/экономические</a:t>
            </a:r>
          </a:p>
          <a:p>
            <a:r>
              <a:rPr lang="ru-RU" sz="2800" dirty="0">
                <a:latin typeface="Calibri" panose="020F0502020204030204" pitchFamily="34" charset="0"/>
              </a:rPr>
              <a:t>Правовая основа</a:t>
            </a:r>
          </a:p>
        </p:txBody>
      </p:sp>
    </p:spTree>
    <p:extLst>
      <p:ext uri="{BB962C8B-B14F-4D97-AF65-F5344CB8AC3E}">
        <p14:creationId xmlns:p14="http://schemas.microsoft.com/office/powerpoint/2010/main" xmlns="" val="1385984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4CE316D-8415-45DF-9039-632359BE3B5E}"/>
              </a:ext>
            </a:extLst>
          </p:cNvPr>
          <p:cNvSpPr txBox="1"/>
          <p:nvPr/>
        </p:nvSpPr>
        <p:spPr>
          <a:xfrm>
            <a:off x="7998579" y="4384438"/>
            <a:ext cx="396781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Родину защищают</a:t>
            </a:r>
          </a:p>
          <a:p>
            <a:r>
              <a:rPr lang="ru-RU" sz="2800" b="1" dirty="0"/>
              <a:t>Службу несут </a:t>
            </a:r>
          </a:p>
          <a:p>
            <a:r>
              <a:rPr lang="ru-RU" sz="2800" b="1" dirty="0"/>
              <a:t>Стреляют</a:t>
            </a:r>
          </a:p>
          <a:p>
            <a:r>
              <a:rPr lang="ru-RU" sz="2800" b="1" dirty="0"/>
              <a:t>Проживают свою жизнь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021A9E-24A5-48C9-AB30-705458AAE1B5}"/>
              </a:ext>
            </a:extLst>
          </p:cNvPr>
          <p:cNvSpPr txBox="1"/>
          <p:nvPr/>
        </p:nvSpPr>
        <p:spPr>
          <a:xfrm>
            <a:off x="318346" y="264059"/>
            <a:ext cx="5461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Методы взаимодействия: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Дебрифинг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Экспресс консультации</a:t>
            </a:r>
          </a:p>
        </p:txBody>
      </p:sp>
      <p:sp>
        <p:nvSpPr>
          <p:cNvPr id="61" name="Freeform 9">
            <a:extLst>
              <a:ext uri="{FF2B5EF4-FFF2-40B4-BE49-F238E27FC236}">
                <a16:creationId xmlns:a16="http://schemas.microsoft.com/office/drawing/2014/main" xmlns="" id="{C95BCB2A-D807-484E-9E90-6312727056AF}"/>
              </a:ext>
            </a:extLst>
          </p:cNvPr>
          <p:cNvSpPr>
            <a:spLocks/>
          </p:cNvSpPr>
          <p:nvPr/>
        </p:nvSpPr>
        <p:spPr bwMode="auto">
          <a:xfrm>
            <a:off x="3949577" y="2613646"/>
            <a:ext cx="3329201" cy="3327668"/>
          </a:xfrm>
          <a:custGeom>
            <a:avLst/>
            <a:gdLst>
              <a:gd name="T0" fmla="*/ 0 w 986"/>
              <a:gd name="T1" fmla="*/ 817 h 986"/>
              <a:gd name="T2" fmla="*/ 75 w 986"/>
              <a:gd name="T3" fmla="*/ 741 h 986"/>
              <a:gd name="T4" fmla="*/ 741 w 986"/>
              <a:gd name="T5" fmla="*/ 741 h 986"/>
              <a:gd name="T6" fmla="*/ 741 w 986"/>
              <a:gd name="T7" fmla="*/ 75 h 986"/>
              <a:gd name="T8" fmla="*/ 817 w 986"/>
              <a:gd name="T9" fmla="*/ 0 h 986"/>
              <a:gd name="T10" fmla="*/ 986 w 986"/>
              <a:gd name="T11" fmla="*/ 408 h 986"/>
              <a:gd name="T12" fmla="*/ 817 w 986"/>
              <a:gd name="T13" fmla="*/ 817 h 986"/>
              <a:gd name="T14" fmla="*/ 408 w 986"/>
              <a:gd name="T15" fmla="*/ 986 h 986"/>
              <a:gd name="T16" fmla="*/ 0 w 986"/>
              <a:gd name="T17" fmla="*/ 817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6" h="986">
                <a:moveTo>
                  <a:pt x="0" y="817"/>
                </a:moveTo>
                <a:cubicBezTo>
                  <a:pt x="75" y="741"/>
                  <a:pt x="75" y="741"/>
                  <a:pt x="75" y="741"/>
                </a:cubicBezTo>
                <a:cubicBezTo>
                  <a:pt x="259" y="925"/>
                  <a:pt x="558" y="925"/>
                  <a:pt x="741" y="741"/>
                </a:cubicBezTo>
                <a:cubicBezTo>
                  <a:pt x="925" y="558"/>
                  <a:pt x="925" y="259"/>
                  <a:pt x="741" y="75"/>
                </a:cubicBezTo>
                <a:cubicBezTo>
                  <a:pt x="817" y="0"/>
                  <a:pt x="817" y="0"/>
                  <a:pt x="817" y="0"/>
                </a:cubicBezTo>
                <a:cubicBezTo>
                  <a:pt x="926" y="109"/>
                  <a:pt x="986" y="254"/>
                  <a:pt x="986" y="408"/>
                </a:cubicBezTo>
                <a:cubicBezTo>
                  <a:pt x="986" y="563"/>
                  <a:pt x="926" y="708"/>
                  <a:pt x="817" y="817"/>
                </a:cubicBezTo>
                <a:cubicBezTo>
                  <a:pt x="708" y="926"/>
                  <a:pt x="563" y="986"/>
                  <a:pt x="408" y="986"/>
                </a:cubicBezTo>
                <a:cubicBezTo>
                  <a:pt x="254" y="986"/>
                  <a:pt x="109" y="926"/>
                  <a:pt x="0" y="8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5" name="Freeform 7">
            <a:extLst>
              <a:ext uri="{FF2B5EF4-FFF2-40B4-BE49-F238E27FC236}">
                <a16:creationId xmlns:a16="http://schemas.microsoft.com/office/drawing/2014/main" xmlns="" id="{3BB68970-7377-42F5-A8A4-CF01FC7865F2}"/>
              </a:ext>
            </a:extLst>
          </p:cNvPr>
          <p:cNvSpPr>
            <a:spLocks/>
          </p:cNvSpPr>
          <p:nvPr/>
        </p:nvSpPr>
        <p:spPr bwMode="auto">
          <a:xfrm>
            <a:off x="3630145" y="2282274"/>
            <a:ext cx="2747881" cy="2748252"/>
          </a:xfrm>
          <a:custGeom>
            <a:avLst/>
            <a:gdLst>
              <a:gd name="T0" fmla="*/ 174 w 814"/>
              <a:gd name="T1" fmla="*/ 814 h 814"/>
              <a:gd name="T2" fmla="*/ 179 w 814"/>
              <a:gd name="T3" fmla="*/ 179 h 814"/>
              <a:gd name="T4" fmla="*/ 814 w 814"/>
              <a:gd name="T5" fmla="*/ 174 h 814"/>
              <a:gd name="T6" fmla="*/ 739 w 814"/>
              <a:gd name="T7" fmla="*/ 249 h 814"/>
              <a:gd name="T8" fmla="*/ 255 w 814"/>
              <a:gd name="T9" fmla="*/ 255 h 814"/>
              <a:gd name="T10" fmla="*/ 250 w 814"/>
              <a:gd name="T11" fmla="*/ 738 h 814"/>
              <a:gd name="T12" fmla="*/ 174 w 814"/>
              <a:gd name="T13" fmla="*/ 814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4" h="814">
                <a:moveTo>
                  <a:pt x="174" y="814"/>
                </a:moveTo>
                <a:cubicBezTo>
                  <a:pt x="0" y="640"/>
                  <a:pt x="3" y="355"/>
                  <a:pt x="179" y="179"/>
                </a:cubicBezTo>
                <a:cubicBezTo>
                  <a:pt x="356" y="2"/>
                  <a:pt x="641" y="0"/>
                  <a:pt x="814" y="174"/>
                </a:cubicBezTo>
                <a:cubicBezTo>
                  <a:pt x="739" y="249"/>
                  <a:pt x="739" y="249"/>
                  <a:pt x="739" y="249"/>
                </a:cubicBezTo>
                <a:cubicBezTo>
                  <a:pt x="607" y="117"/>
                  <a:pt x="390" y="120"/>
                  <a:pt x="255" y="255"/>
                </a:cubicBezTo>
                <a:cubicBezTo>
                  <a:pt x="120" y="389"/>
                  <a:pt x="118" y="606"/>
                  <a:pt x="250" y="738"/>
                </a:cubicBezTo>
                <a:lnTo>
                  <a:pt x="174" y="81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9" name="Freeform 6">
            <a:extLst>
              <a:ext uri="{FF2B5EF4-FFF2-40B4-BE49-F238E27FC236}">
                <a16:creationId xmlns:a16="http://schemas.microsoft.com/office/drawing/2014/main" xmlns="" id="{CD33C4F9-94B1-4710-9776-18CF144344B0}"/>
              </a:ext>
            </a:extLst>
          </p:cNvPr>
          <p:cNvSpPr>
            <a:spLocks/>
          </p:cNvSpPr>
          <p:nvPr/>
        </p:nvSpPr>
        <p:spPr bwMode="auto">
          <a:xfrm>
            <a:off x="4435660" y="3089881"/>
            <a:ext cx="1414613" cy="1414803"/>
          </a:xfrm>
          <a:custGeom>
            <a:avLst/>
            <a:gdLst>
              <a:gd name="T0" fmla="*/ 91 w 419"/>
              <a:gd name="T1" fmla="*/ 419 h 419"/>
              <a:gd name="T2" fmla="*/ 91 w 419"/>
              <a:gd name="T3" fmla="*/ 91 h 419"/>
              <a:gd name="T4" fmla="*/ 419 w 419"/>
              <a:gd name="T5" fmla="*/ 91 h 419"/>
              <a:gd name="T6" fmla="*/ 344 w 419"/>
              <a:gd name="T7" fmla="*/ 166 h 419"/>
              <a:gd name="T8" fmla="*/ 167 w 419"/>
              <a:gd name="T9" fmla="*/ 166 h 419"/>
              <a:gd name="T10" fmla="*/ 167 w 419"/>
              <a:gd name="T11" fmla="*/ 343 h 419"/>
              <a:gd name="T12" fmla="*/ 91 w 419"/>
              <a:gd name="T13" fmla="*/ 419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9" h="419">
                <a:moveTo>
                  <a:pt x="91" y="419"/>
                </a:moveTo>
                <a:cubicBezTo>
                  <a:pt x="0" y="329"/>
                  <a:pt x="0" y="181"/>
                  <a:pt x="91" y="91"/>
                </a:cubicBezTo>
                <a:cubicBezTo>
                  <a:pt x="181" y="0"/>
                  <a:pt x="329" y="0"/>
                  <a:pt x="419" y="91"/>
                </a:cubicBezTo>
                <a:cubicBezTo>
                  <a:pt x="344" y="166"/>
                  <a:pt x="344" y="166"/>
                  <a:pt x="344" y="166"/>
                </a:cubicBezTo>
                <a:cubicBezTo>
                  <a:pt x="295" y="117"/>
                  <a:pt x="215" y="117"/>
                  <a:pt x="167" y="166"/>
                </a:cubicBezTo>
                <a:cubicBezTo>
                  <a:pt x="118" y="215"/>
                  <a:pt x="118" y="295"/>
                  <a:pt x="167" y="343"/>
                </a:cubicBezTo>
                <a:lnTo>
                  <a:pt x="91" y="4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4" name="Freeform 8">
            <a:extLst>
              <a:ext uri="{FF2B5EF4-FFF2-40B4-BE49-F238E27FC236}">
                <a16:creationId xmlns:a16="http://schemas.microsoft.com/office/drawing/2014/main" xmlns="" id="{D80B2EE4-C492-4CA4-BD11-27779C620CCB}"/>
              </a:ext>
            </a:extLst>
          </p:cNvPr>
          <p:cNvSpPr>
            <a:spLocks/>
          </p:cNvSpPr>
          <p:nvPr/>
        </p:nvSpPr>
        <p:spPr bwMode="auto">
          <a:xfrm>
            <a:off x="4574540" y="3204969"/>
            <a:ext cx="2065376" cy="2065653"/>
          </a:xfrm>
          <a:custGeom>
            <a:avLst/>
            <a:gdLst>
              <a:gd name="T0" fmla="*/ 0 w 612"/>
              <a:gd name="T1" fmla="*/ 480 h 612"/>
              <a:gd name="T2" fmla="*/ 76 w 612"/>
              <a:gd name="T3" fmla="*/ 404 h 612"/>
              <a:gd name="T4" fmla="*/ 404 w 612"/>
              <a:gd name="T5" fmla="*/ 404 h 612"/>
              <a:gd name="T6" fmla="*/ 404 w 612"/>
              <a:gd name="T7" fmla="*/ 76 h 612"/>
              <a:gd name="T8" fmla="*/ 480 w 612"/>
              <a:gd name="T9" fmla="*/ 0 h 612"/>
              <a:gd name="T10" fmla="*/ 480 w 612"/>
              <a:gd name="T11" fmla="*/ 480 h 612"/>
              <a:gd name="T12" fmla="*/ 0 w 612"/>
              <a:gd name="T13" fmla="*/ 480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2" h="612">
                <a:moveTo>
                  <a:pt x="0" y="480"/>
                </a:moveTo>
                <a:cubicBezTo>
                  <a:pt x="76" y="404"/>
                  <a:pt x="76" y="404"/>
                  <a:pt x="76" y="404"/>
                </a:cubicBezTo>
                <a:cubicBezTo>
                  <a:pt x="166" y="495"/>
                  <a:pt x="314" y="495"/>
                  <a:pt x="404" y="404"/>
                </a:cubicBezTo>
                <a:cubicBezTo>
                  <a:pt x="495" y="314"/>
                  <a:pt x="495" y="166"/>
                  <a:pt x="404" y="76"/>
                </a:cubicBezTo>
                <a:cubicBezTo>
                  <a:pt x="480" y="0"/>
                  <a:pt x="480" y="0"/>
                  <a:pt x="480" y="0"/>
                </a:cubicBezTo>
                <a:cubicBezTo>
                  <a:pt x="612" y="132"/>
                  <a:pt x="612" y="348"/>
                  <a:pt x="480" y="480"/>
                </a:cubicBezTo>
                <a:cubicBezTo>
                  <a:pt x="348" y="612"/>
                  <a:pt x="133" y="612"/>
                  <a:pt x="0" y="4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76" name="组合 57">
            <a:extLst>
              <a:ext uri="{FF2B5EF4-FFF2-40B4-BE49-F238E27FC236}">
                <a16:creationId xmlns:a16="http://schemas.microsoft.com/office/drawing/2014/main" xmlns="" id="{50FA7D20-BDDC-4055-89B7-7E60F2DCFB46}"/>
              </a:ext>
            </a:extLst>
          </p:cNvPr>
          <p:cNvGrpSpPr/>
          <p:nvPr/>
        </p:nvGrpSpPr>
        <p:grpSpPr>
          <a:xfrm rot="2496445">
            <a:off x="4253504" y="5875130"/>
            <a:ext cx="2396954" cy="358878"/>
            <a:chOff x="6403403" y="1682338"/>
            <a:chExt cx="1917637" cy="287152"/>
          </a:xfrm>
        </p:grpSpPr>
        <p:sp>
          <p:nvSpPr>
            <p:cNvPr id="80" name="矩形 59">
              <a:extLst>
                <a:ext uri="{FF2B5EF4-FFF2-40B4-BE49-F238E27FC236}">
                  <a16:creationId xmlns:a16="http://schemas.microsoft.com/office/drawing/2014/main" xmlns="" id="{C27E6F5A-E26A-4E0B-A1CA-2FD4A89D58D2}"/>
                </a:ext>
              </a:extLst>
            </p:cNvPr>
            <p:cNvSpPr/>
            <p:nvPr/>
          </p:nvSpPr>
          <p:spPr>
            <a:xfrm>
              <a:off x="6403403" y="1682338"/>
              <a:ext cx="1604334" cy="287152"/>
            </a:xfrm>
            <a:prstGeom prst="rect">
              <a:avLst/>
            </a:prstGeom>
          </p:spPr>
          <p:txBody>
            <a:bodyPr vert="horz" wrap="square" lIns="111567" tIns="55783" rIns="111567" bIns="55783" rtlCol="0">
              <a:spAutoFit/>
            </a:bodyPr>
            <a:lstStyle/>
            <a:p>
              <a:r>
                <a:rPr lang="ru-RU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Мотивация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2" name="直接连接符 87">
              <a:extLst>
                <a:ext uri="{FF2B5EF4-FFF2-40B4-BE49-F238E27FC236}">
                  <a16:creationId xmlns:a16="http://schemas.microsoft.com/office/drawing/2014/main" xmlns="" id="{A2447DA2-6282-454E-A664-9258C246A27B}"/>
                </a:ext>
              </a:extLst>
            </p:cNvPr>
            <p:cNvCxnSpPr/>
            <p:nvPr/>
          </p:nvCxnSpPr>
          <p:spPr>
            <a:xfrm>
              <a:off x="6445250" y="1920736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任意多边形 88">
            <a:extLst>
              <a:ext uri="{FF2B5EF4-FFF2-40B4-BE49-F238E27FC236}">
                <a16:creationId xmlns:a16="http://schemas.microsoft.com/office/drawing/2014/main" xmlns="" id="{009BA571-CC14-466A-A8D4-F77D8E21626E}"/>
              </a:ext>
            </a:extLst>
          </p:cNvPr>
          <p:cNvSpPr/>
          <p:nvPr/>
        </p:nvSpPr>
        <p:spPr>
          <a:xfrm rot="11240548">
            <a:off x="5797691" y="5232132"/>
            <a:ext cx="971499" cy="1154245"/>
          </a:xfrm>
          <a:custGeom>
            <a:avLst/>
            <a:gdLst>
              <a:gd name="connsiteX0" fmla="*/ 0 w 1306285"/>
              <a:gd name="connsiteY0" fmla="*/ 1320800 h 1320800"/>
              <a:gd name="connsiteX1" fmla="*/ 43542 w 1306285"/>
              <a:gd name="connsiteY1" fmla="*/ 1277257 h 1320800"/>
              <a:gd name="connsiteX2" fmla="*/ 1306285 w 1306285"/>
              <a:gd name="connsiteY2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285" h="1320800">
                <a:moveTo>
                  <a:pt x="0" y="1320800"/>
                </a:moveTo>
                <a:lnTo>
                  <a:pt x="43542" y="1277257"/>
                </a:lnTo>
                <a:lnTo>
                  <a:pt x="1306285" y="0"/>
                </a:lnTo>
              </a:path>
            </a:pathLst>
          </a:custGeom>
          <a:noFill/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84" name="组合 92">
            <a:extLst>
              <a:ext uri="{FF2B5EF4-FFF2-40B4-BE49-F238E27FC236}">
                <a16:creationId xmlns:a16="http://schemas.microsoft.com/office/drawing/2014/main" xmlns="" id="{1180B392-679A-4621-978F-E5EB78A10E7D}"/>
              </a:ext>
            </a:extLst>
          </p:cNvPr>
          <p:cNvGrpSpPr/>
          <p:nvPr/>
        </p:nvGrpSpPr>
        <p:grpSpPr>
          <a:xfrm rot="2602226">
            <a:off x="3812862" y="2242403"/>
            <a:ext cx="2403160" cy="358877"/>
            <a:chOff x="6445250" y="1656194"/>
            <a:chExt cx="1922600" cy="287152"/>
          </a:xfrm>
        </p:grpSpPr>
        <p:sp>
          <p:nvSpPr>
            <p:cNvPr id="90" name="矩形 94">
              <a:extLst>
                <a:ext uri="{FF2B5EF4-FFF2-40B4-BE49-F238E27FC236}">
                  <a16:creationId xmlns:a16="http://schemas.microsoft.com/office/drawing/2014/main" xmlns="" id="{07989671-4E6E-4DEF-B681-469E4839EB87}"/>
                </a:ext>
              </a:extLst>
            </p:cNvPr>
            <p:cNvSpPr/>
            <p:nvPr/>
          </p:nvSpPr>
          <p:spPr>
            <a:xfrm>
              <a:off x="6805042" y="1656194"/>
              <a:ext cx="1562808" cy="287152"/>
            </a:xfrm>
            <a:prstGeom prst="rect">
              <a:avLst/>
            </a:prstGeom>
          </p:spPr>
          <p:txBody>
            <a:bodyPr vert="horz" wrap="square" lIns="111567" tIns="55783" rIns="111567" bIns="55783" rtlCol="0">
              <a:spAutoFit/>
            </a:bodyPr>
            <a:lstStyle/>
            <a:p>
              <a:pPr algn="r"/>
              <a:r>
                <a:rPr lang="ru-RU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Тип характера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91" name="直接连接符 95">
              <a:extLst>
                <a:ext uri="{FF2B5EF4-FFF2-40B4-BE49-F238E27FC236}">
                  <a16:creationId xmlns:a16="http://schemas.microsoft.com/office/drawing/2014/main" xmlns="" id="{CB0A6C7B-FADD-48C1-B9E8-F97AB2B8C5EE}"/>
                </a:ext>
              </a:extLst>
            </p:cNvPr>
            <p:cNvCxnSpPr/>
            <p:nvPr/>
          </p:nvCxnSpPr>
          <p:spPr>
            <a:xfrm>
              <a:off x="6445250" y="1920736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任意多边形 96">
            <a:extLst>
              <a:ext uri="{FF2B5EF4-FFF2-40B4-BE49-F238E27FC236}">
                <a16:creationId xmlns:a16="http://schemas.microsoft.com/office/drawing/2014/main" xmlns="" id="{F1C70CEA-9AEE-4698-AAB6-41CD1785AE27}"/>
              </a:ext>
            </a:extLst>
          </p:cNvPr>
          <p:cNvSpPr/>
          <p:nvPr/>
        </p:nvSpPr>
        <p:spPr>
          <a:xfrm rot="10800000">
            <a:off x="3455201" y="2277265"/>
            <a:ext cx="1142800" cy="1142956"/>
          </a:xfrm>
          <a:custGeom>
            <a:avLst/>
            <a:gdLst>
              <a:gd name="connsiteX0" fmla="*/ 914400 w 914400"/>
              <a:gd name="connsiteY0" fmla="*/ 0 h 914400"/>
              <a:gd name="connsiteX1" fmla="*/ 0 w 914400"/>
              <a:gd name="connsiteY1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914400">
                <a:moveTo>
                  <a:pt x="914400" y="0"/>
                </a:moveTo>
                <a:lnTo>
                  <a:pt x="0" y="914400"/>
                </a:lnTo>
              </a:path>
            </a:pathLst>
          </a:custGeom>
          <a:noFill/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93" name="组合 104">
            <a:extLst>
              <a:ext uri="{FF2B5EF4-FFF2-40B4-BE49-F238E27FC236}">
                <a16:creationId xmlns:a16="http://schemas.microsoft.com/office/drawing/2014/main" xmlns="" id="{4434D2E7-D1DB-439A-9E38-0BF4A9C22ED0}"/>
              </a:ext>
            </a:extLst>
          </p:cNvPr>
          <p:cNvGrpSpPr/>
          <p:nvPr/>
        </p:nvGrpSpPr>
        <p:grpSpPr>
          <a:xfrm rot="2700000">
            <a:off x="2317420" y="3847093"/>
            <a:ext cx="3006618" cy="431092"/>
            <a:chOff x="6445250" y="1920737"/>
            <a:chExt cx="2405385" cy="344934"/>
          </a:xfrm>
        </p:grpSpPr>
        <p:sp>
          <p:nvSpPr>
            <p:cNvPr id="94" name="矩形 106">
              <a:extLst>
                <a:ext uri="{FF2B5EF4-FFF2-40B4-BE49-F238E27FC236}">
                  <a16:creationId xmlns:a16="http://schemas.microsoft.com/office/drawing/2014/main" xmlns="" id="{D009C85E-4E8D-49FD-9029-83B6EC7CADBA}"/>
                </a:ext>
              </a:extLst>
            </p:cNvPr>
            <p:cNvSpPr/>
            <p:nvPr/>
          </p:nvSpPr>
          <p:spPr>
            <a:xfrm>
              <a:off x="7518787" y="1978519"/>
              <a:ext cx="1331848" cy="287152"/>
            </a:xfrm>
            <a:prstGeom prst="rect">
              <a:avLst/>
            </a:prstGeom>
          </p:spPr>
          <p:txBody>
            <a:bodyPr vert="horz" wrap="square" lIns="111567" tIns="55783" rIns="111567" bIns="55783" rtlCol="0">
              <a:spAutoFit/>
            </a:bodyPr>
            <a:lstStyle/>
            <a:p>
              <a:r>
                <a:rPr lang="ru-RU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Навыки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95" name="直接连接符 107">
              <a:extLst>
                <a:ext uri="{FF2B5EF4-FFF2-40B4-BE49-F238E27FC236}">
                  <a16:creationId xmlns:a16="http://schemas.microsoft.com/office/drawing/2014/main" xmlns="" id="{FF91A63F-2C64-4FBB-84B5-4E91AACCC79F}"/>
                </a:ext>
              </a:extLst>
            </p:cNvPr>
            <p:cNvCxnSpPr/>
            <p:nvPr/>
          </p:nvCxnSpPr>
          <p:spPr>
            <a:xfrm>
              <a:off x="6445250" y="1920737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任意多边形 108">
            <a:extLst>
              <a:ext uri="{FF2B5EF4-FFF2-40B4-BE49-F238E27FC236}">
                <a16:creationId xmlns:a16="http://schemas.microsoft.com/office/drawing/2014/main" xmlns="" id="{8E47F284-42E6-4AA5-9B47-38800191AF8B}"/>
              </a:ext>
            </a:extLst>
          </p:cNvPr>
          <p:cNvSpPr/>
          <p:nvPr/>
        </p:nvSpPr>
        <p:spPr>
          <a:xfrm rot="10530717">
            <a:off x="2718994" y="4590547"/>
            <a:ext cx="1249372" cy="1058586"/>
          </a:xfrm>
          <a:custGeom>
            <a:avLst/>
            <a:gdLst>
              <a:gd name="connsiteX0" fmla="*/ 1748790 w 1748790"/>
              <a:gd name="connsiteY0" fmla="*/ 0 h 1748790"/>
              <a:gd name="connsiteX1" fmla="*/ 0 w 1748790"/>
              <a:gd name="connsiteY1" fmla="*/ 1748790 h 174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8790" h="1748790">
                <a:moveTo>
                  <a:pt x="1748790" y="0"/>
                </a:moveTo>
                <a:lnTo>
                  <a:pt x="0" y="1748790"/>
                </a:lnTo>
              </a:path>
            </a:pathLst>
          </a:custGeom>
          <a:noFill/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05" name="组合 109">
            <a:extLst>
              <a:ext uri="{FF2B5EF4-FFF2-40B4-BE49-F238E27FC236}">
                <a16:creationId xmlns:a16="http://schemas.microsoft.com/office/drawing/2014/main" xmlns="" id="{E647F0D4-EFAB-4ED2-A91B-1ADBF1A18E18}"/>
              </a:ext>
            </a:extLst>
          </p:cNvPr>
          <p:cNvGrpSpPr/>
          <p:nvPr/>
        </p:nvGrpSpPr>
        <p:grpSpPr>
          <a:xfrm rot="2473436">
            <a:off x="5376034" y="4328131"/>
            <a:ext cx="2372042" cy="358877"/>
            <a:chOff x="6423334" y="1641124"/>
            <a:chExt cx="1897706" cy="287152"/>
          </a:xfrm>
        </p:grpSpPr>
        <p:sp>
          <p:nvSpPr>
            <p:cNvPr id="107" name="矩形 111">
              <a:extLst>
                <a:ext uri="{FF2B5EF4-FFF2-40B4-BE49-F238E27FC236}">
                  <a16:creationId xmlns:a16="http://schemas.microsoft.com/office/drawing/2014/main" xmlns="" id="{5853876A-87F2-4313-BF3C-DDCC9C3A4246}"/>
                </a:ext>
              </a:extLst>
            </p:cNvPr>
            <p:cNvSpPr/>
            <p:nvPr/>
          </p:nvSpPr>
          <p:spPr>
            <a:xfrm>
              <a:off x="6423334" y="1641124"/>
              <a:ext cx="1679259" cy="287152"/>
            </a:xfrm>
            <a:prstGeom prst="rect">
              <a:avLst/>
            </a:prstGeom>
          </p:spPr>
          <p:txBody>
            <a:bodyPr vert="horz" wrap="square" lIns="111567" tIns="55783" rIns="111567" bIns="55783" rtlCol="0">
              <a:spAutoFit/>
            </a:bodyPr>
            <a:lstStyle/>
            <a:p>
              <a:r>
                <a:rPr lang="ru-RU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Тип характера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8" name="直接连接符 112">
              <a:extLst>
                <a:ext uri="{FF2B5EF4-FFF2-40B4-BE49-F238E27FC236}">
                  <a16:creationId xmlns:a16="http://schemas.microsoft.com/office/drawing/2014/main" xmlns="" id="{4E39B173-B0BC-4CC7-894D-D4CE81264A60}"/>
                </a:ext>
              </a:extLst>
            </p:cNvPr>
            <p:cNvCxnSpPr/>
            <p:nvPr/>
          </p:nvCxnSpPr>
          <p:spPr>
            <a:xfrm>
              <a:off x="6445250" y="1920736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任意多边形 113">
            <a:extLst>
              <a:ext uri="{FF2B5EF4-FFF2-40B4-BE49-F238E27FC236}">
                <a16:creationId xmlns:a16="http://schemas.microsoft.com/office/drawing/2014/main" xmlns="" id="{A318E50E-D06B-4A9B-A676-B1BB61E108B9}"/>
              </a:ext>
            </a:extLst>
          </p:cNvPr>
          <p:cNvSpPr/>
          <p:nvPr/>
        </p:nvSpPr>
        <p:spPr>
          <a:xfrm rot="10800000">
            <a:off x="6193519" y="1941533"/>
            <a:ext cx="1632572" cy="1650936"/>
          </a:xfrm>
          <a:custGeom>
            <a:avLst/>
            <a:gdLst>
              <a:gd name="connsiteX0" fmla="*/ 0 w 1306285"/>
              <a:gd name="connsiteY0" fmla="*/ 1320800 h 1320800"/>
              <a:gd name="connsiteX1" fmla="*/ 43542 w 1306285"/>
              <a:gd name="connsiteY1" fmla="*/ 1277257 h 1320800"/>
              <a:gd name="connsiteX2" fmla="*/ 1306285 w 1306285"/>
              <a:gd name="connsiteY2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285" h="1320800">
                <a:moveTo>
                  <a:pt x="0" y="1320800"/>
                </a:moveTo>
                <a:lnTo>
                  <a:pt x="43542" y="1277257"/>
                </a:lnTo>
                <a:lnTo>
                  <a:pt x="1306285" y="0"/>
                </a:lnTo>
              </a:path>
            </a:pathLst>
          </a:custGeom>
          <a:solidFill>
            <a:srgbClr val="261F1C"/>
          </a:solidFill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020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92" grpId="0" animBg="1"/>
      <p:bldP spid="96" grpId="0" animBg="1"/>
      <p:bldP spid="1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38" y="124150"/>
            <a:ext cx="11037951" cy="125705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Профилактика суицидов</a:t>
            </a:r>
            <a:b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на территории боевых действий</a:t>
            </a:r>
            <a:endParaRPr lang="x-none" sz="3200" b="1" dirty="0">
              <a:solidFill>
                <a:schemeClr val="bg1"/>
              </a:solidFill>
            </a:endParaRPr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2CF13DF9-9D71-FE42-AF70-897C1C1DDA1C}"/>
              </a:ext>
            </a:extLst>
          </p:cNvPr>
          <p:cNvGrpSpPr/>
          <p:nvPr/>
        </p:nvGrpSpPr>
        <p:grpSpPr>
          <a:xfrm>
            <a:off x="4969416" y="1427259"/>
            <a:ext cx="1819380" cy="3776112"/>
            <a:chOff x="4923304" y="1684213"/>
            <a:chExt cx="2229277" cy="4626854"/>
          </a:xfrm>
        </p:grpSpPr>
        <p:sp>
          <p:nvSpPr>
            <p:cNvPr id="5" name="Freeform 4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xmlns="" id="{71CEFFB3-47C7-9F42-940E-4532F34282FE}"/>
                </a:ext>
              </a:extLst>
            </p:cNvPr>
            <p:cNvSpPr/>
            <p:nvPr/>
          </p:nvSpPr>
          <p:spPr>
            <a:xfrm>
              <a:off x="5793154" y="2315778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rgbClr val="595959">
                      <a:hueOff val="0"/>
                      <a:satOff val="0"/>
                      <a:lumOff val="0"/>
                      <a:alphaOff val="0"/>
                    </a:srgbClr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sp>
          <p:nvSpPr>
            <p:cNvPr id="6" name="Freeform 5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xmlns="" id="{4923B1A9-4BDE-6945-AA3B-2466172733B1}"/>
                </a:ext>
              </a:extLst>
            </p:cNvPr>
            <p:cNvSpPr/>
            <p:nvPr/>
          </p:nvSpPr>
          <p:spPr>
            <a:xfrm>
              <a:off x="5306522" y="3320269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rgbClr val="595959">
                      <a:hueOff val="0"/>
                      <a:satOff val="0"/>
                      <a:lumOff val="0"/>
                      <a:alphaOff val="0"/>
                    </a:srgbClr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sp>
          <p:nvSpPr>
            <p:cNvPr id="7" name="Freeform 6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xmlns="" id="{EC874660-1513-6B4C-A80F-AD05AC09EF91}"/>
                </a:ext>
              </a:extLst>
            </p:cNvPr>
            <p:cNvSpPr/>
            <p:nvPr/>
          </p:nvSpPr>
          <p:spPr>
            <a:xfrm>
              <a:off x="5793154" y="4299283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b="1" kern="1200">
                <a:solidFill>
                  <a:srgbClr val="595959">
                    <a:hueOff val="0"/>
                    <a:satOff val="0"/>
                    <a:lumOff val="0"/>
                    <a:alphaOff val="0"/>
                  </a:srgbClr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7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xmlns="" id="{3508B5E7-F1C4-5840-B4ED-8A32086E06B6}"/>
                </a:ext>
              </a:extLst>
            </p:cNvPr>
            <p:cNvSpPr/>
            <p:nvPr/>
          </p:nvSpPr>
          <p:spPr>
            <a:xfrm>
              <a:off x="5306522" y="5329250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rgbClr val="595959">
                      <a:hueOff val="0"/>
                      <a:satOff val="0"/>
                      <a:lumOff val="0"/>
                      <a:alphaOff val="0"/>
                    </a:srgbClr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grpSp>
          <p:nvGrpSpPr>
            <p:cNvPr id="9" name="Group 8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xmlns="" id="{6078E9E7-6F42-AA41-B27E-49151C597E61}"/>
                </a:ext>
              </a:extLst>
            </p:cNvPr>
            <p:cNvGrpSpPr/>
            <p:nvPr/>
          </p:nvGrpSpPr>
          <p:grpSpPr>
            <a:xfrm>
              <a:off x="5407972" y="3693193"/>
              <a:ext cx="1744609" cy="1744787"/>
              <a:chOff x="5466028" y="3573608"/>
              <a:chExt cx="1744609" cy="1744787"/>
            </a:xfrm>
          </p:grpSpPr>
          <p:sp>
            <p:nvSpPr>
              <p:cNvPr id="19" name="Circular Arrow 18">
                <a:extLst>
                  <a:ext uri="{FF2B5EF4-FFF2-40B4-BE49-F238E27FC236}">
                    <a16:creationId xmlns:a16="http://schemas.microsoft.com/office/drawing/2014/main" xmlns="" id="{5902EFAC-1100-0B4D-B407-081ABAE3A1BA}"/>
                  </a:ext>
                </a:extLst>
              </p:cNvPr>
              <p:cNvSpPr/>
              <p:nvPr/>
            </p:nvSpPr>
            <p:spPr>
              <a:xfrm>
                <a:off x="5466028" y="3573608"/>
                <a:ext cx="1744609" cy="1744787"/>
              </a:xfrm>
              <a:prstGeom prst="circularArrow">
                <a:avLst>
                  <a:gd name="adj1" fmla="val 10980"/>
                  <a:gd name="adj2" fmla="val 1142322"/>
                  <a:gd name="adj3" fmla="val 4500000"/>
                  <a:gd name="adj4" fmla="val 13500000"/>
                  <a:gd name="adj5" fmla="val 1250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071EED87-77EF-6F44-B9CE-7EA034B2AE80}"/>
                  </a:ext>
                </a:extLst>
              </p:cNvPr>
              <p:cNvSpPr/>
              <p:nvPr/>
            </p:nvSpPr>
            <p:spPr>
              <a:xfrm>
                <a:off x="6018081" y="4121528"/>
                <a:ext cx="584388" cy="584388"/>
              </a:xfrm>
              <a:prstGeom prst="ellipse">
                <a:avLst/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200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C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0" name="Group 9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xmlns="" id="{EC07C967-B5E6-C74E-AD2A-BD40C8779A11}"/>
                </a:ext>
              </a:extLst>
            </p:cNvPr>
            <p:cNvGrpSpPr/>
            <p:nvPr/>
          </p:nvGrpSpPr>
          <p:grpSpPr>
            <a:xfrm>
              <a:off x="5047662" y="4811504"/>
              <a:ext cx="1498839" cy="1499563"/>
              <a:chOff x="5105718" y="4691919"/>
              <a:chExt cx="1498839" cy="1499563"/>
            </a:xfrm>
          </p:grpSpPr>
          <p:sp>
            <p:nvSpPr>
              <p:cNvPr id="17" name="Block Arc 16">
                <a:extLst>
                  <a:ext uri="{FF2B5EF4-FFF2-40B4-BE49-F238E27FC236}">
                    <a16:creationId xmlns:a16="http://schemas.microsoft.com/office/drawing/2014/main" xmlns="" id="{08140BC7-A757-D249-BBA3-C76DDE88ECC3}"/>
                  </a:ext>
                </a:extLst>
              </p:cNvPr>
              <p:cNvSpPr/>
              <p:nvPr/>
            </p:nvSpPr>
            <p:spPr>
              <a:xfrm>
                <a:off x="5105718" y="4691919"/>
                <a:ext cx="1498839" cy="1499563"/>
              </a:xfrm>
              <a:prstGeom prst="blockArc">
                <a:avLst>
                  <a:gd name="adj1" fmla="val 0"/>
                  <a:gd name="adj2" fmla="val 18900000"/>
                  <a:gd name="adj3" fmla="val 12740"/>
                </a:avLst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86143A44-E28B-A447-93A8-496C9D0434CE}"/>
                  </a:ext>
                </a:extLst>
              </p:cNvPr>
              <p:cNvSpPr/>
              <p:nvPr/>
            </p:nvSpPr>
            <p:spPr>
              <a:xfrm>
                <a:off x="5576543" y="5163711"/>
                <a:ext cx="584388" cy="584388"/>
              </a:xfrm>
              <a:prstGeom prst="ellipse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200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D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1" name="Group 10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xmlns="" id="{BF41C622-7D5B-1F47-A66C-11A27984D68B}"/>
                </a:ext>
              </a:extLst>
            </p:cNvPr>
            <p:cNvGrpSpPr/>
            <p:nvPr/>
          </p:nvGrpSpPr>
          <p:grpSpPr>
            <a:xfrm>
              <a:off x="4923304" y="2686852"/>
              <a:ext cx="1744609" cy="1744787"/>
              <a:chOff x="4981360" y="2567267"/>
              <a:chExt cx="1744609" cy="1744787"/>
            </a:xfrm>
          </p:grpSpPr>
          <p:sp>
            <p:nvSpPr>
              <p:cNvPr id="15" name="Shape 14">
                <a:extLst>
                  <a:ext uri="{FF2B5EF4-FFF2-40B4-BE49-F238E27FC236}">
                    <a16:creationId xmlns:a16="http://schemas.microsoft.com/office/drawing/2014/main" xmlns="" id="{E6D6344C-31DC-3946-8046-46F889444BA7}"/>
                  </a:ext>
                </a:extLst>
              </p:cNvPr>
              <p:cNvSpPr/>
              <p:nvPr/>
            </p:nvSpPr>
            <p:spPr>
              <a:xfrm>
                <a:off x="4981360" y="2567267"/>
                <a:ext cx="1744609" cy="1744787"/>
              </a:xfrm>
              <a:prstGeom prst="leftCircularArrow">
                <a:avLst>
                  <a:gd name="adj1" fmla="val 10980"/>
                  <a:gd name="adj2" fmla="val 1142322"/>
                  <a:gd name="adj3" fmla="val 6300000"/>
                  <a:gd name="adj4" fmla="val 18900000"/>
                  <a:gd name="adj5" fmla="val 125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2BAE6471-CFF3-B945-8CF5-5C02EB1795E7}"/>
                  </a:ext>
                </a:extLst>
              </p:cNvPr>
              <p:cNvSpPr/>
              <p:nvPr/>
            </p:nvSpPr>
            <p:spPr>
              <a:xfrm>
                <a:off x="5576543" y="3163803"/>
                <a:ext cx="584388" cy="584388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200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B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2" name="Group 11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xmlns="" id="{163EDCB4-DCC1-3045-92AB-BF51E47552F4}"/>
                </a:ext>
              </a:extLst>
            </p:cNvPr>
            <p:cNvGrpSpPr/>
            <p:nvPr/>
          </p:nvGrpSpPr>
          <p:grpSpPr>
            <a:xfrm>
              <a:off x="5407972" y="1684213"/>
              <a:ext cx="1744609" cy="1744787"/>
              <a:chOff x="5466028" y="1564628"/>
              <a:chExt cx="1744609" cy="1744787"/>
            </a:xfrm>
          </p:grpSpPr>
          <p:sp>
            <p:nvSpPr>
              <p:cNvPr id="13" name="Circular Arrow 12">
                <a:extLst>
                  <a:ext uri="{FF2B5EF4-FFF2-40B4-BE49-F238E27FC236}">
                    <a16:creationId xmlns:a16="http://schemas.microsoft.com/office/drawing/2014/main" xmlns="" id="{83C2A2E4-05E2-EB4D-8DD5-4DC8E18C862B}"/>
                  </a:ext>
                </a:extLst>
              </p:cNvPr>
              <p:cNvSpPr/>
              <p:nvPr/>
            </p:nvSpPr>
            <p:spPr>
              <a:xfrm>
                <a:off x="5466028" y="1564628"/>
                <a:ext cx="1744609" cy="1744787"/>
              </a:xfrm>
              <a:prstGeom prst="circularArrow">
                <a:avLst>
                  <a:gd name="adj1" fmla="val 10980"/>
                  <a:gd name="adj2" fmla="val 1142322"/>
                  <a:gd name="adj3" fmla="val 4500000"/>
                  <a:gd name="adj4" fmla="val 10800000"/>
                  <a:gd name="adj5" fmla="val 125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C595AE00-7FD9-3E42-893F-83785B60F62B}"/>
                  </a:ext>
                </a:extLst>
              </p:cNvPr>
              <p:cNvSpPr/>
              <p:nvPr/>
            </p:nvSpPr>
            <p:spPr>
              <a:xfrm>
                <a:off x="6050547" y="2147096"/>
                <a:ext cx="584388" cy="584388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200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A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1" name="组合 33">
            <a:extLst>
              <a:ext uri="{FF2B5EF4-FFF2-40B4-BE49-F238E27FC236}">
                <a16:creationId xmlns:a16="http://schemas.microsoft.com/office/drawing/2014/main" xmlns="" id="{AB3F148F-6E87-5B42-BA04-3BC69914313D}"/>
              </a:ext>
            </a:extLst>
          </p:cNvPr>
          <p:cNvGrpSpPr/>
          <p:nvPr/>
        </p:nvGrpSpPr>
        <p:grpSpPr>
          <a:xfrm>
            <a:off x="6473904" y="4071296"/>
            <a:ext cx="5733882" cy="1469847"/>
            <a:chOff x="-596771" y="3137275"/>
            <a:chExt cx="5733882" cy="1469847"/>
          </a:xfrm>
        </p:grpSpPr>
        <p:sp>
          <p:nvSpPr>
            <p:cNvPr id="22" name="矩形 34">
              <a:extLst>
                <a:ext uri="{FF2B5EF4-FFF2-40B4-BE49-F238E27FC236}">
                  <a16:creationId xmlns:a16="http://schemas.microsoft.com/office/drawing/2014/main" xmlns="" id="{E89AE25D-A166-8C47-9C23-5F94FB141FA3}"/>
                </a:ext>
              </a:extLst>
            </p:cNvPr>
            <p:cNvSpPr/>
            <p:nvPr/>
          </p:nvSpPr>
          <p:spPr>
            <a:xfrm>
              <a:off x="-596771" y="3868778"/>
              <a:ext cx="4998392" cy="7383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ru-RU" altLang="zh-CN" sz="12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Содержательная аргументация </a:t>
              </a:r>
            </a:p>
            <a:p>
              <a:pPr algn="just">
                <a:lnSpc>
                  <a:spcPct val="120000"/>
                </a:lnSpc>
              </a:pPr>
              <a:r>
                <a:rPr lang="ru-RU" altLang="zh-CN" sz="12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Работа с возражениями</a:t>
              </a:r>
            </a:p>
            <a:p>
              <a:pPr algn="just">
                <a:lnSpc>
                  <a:spcPct val="120000"/>
                </a:lnSpc>
              </a:pPr>
              <a:r>
                <a:rPr lang="ru-RU" altLang="zh-CN" sz="12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Реализация </a:t>
              </a:r>
              <a:endParaRPr lang="zh-CN" altLang="en-US" sz="12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矩形 35">
              <a:extLst>
                <a:ext uri="{FF2B5EF4-FFF2-40B4-BE49-F238E27FC236}">
                  <a16:creationId xmlns:a16="http://schemas.microsoft.com/office/drawing/2014/main" xmlns="" id="{39A755D7-D049-4F44-8DD1-7C70AB604316}"/>
                </a:ext>
              </a:extLst>
            </p:cNvPr>
            <p:cNvSpPr/>
            <p:nvPr/>
          </p:nvSpPr>
          <p:spPr>
            <a:xfrm>
              <a:off x="-583871" y="3137275"/>
              <a:ext cx="572098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ru-RU" altLang="zh-CN" b="1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Вовлечение командования в реализацию </a:t>
              </a:r>
              <a:endParaRPr lang="zh-CN" altLang="en-US" b="1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4" name="组合 36">
            <a:extLst>
              <a:ext uri="{FF2B5EF4-FFF2-40B4-BE49-F238E27FC236}">
                <a16:creationId xmlns:a16="http://schemas.microsoft.com/office/drawing/2014/main" xmlns="" id="{FCC9E676-400C-884C-BF17-B262D0222AF0}"/>
              </a:ext>
            </a:extLst>
          </p:cNvPr>
          <p:cNvGrpSpPr/>
          <p:nvPr/>
        </p:nvGrpSpPr>
        <p:grpSpPr>
          <a:xfrm>
            <a:off x="6734085" y="2005363"/>
            <a:ext cx="2717425" cy="1154377"/>
            <a:chOff x="874713" y="2808308"/>
            <a:chExt cx="2717425" cy="1154377"/>
          </a:xfrm>
        </p:grpSpPr>
        <p:sp>
          <p:nvSpPr>
            <p:cNvPr id="25" name="矩形 40">
              <a:extLst>
                <a:ext uri="{FF2B5EF4-FFF2-40B4-BE49-F238E27FC236}">
                  <a16:creationId xmlns:a16="http://schemas.microsoft.com/office/drawing/2014/main" xmlns="" id="{417635EC-A970-BA42-9075-98EA3A76F4B2}"/>
                </a:ext>
              </a:extLst>
            </p:cNvPr>
            <p:cNvSpPr/>
            <p:nvPr/>
          </p:nvSpPr>
          <p:spPr>
            <a:xfrm>
              <a:off x="874713" y="3667540"/>
              <a:ext cx="2717425" cy="2951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ru-RU" altLang="zh-CN" sz="12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Сбор имеющейся информации</a:t>
              </a:r>
              <a:endParaRPr lang="zh-CN" altLang="en-US" sz="12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矩形 41">
              <a:extLst>
                <a:ext uri="{FF2B5EF4-FFF2-40B4-BE49-F238E27FC236}">
                  <a16:creationId xmlns:a16="http://schemas.microsoft.com/office/drawing/2014/main" xmlns="" id="{45901CF8-3E82-2249-A55F-E65587DB8B94}"/>
                </a:ext>
              </a:extLst>
            </p:cNvPr>
            <p:cNvSpPr/>
            <p:nvPr/>
          </p:nvSpPr>
          <p:spPr>
            <a:xfrm>
              <a:off x="1052992" y="2808308"/>
              <a:ext cx="2241974" cy="7571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ru-RU" altLang="zh-CN" b="1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Анализ данных</a:t>
              </a:r>
              <a:endParaRPr lang="zh-CN" altLang="en-US" b="1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组合 42">
            <a:extLst>
              <a:ext uri="{FF2B5EF4-FFF2-40B4-BE49-F238E27FC236}">
                <a16:creationId xmlns:a16="http://schemas.microsoft.com/office/drawing/2014/main" xmlns="" id="{A9D422EA-1810-434F-AD1C-C6EFD4D7926B}"/>
              </a:ext>
            </a:extLst>
          </p:cNvPr>
          <p:cNvGrpSpPr/>
          <p:nvPr/>
        </p:nvGrpSpPr>
        <p:grpSpPr>
          <a:xfrm>
            <a:off x="1646550" y="1497282"/>
            <a:ext cx="4032777" cy="1353949"/>
            <a:chOff x="661929" y="3438561"/>
            <a:chExt cx="4032777" cy="1353949"/>
          </a:xfrm>
        </p:grpSpPr>
        <p:sp>
          <p:nvSpPr>
            <p:cNvPr id="28" name="矩形 43">
              <a:extLst>
                <a:ext uri="{FF2B5EF4-FFF2-40B4-BE49-F238E27FC236}">
                  <a16:creationId xmlns:a16="http://schemas.microsoft.com/office/drawing/2014/main" xmlns="" id="{82704E1F-46D9-6B43-97A4-2F15CECE3B46}"/>
                </a:ext>
              </a:extLst>
            </p:cNvPr>
            <p:cNvSpPr/>
            <p:nvPr/>
          </p:nvSpPr>
          <p:spPr>
            <a:xfrm>
              <a:off x="1136789" y="4256979"/>
              <a:ext cx="3557917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ru-RU" altLang="zh-CN" sz="12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Снизить количество суицидов в два раза</a:t>
              </a:r>
              <a:endParaRPr lang="zh-CN" altLang="en-US" sz="12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矩形 44">
              <a:extLst>
                <a:ext uri="{FF2B5EF4-FFF2-40B4-BE49-F238E27FC236}">
                  <a16:creationId xmlns:a16="http://schemas.microsoft.com/office/drawing/2014/main" xmlns="" id="{5F473D60-3840-964A-AE77-4B3A3E9A8C54}"/>
                </a:ext>
              </a:extLst>
            </p:cNvPr>
            <p:cNvSpPr/>
            <p:nvPr/>
          </p:nvSpPr>
          <p:spPr>
            <a:xfrm>
              <a:off x="661929" y="3438561"/>
              <a:ext cx="3713715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ru-RU" altLang="zh-CN" b="1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Задача от командования</a:t>
              </a:r>
              <a:endParaRPr lang="zh-CN" altLang="en-US" b="1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0" name="组合 45">
            <a:extLst>
              <a:ext uri="{FF2B5EF4-FFF2-40B4-BE49-F238E27FC236}">
                <a16:creationId xmlns:a16="http://schemas.microsoft.com/office/drawing/2014/main" xmlns="" id="{B319FABD-12D4-9F47-BB31-547FED1FC8BD}"/>
              </a:ext>
            </a:extLst>
          </p:cNvPr>
          <p:cNvGrpSpPr/>
          <p:nvPr/>
        </p:nvGrpSpPr>
        <p:grpSpPr>
          <a:xfrm>
            <a:off x="2187240" y="3436672"/>
            <a:ext cx="3245822" cy="1031207"/>
            <a:chOff x="1299492" y="3451823"/>
            <a:chExt cx="3245822" cy="1031207"/>
          </a:xfrm>
        </p:grpSpPr>
        <p:sp>
          <p:nvSpPr>
            <p:cNvPr id="31" name="矩形 46">
              <a:extLst>
                <a:ext uri="{FF2B5EF4-FFF2-40B4-BE49-F238E27FC236}">
                  <a16:creationId xmlns:a16="http://schemas.microsoft.com/office/drawing/2014/main" xmlns="" id="{2AF631A7-3775-1E48-B488-C1601D94D94D}"/>
                </a:ext>
              </a:extLst>
            </p:cNvPr>
            <p:cNvSpPr/>
            <p:nvPr/>
          </p:nvSpPr>
          <p:spPr>
            <a:xfrm>
              <a:off x="1629825" y="4187885"/>
              <a:ext cx="2915489" cy="2951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ru-RU" altLang="zh-CN" sz="12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Разработка плана действий</a:t>
              </a:r>
              <a:endParaRPr lang="zh-CN" altLang="en-US" sz="12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矩形 47">
              <a:extLst>
                <a:ext uri="{FF2B5EF4-FFF2-40B4-BE49-F238E27FC236}">
                  <a16:creationId xmlns:a16="http://schemas.microsoft.com/office/drawing/2014/main" xmlns="" id="{B87F231D-97BD-884B-99C6-7D2EE964690C}"/>
                </a:ext>
              </a:extLst>
            </p:cNvPr>
            <p:cNvSpPr/>
            <p:nvPr/>
          </p:nvSpPr>
          <p:spPr>
            <a:xfrm>
              <a:off x="1299492" y="3451823"/>
              <a:ext cx="3109634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ru-RU" altLang="zh-CN" b="1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Выработка стратегии</a:t>
              </a:r>
              <a:endParaRPr lang="zh-CN" altLang="en-US" b="1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221908BA-D34A-4ABB-B4DA-90B2D4FBCB57}"/>
              </a:ext>
            </a:extLst>
          </p:cNvPr>
          <p:cNvSpPr txBox="1">
            <a:spLocks/>
          </p:cNvSpPr>
          <p:nvPr/>
        </p:nvSpPr>
        <p:spPr>
          <a:xfrm>
            <a:off x="665719" y="5664553"/>
            <a:ext cx="11037951" cy="10385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n w="0" cap="rnd" cmpd="sng">
                  <a:solidFill>
                    <a:srgbClr val="FC9E17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</a:rPr>
              <a:t>Медаль «ЗА БОЕВЫЕ ОТЛИЧИЯ»</a:t>
            </a:r>
            <a:r>
              <a:rPr lang="en-US" sz="3200" b="1" dirty="0">
                <a:ln w="0" cap="rnd" cmpd="sng">
                  <a:solidFill>
                    <a:srgbClr val="FC9E17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3200" b="1" dirty="0">
                <a:ln w="0" cap="rnd" cmpd="sng">
                  <a:solidFill>
                    <a:srgbClr val="FC9E17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</a:rPr>
              <a:t>2008</a:t>
            </a:r>
            <a:endParaRPr lang="x-none" sz="3200" b="1" dirty="0">
              <a:ln w="0" cap="rnd" cmpd="sng">
                <a:solidFill>
                  <a:srgbClr val="FC9E17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47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787A"/>
      </a:accent1>
      <a:accent2>
        <a:srgbClr val="FC9E17"/>
      </a:accent2>
      <a:accent3>
        <a:srgbClr val="3C5F65"/>
      </a:accent3>
      <a:accent4>
        <a:srgbClr val="FFC000"/>
      </a:accent4>
      <a:accent5>
        <a:srgbClr val="00395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191</Words>
  <Application>Microsoft Office PowerPoint</Application>
  <PresentationFormat>Произвольный</PresentationFormat>
  <Paragraphs>54</Paragraphs>
  <Slides>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Office Theme</vt:lpstr>
      <vt:lpstr> По ту сторону. Заметки военного психолога</vt:lpstr>
      <vt:lpstr>Слайд 2</vt:lpstr>
      <vt:lpstr>Слайд 3</vt:lpstr>
      <vt:lpstr>Слайд 4</vt:lpstr>
      <vt:lpstr>Профилактика суицидов  на территории боевых действий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karabanova_mv</cp:lastModifiedBy>
  <cp:revision>28</cp:revision>
  <dcterms:created xsi:type="dcterms:W3CDTF">2024-04-24T09:49:34Z</dcterms:created>
  <dcterms:modified xsi:type="dcterms:W3CDTF">2025-04-24T09:51:57Z</dcterms:modified>
</cp:coreProperties>
</file>