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96" r:id="rId3"/>
    <p:sldId id="256" r:id="rId4"/>
    <p:sldId id="297" r:id="rId5"/>
    <p:sldId id="298" r:id="rId6"/>
    <p:sldId id="278" r:id="rId7"/>
    <p:sldId id="299" r:id="rId8"/>
    <p:sldId id="269" r:id="rId9"/>
    <p:sldId id="268" r:id="rId10"/>
    <p:sldId id="271" r:id="rId11"/>
    <p:sldId id="300" r:id="rId12"/>
    <p:sldId id="27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7AB79"/>
    <a:srgbClr val="776E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C30E0-AF04-47A3-9EC5-D87B3F79710A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FFE7E-B8B5-4049-8BB2-FDCDCEE7C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1671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5A26-3974-4A89-9EED-AE7FC22B062C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FE4A7-273C-4411-AF6D-2E5FF8C4F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161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5A26-3974-4A89-9EED-AE7FC22B062C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FE4A7-273C-4411-AF6D-2E5FF8C4F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214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5A26-3974-4A89-9EED-AE7FC22B062C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FE4A7-273C-4411-AF6D-2E5FF8C4F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622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7854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5A26-3974-4A89-9EED-AE7FC22B062C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FE4A7-273C-4411-AF6D-2E5FF8C4F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656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5A26-3974-4A89-9EED-AE7FC22B062C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FE4A7-273C-4411-AF6D-2E5FF8C4F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698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5A26-3974-4A89-9EED-AE7FC22B062C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FE4A7-273C-4411-AF6D-2E5FF8C4F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34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5A26-3974-4A89-9EED-AE7FC22B062C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FE4A7-273C-4411-AF6D-2E5FF8C4F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53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5A26-3974-4A89-9EED-AE7FC22B062C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FE4A7-273C-4411-AF6D-2E5FF8C4F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879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5A26-3974-4A89-9EED-AE7FC22B062C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FE4A7-273C-4411-AF6D-2E5FF8C4F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718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5A26-3974-4A89-9EED-AE7FC22B062C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FE4A7-273C-4411-AF6D-2E5FF8C4F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63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5A26-3974-4A89-9EED-AE7FC22B062C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FE4A7-273C-4411-AF6D-2E5FF8C4F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087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lumMod val="75000"/>
              </a:schemeClr>
            </a:gs>
            <a:gs pos="82000">
              <a:srgbClr val="B5D2EC"/>
            </a:gs>
            <a:gs pos="61000">
              <a:schemeClr val="accent1">
                <a:lumMod val="45000"/>
                <a:lumOff val="55000"/>
              </a:schemeClr>
            </a:gs>
            <a:gs pos="9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C5A26-3974-4A89-9EED-AE7FC22B062C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FE4A7-273C-4411-AF6D-2E5FF8C4F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205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D39F131-A9C2-48D6-83CA-58F8B6ECEE81}"/>
              </a:ext>
            </a:extLst>
          </p:cNvPr>
          <p:cNvSpPr/>
          <p:nvPr/>
        </p:nvSpPr>
        <p:spPr>
          <a:xfrm>
            <a:off x="1100831" y="1024303"/>
            <a:ext cx="96855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Совместная работа школы и родителей </a:t>
            </a:r>
            <a:br>
              <a:rPr lang="ru-RU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в профилактике травли: </a:t>
            </a:r>
            <a:br>
              <a:rPr lang="ru-RU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опыт работы МБОУ «СОШ № 4 г. Шатуры»</a:t>
            </a:r>
          </a:p>
          <a:p>
            <a:pPr algn="ctr"/>
            <a:endParaRPr lang="ru-RU" sz="1600" b="1" i="1" dirty="0">
              <a:ln w="0"/>
              <a:solidFill>
                <a:srgbClr val="FFFF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ECEC1D5-8D2F-438F-A9D7-B31119D08A13}"/>
              </a:ext>
            </a:extLst>
          </p:cNvPr>
          <p:cNvSpPr/>
          <p:nvPr/>
        </p:nvSpPr>
        <p:spPr>
          <a:xfrm>
            <a:off x="6381749" y="4202482"/>
            <a:ext cx="5524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Литвиненко Дарья Геннадьевна, </a:t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 директора по воспитанию и взаимодействию с детскими общественными объединениями</a:t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 4 г. Шатуры»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9466C5-5EB1-417A-A669-1F45EF1418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3894" y="3054286"/>
            <a:ext cx="5632960" cy="3188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96485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A47C1DEF-99A4-4D7C-A044-39A87BA02936}"/>
              </a:ext>
            </a:extLst>
          </p:cNvPr>
          <p:cNvSpPr txBox="1"/>
          <p:nvPr/>
        </p:nvSpPr>
        <p:spPr>
          <a:xfrm>
            <a:off x="1496308" y="142677"/>
            <a:ext cx="9493674" cy="1870703"/>
          </a:xfrm>
          <a:prstGeom prst="rect">
            <a:avLst/>
          </a:prstGeom>
        </p:spPr>
        <p:txBody>
          <a:bodyPr vert="horz" wrap="square" lIns="0" tIns="194626" rIns="0" bIns="0" rtlCol="0">
            <a:spAutoFit/>
          </a:bodyPr>
          <a:lstStyle/>
          <a:p>
            <a:pPr algn="ctr"/>
            <a:r>
              <a:rPr lang="ru-RU" sz="2176" b="1" spc="-3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«Буксир» - совместный с клубом «Отцы и дети»:</a:t>
            </a:r>
          </a:p>
          <a:p>
            <a:pPr algn="ctr"/>
            <a:endParaRPr lang="ru-RU" sz="2176" b="1" spc="-3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76" b="1" spc="-3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– привлечь трудных подростков к активной деятельности, вернуть им нравственные ориентиры, помочь преодолеть психологические проблемы и устранить комплекс неполноценности.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2EE2376-28B8-4300-A10B-5B6EF1D7A4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63407">
            <a:off x="1184945" y="2447407"/>
            <a:ext cx="4655817" cy="349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5D34348-2105-4195-9DFA-B5D3FA68F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41362">
            <a:off x="5575884" y="2566170"/>
            <a:ext cx="4897461" cy="367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4456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C088A6C-AD86-49EA-B90E-52D88664A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6016"/>
          <a:stretch/>
        </p:blipFill>
        <p:spPr>
          <a:xfrm>
            <a:off x="253751" y="235671"/>
            <a:ext cx="3554767" cy="1972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F3AF75-4642-426B-A124-AB86497145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555" y="2737463"/>
            <a:ext cx="5654212" cy="376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96AE694-EE17-4B71-AF5C-96E285E2F0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5518" y="101569"/>
            <a:ext cx="4500594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ECD566-474E-46FF-942F-39E89D83EE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3173" y="235671"/>
            <a:ext cx="2883236" cy="2162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F40FE35-799F-4610-A291-B4DA3412C0A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4066" y="3676341"/>
            <a:ext cx="3772164" cy="2829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755488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55AD5026-B34B-496F-A2C0-CC5A0FF8CF43}"/>
              </a:ext>
            </a:extLst>
          </p:cNvPr>
          <p:cNvSpPr txBox="1"/>
          <p:nvPr/>
        </p:nvSpPr>
        <p:spPr>
          <a:xfrm>
            <a:off x="1247608" y="665071"/>
            <a:ext cx="9493674" cy="866197"/>
          </a:xfrm>
          <a:prstGeom prst="rect">
            <a:avLst/>
          </a:prstGeom>
        </p:spPr>
        <p:txBody>
          <a:bodyPr vert="horz" wrap="square" lIns="0" tIns="194626" rIns="0" bIns="0" rtlCol="0">
            <a:spAutoFit/>
          </a:bodyPr>
          <a:lstStyle/>
          <a:p>
            <a:pPr algn="ctr"/>
            <a:r>
              <a:rPr lang="ru-RU" sz="2176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Какое поколение отцов оставит самый яркий след на школьной планете «Шатурская четвёртая»…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44A3DC-9185-44D9-863F-4CB229962E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94" t="10271" r="7346" b="8465"/>
          <a:stretch/>
        </p:blipFill>
        <p:spPr>
          <a:xfrm>
            <a:off x="1986243" y="2064471"/>
            <a:ext cx="7774920" cy="3931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79401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57DCD93-D57D-410C-A381-98CD172FEF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557" t="4660" r="8072" b="22848"/>
          <a:stretch/>
        </p:blipFill>
        <p:spPr>
          <a:xfrm>
            <a:off x="4434044" y="184922"/>
            <a:ext cx="6712516" cy="3755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35B611E-9AA5-460B-ACBB-65C789A65162}"/>
              </a:ext>
            </a:extLst>
          </p:cNvPr>
          <p:cNvSpPr/>
          <p:nvPr/>
        </p:nvSpPr>
        <p:spPr>
          <a:xfrm>
            <a:off x="1077157" y="4314951"/>
            <a:ext cx="10525957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«Перед нами стоят задачи очень важные, среди них – взаимодействие с родительской общественностью. Нужно найти точки соприкосновения у родителей, педагогов, управленцев. В системе образования должно быть единое понимание этой работы»</a:t>
            </a:r>
          </a:p>
        </p:txBody>
      </p:sp>
    </p:spTree>
    <p:extLst>
      <p:ext uri="{BB962C8B-B14F-4D97-AF65-F5344CB8AC3E}">
        <p14:creationId xmlns:p14="http://schemas.microsoft.com/office/powerpoint/2010/main" xmlns="" val="850933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9690" y="-669668"/>
            <a:ext cx="7912501" cy="8239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3940" y="2163792"/>
            <a:ext cx="2006753" cy="24367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24822" y="597878"/>
            <a:ext cx="5960918" cy="5568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КЛУБ «ОТЦЫ И ДЕТИ»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69448" y="397050"/>
            <a:ext cx="5960918" cy="5568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№4 </a:t>
            </a:r>
            <a:r>
              <a:rPr lang="ru-RU" sz="4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г.ШАТУРЫ</a:t>
            </a:r>
            <a:endParaRPr lang="ru-RU" sz="4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7401"/>
            <a:ext cx="2556822" cy="1993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4738" y="441857"/>
            <a:ext cx="1414567" cy="176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0084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D8F6D3-2831-42E3-AD29-AD15EFD95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212" t="3584" r="10076" b="14028"/>
          <a:stretch/>
        </p:blipFill>
        <p:spPr>
          <a:xfrm>
            <a:off x="4359477" y="916343"/>
            <a:ext cx="3454965" cy="2648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9CD3EED-2952-41C4-8706-F91B1531BCCA}"/>
              </a:ext>
            </a:extLst>
          </p:cNvPr>
          <p:cNvSpPr/>
          <p:nvPr/>
        </p:nvSpPr>
        <p:spPr>
          <a:xfrm>
            <a:off x="382137" y="259406"/>
            <a:ext cx="11395881" cy="523220"/>
          </a:xfrm>
          <a:prstGeom prst="rect">
            <a:avLst/>
          </a:prstGeom>
          <a:solidFill>
            <a:schemeClr val="accent1">
              <a:alpha val="74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«Отцы и дети»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9BB819A-37EF-4242-BC74-AD0C553745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334" t="6692" r="10979" b="12836"/>
          <a:stretch/>
        </p:blipFill>
        <p:spPr>
          <a:xfrm>
            <a:off x="382137" y="1095452"/>
            <a:ext cx="3454572" cy="3315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4F83236-2508-431B-B91E-F14397B47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352" t="6876" r="10143" b="11850"/>
          <a:stretch/>
        </p:blipFill>
        <p:spPr>
          <a:xfrm>
            <a:off x="8597246" y="1095452"/>
            <a:ext cx="3212618" cy="3164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F69B43F-03C0-4ABD-A72D-BB4F3504C1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858" t="6544" r="12909" b="13946"/>
          <a:stretch/>
        </p:blipFill>
        <p:spPr>
          <a:xfrm>
            <a:off x="6702786" y="3818956"/>
            <a:ext cx="2691096" cy="2639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956CEF0-0977-4B59-9ED6-C4375763E6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235" t="7208" r="10768" b="12765"/>
          <a:stretch/>
        </p:blipFill>
        <p:spPr>
          <a:xfrm>
            <a:off x="2607608" y="3818957"/>
            <a:ext cx="2775534" cy="2639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665213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9CD3EED-2952-41C4-8706-F91B1531BCCA}"/>
              </a:ext>
            </a:extLst>
          </p:cNvPr>
          <p:cNvSpPr/>
          <p:nvPr/>
        </p:nvSpPr>
        <p:spPr>
          <a:xfrm>
            <a:off x="382137" y="259406"/>
            <a:ext cx="11395881" cy="523220"/>
          </a:xfrm>
          <a:prstGeom prst="rect">
            <a:avLst/>
          </a:prstGeom>
          <a:solidFill>
            <a:schemeClr val="accent1">
              <a:alpha val="74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«Отцы и дети»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0EE5C82-04CC-4E7A-9682-942CD678C9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4914" y="1061977"/>
            <a:ext cx="3643111" cy="2430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0E6E382-D243-473B-8CC1-B09B79C63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927" t="6005" r="20531" b="12333"/>
          <a:stretch/>
        </p:blipFill>
        <p:spPr>
          <a:xfrm>
            <a:off x="4274914" y="3736097"/>
            <a:ext cx="3941549" cy="2656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A15134B-04E2-4D59-A3F4-94DA9F90C5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2137" y="1061977"/>
            <a:ext cx="3497022" cy="4660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7D359F6-6DC2-4328-AB4E-F4532EA190C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34307" y="1061973"/>
            <a:ext cx="3643711" cy="2430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82"/>
          <a:stretch/>
        </p:blipFill>
        <p:spPr bwMode="auto">
          <a:xfrm>
            <a:off x="8417220" y="3736097"/>
            <a:ext cx="3360797" cy="2656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0330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834844">
            <a:off x="6628467" y="4014847"/>
            <a:ext cx="3205915" cy="248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41562">
            <a:off x="1202737" y="3872539"/>
            <a:ext cx="3040963" cy="253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639252">
            <a:off x="7290841" y="286039"/>
            <a:ext cx="3544007" cy="236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8269" y="140950"/>
            <a:ext cx="3663771" cy="23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66837">
            <a:off x="8739155" y="2209261"/>
            <a:ext cx="3222909" cy="195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58104">
            <a:off x="3568666" y="2906611"/>
            <a:ext cx="4442976" cy="289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431207">
            <a:off x="677594" y="576299"/>
            <a:ext cx="2267356" cy="271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1790" y="1702876"/>
            <a:ext cx="176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КАДЕТЫ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1177" y="776822"/>
            <a:ext cx="1563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ПАПЫ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3658" y="4025761"/>
            <a:ext cx="191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ДВИЖЕНИЕ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ПЕРВЫХ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1650" y="5024486"/>
            <a:ext cx="226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Black" pitchFamily="34" charset="0"/>
              </a:rPr>
              <a:t>ЮНАРМИЯ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34822" y="1113431"/>
            <a:ext cx="14077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ОРЛЯТА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РОССИИ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42580" y="2956812"/>
            <a:ext cx="1216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Black" pitchFamily="34" charset="0"/>
              </a:rPr>
              <a:t>ЮИД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2040" y="4962931"/>
            <a:ext cx="144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 Black" pitchFamily="34" charset="0"/>
              </a:rPr>
              <a:t>ЮДП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2857801" y="1467374"/>
            <a:ext cx="1844695" cy="392131"/>
          </a:xfrm>
          <a:prstGeom prst="straightConnector1">
            <a:avLst/>
          </a:prstGeom>
          <a:ln w="76200">
            <a:solidFill>
              <a:schemeClr val="bg1"/>
            </a:solidFill>
            <a:headEnd type="arrow"/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2523747" y="1821317"/>
            <a:ext cx="2246215" cy="2184871"/>
          </a:xfrm>
          <a:prstGeom prst="straightConnector1">
            <a:avLst/>
          </a:prstGeom>
          <a:ln w="76200">
            <a:solidFill>
              <a:schemeClr val="bg1"/>
            </a:solidFill>
            <a:headEnd type="arrow"/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4458878" y="1859505"/>
            <a:ext cx="622169" cy="2457974"/>
          </a:xfrm>
          <a:prstGeom prst="straightConnector1">
            <a:avLst/>
          </a:prstGeom>
          <a:ln w="76200">
            <a:solidFill>
              <a:schemeClr val="bg1"/>
            </a:solidFill>
            <a:headEnd type="arrow"/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6683604" y="1238487"/>
            <a:ext cx="1517473" cy="340799"/>
          </a:xfrm>
          <a:prstGeom prst="straightConnector1">
            <a:avLst/>
          </a:prstGeom>
          <a:ln w="76200">
            <a:solidFill>
              <a:schemeClr val="bg1"/>
            </a:solidFill>
            <a:headEnd type="arrow"/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6259398" y="1579286"/>
            <a:ext cx="3233393" cy="1802192"/>
          </a:xfrm>
          <a:prstGeom prst="straightConnector1">
            <a:avLst/>
          </a:prstGeom>
          <a:ln w="76200">
            <a:solidFill>
              <a:schemeClr val="bg1"/>
            </a:solidFill>
            <a:headEnd type="arrow"/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 flipV="1">
            <a:off x="6117996" y="1933708"/>
            <a:ext cx="1862166" cy="2383771"/>
          </a:xfrm>
          <a:prstGeom prst="straightConnector1">
            <a:avLst/>
          </a:prstGeom>
          <a:ln w="76200">
            <a:solidFill>
              <a:schemeClr val="bg1"/>
            </a:solidFill>
            <a:headEnd type="arrow"/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81944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9CD3EED-2952-41C4-8706-F91B1531BCCA}"/>
              </a:ext>
            </a:extLst>
          </p:cNvPr>
          <p:cNvSpPr/>
          <p:nvPr/>
        </p:nvSpPr>
        <p:spPr>
          <a:xfrm>
            <a:off x="382137" y="259406"/>
            <a:ext cx="11395881" cy="523220"/>
          </a:xfrm>
          <a:prstGeom prst="rect">
            <a:avLst/>
          </a:prstGeom>
          <a:solidFill>
            <a:schemeClr val="accent1">
              <a:alpha val="74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«Отцы и дети»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32290E6-C3B4-4713-AF79-56AC91AF53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869" y="967249"/>
            <a:ext cx="3668112" cy="2751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C767CF-A7FF-4635-853E-F18330EB71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6867" y="967249"/>
            <a:ext cx="3742869" cy="4990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9E7948-6D1C-4463-8D68-9CE7896C182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5376" y="967249"/>
            <a:ext cx="3448874" cy="2586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D58A9A0-E593-4954-913D-3E1FB87A9C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869" y="3986440"/>
            <a:ext cx="3730002" cy="2485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B1BB063-F9F0-4D6C-88C7-3E190FDD9E7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11610" y="3986440"/>
            <a:ext cx="3516406" cy="2343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791019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F08F5B8-A632-4592-B4F7-DA54DEF38F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832" y="1122257"/>
            <a:ext cx="3577122" cy="4769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8799ED6-3CAF-4DBC-8C46-B664CD563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754"/>
          <a:stretch/>
        </p:blipFill>
        <p:spPr>
          <a:xfrm>
            <a:off x="4734285" y="3902258"/>
            <a:ext cx="3297351" cy="1989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0B5240-A481-48B8-B980-1EFB12BC3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9539" y="3486216"/>
            <a:ext cx="3207382" cy="2405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C40B52A-B960-48EF-B71E-B30BBF6E77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72" b="4418"/>
          <a:stretch/>
        </p:blipFill>
        <p:spPr>
          <a:xfrm>
            <a:off x="8537261" y="1093771"/>
            <a:ext cx="3229659" cy="1922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C035784-A040-4009-AE08-56ABEDF9B1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48" b="14943"/>
          <a:stretch/>
        </p:blipFill>
        <p:spPr>
          <a:xfrm>
            <a:off x="4760298" y="1083889"/>
            <a:ext cx="3245323" cy="194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551D1E4-C4CB-491C-BD16-C9CEA3E55271}"/>
              </a:ext>
            </a:extLst>
          </p:cNvPr>
          <p:cNvSpPr/>
          <p:nvPr/>
        </p:nvSpPr>
        <p:spPr>
          <a:xfrm>
            <a:off x="382137" y="259406"/>
            <a:ext cx="11395881" cy="523220"/>
          </a:xfrm>
          <a:prstGeom prst="rect">
            <a:avLst/>
          </a:prstGeom>
          <a:solidFill>
            <a:schemeClr val="accent1">
              <a:alpha val="74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и ЮИД вместе за 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3039673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30A950-D8E2-46CF-895D-294CB327E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136" y="3739640"/>
            <a:ext cx="3347108" cy="2510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D93A929-22F4-4872-A327-446B473F3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91" b="24985"/>
          <a:stretch/>
        </p:blipFill>
        <p:spPr>
          <a:xfrm>
            <a:off x="6049476" y="3529130"/>
            <a:ext cx="5762872" cy="2836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31A1858-ABF5-42AD-8D1F-7DCCC5C275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8136" y="980049"/>
            <a:ext cx="3609882" cy="240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D5BF7E-55BB-4D42-999F-DA6C17332C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8338" y="952149"/>
            <a:ext cx="3693617" cy="2461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1FE26C4-7649-4C64-AA98-ED048A5822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135" y="1046576"/>
            <a:ext cx="3322597" cy="221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9CF264C-9BA4-490D-AC3B-1499A185A6D8}"/>
              </a:ext>
            </a:extLst>
          </p:cNvPr>
          <p:cNvSpPr/>
          <p:nvPr/>
        </p:nvSpPr>
        <p:spPr>
          <a:xfrm>
            <a:off x="382137" y="259406"/>
            <a:ext cx="11395881" cy="523220"/>
          </a:xfrm>
          <a:prstGeom prst="rect">
            <a:avLst/>
          </a:prstGeom>
          <a:solidFill>
            <a:schemeClr val="accent1">
              <a:alpha val="74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 с папами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978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3682" y="4753519"/>
            <a:ext cx="2149313" cy="161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50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143</Words>
  <Application>Microsoft Office PowerPoint</Application>
  <PresentationFormat>Произвольный</PresentationFormat>
  <Paragraphs>22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karabanova_mv</cp:lastModifiedBy>
  <cp:revision>24</cp:revision>
  <dcterms:created xsi:type="dcterms:W3CDTF">2020-08-24T15:30:02Z</dcterms:created>
  <dcterms:modified xsi:type="dcterms:W3CDTF">2025-04-24T09:56:48Z</dcterms:modified>
</cp:coreProperties>
</file>