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59" r:id="rId2"/>
    <p:sldId id="258" r:id="rId3"/>
    <p:sldId id="260" r:id="rId4"/>
    <p:sldId id="261" r:id="rId5"/>
  </p:sldIdLst>
  <p:sldSz cx="12192000" cy="6858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Helvetica Neue" panose="020B060402020202020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23" autoAdjust="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2170395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5504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3623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5032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3978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524000" y="0"/>
            <a:ext cx="9144000" cy="3509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325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1850" y="0"/>
            <a:ext cx="10515600" cy="456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2268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>
  <p:cSld name="Два объекта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>
  <p:cSld name="Сравнение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None/>
              <a:defRPr sz="2400" b="1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2055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>
  <p:cSld name="Пустой слайд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>
  <p:cSld name="Объект с подписью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202" cy="5870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2pPr>
            <a:lvl3pPr marL="1371600" lvl="2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3pPr>
            <a:lvl4pPr marL="1828800" lvl="3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4pPr>
            <a:lvl5pPr marL="2286000" lvl="4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>
  <p:cSld name="Рисунок с подписью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4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alibri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>
  <p:cSld name="Заголовок и вертикальный текст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>
  <p:cSld name="Вертикальный заголовок и текст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8724900" y="0"/>
            <a:ext cx="2628900" cy="6542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649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sz="2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gif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54649"/>
            <a:ext cx="4652211" cy="286232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Google Shape;68;p15"/>
          <p:cNvSpPr/>
          <p:nvPr/>
        </p:nvSpPr>
        <p:spPr>
          <a:xfrm>
            <a:off x="417857" y="2927791"/>
            <a:ext cx="2550394" cy="999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6601" y="82309"/>
            <a:ext cx="8486346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  <a:buClr>
                <a:srgbClr val="1D3152"/>
              </a:buClr>
              <a:buSzPts val="4900"/>
            </a:pPr>
            <a:r>
              <a:rPr lang="ru-RU" sz="1800" dirty="0" smtClean="0">
                <a:solidFill>
                  <a:srgbClr val="1D31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КАНИКУЛЫ С ПОЛЬЗОЙ – ПЛАНИРОВАНИЕ</a:t>
            </a:r>
            <a:endParaRPr lang="ru-RU" sz="1800" dirty="0">
              <a:solidFill>
                <a:srgbClr val="1D315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8017" y="506907"/>
            <a:ext cx="6048195" cy="2599293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SzPct val="100000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Каникулы – подходящее время для развития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самостоятельности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Вместе с ребенком составьте план на каникулы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в какой день и что вы будете делать.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Внесите в этот список все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поездки к родственникам, походы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кино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покупками. При этом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важно выделить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время на раздельный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отдых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23727" y="3397221"/>
            <a:ext cx="6438440" cy="3053318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Заранее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обговорите правила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самостоятельных прогулок и время, отведенное на компьютерные игры и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интернет</a:t>
            </a:r>
          </a:p>
          <a:p>
            <a:pPr algn="just">
              <a:spcAft>
                <a:spcPts val="800"/>
              </a:spcAft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Договоритесь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последствиях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которые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наступят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случае нарушения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оговоренных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правил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800"/>
              </a:spcAft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Будьте последовательны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не меняйте свои решения и условия, иначе в будущем ребенок не будет готов договариваться с вами о чем-либо</a:t>
            </a:r>
            <a:endParaRPr lang="ru-RU" sz="2000" b="1" u="sng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62" name="Picture 14" descr="Как разговаривать с детьми о важном: Как найти свое место в обществе – Семья  и школ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7" y="3210382"/>
            <a:ext cx="5465122" cy="307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Appointment booking calendar design | Free Vector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1" t="13045" r="350" b="9460"/>
          <a:stretch/>
        </p:blipFill>
        <p:spPr bwMode="auto">
          <a:xfrm>
            <a:off x="6466052" y="1033596"/>
            <a:ext cx="4764504" cy="2270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151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7481747" y="2393987"/>
            <a:ext cx="4710253" cy="626457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1" y="1872183"/>
            <a:ext cx="6866022" cy="691845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94285" y="5771463"/>
            <a:ext cx="3202551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solidFill>
                <a:srgbClr val="21252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000" b="1" dirty="0">
              <a:solidFill>
                <a:srgbClr val="21252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54648"/>
            <a:ext cx="6320589" cy="390627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Образование в Румынии: как записать ребенка в школу или детский сад, учеба  в университете - Dopomoh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7" t="15906" r="5882" b="5282"/>
          <a:stretch/>
        </p:blipFill>
        <p:spPr bwMode="auto">
          <a:xfrm>
            <a:off x="7249280" y="123649"/>
            <a:ext cx="3065794" cy="206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4286" y="642405"/>
            <a:ext cx="7140703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  <a:spcAft>
                <a:spcPts val="800"/>
              </a:spcAft>
              <a:buClr>
                <a:srgbClr val="1D3152"/>
              </a:buClr>
              <a:buSzPts val="4900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Каникулы нужны, чтобы дети отдохнули, восстановились и набрались сил перед началом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учёбы </a:t>
            </a:r>
          </a:p>
          <a:p>
            <a:pPr lvl="0">
              <a:lnSpc>
                <a:spcPct val="70000"/>
              </a:lnSpc>
              <a:spcAft>
                <a:spcPts val="800"/>
              </a:spcAft>
              <a:buClr>
                <a:srgbClr val="1D3152"/>
              </a:buClr>
              <a:buSzPts val="4900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родителей – сделать всё возможное, чтобы к возобновлению обучения школьник подошёл отдохнувшим и с желанием учиться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234989" y="3118496"/>
            <a:ext cx="4716380" cy="3722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7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Соблюдайте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баланс между учебой и отдыхом</a:t>
            </a:r>
          </a:p>
          <a:p>
            <a:pPr marL="457200" indent="-457200">
              <a:lnSpc>
                <a:spcPct val="7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Заранее договоритесь,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каким предметам и сколько времени ребенок будет заниматься </a:t>
            </a:r>
          </a:p>
          <a:p>
            <a:pPr marL="457200" indent="-457200">
              <a:lnSpc>
                <a:spcPct val="7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младших школьников важно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строить занятия в игровой форме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7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Выбирайте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развивающие игры и приложения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вместе с ребёнком </a:t>
            </a:r>
          </a:p>
          <a:p>
            <a:pPr marL="457200" indent="-457200">
              <a:lnSpc>
                <a:spcPct val="7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Учитывайте текущие оценки вашего ребёнка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Если школьник хорошо учится,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обязательно концентрироваться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школьной программе</a:t>
            </a:r>
          </a:p>
          <a:p>
            <a:pPr marL="457200" indent="-457200">
              <a:lnSpc>
                <a:spcPct val="70000"/>
              </a:lnSpc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v"/>
            </a:pPr>
            <a:endParaRPr lang="ru-RU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4286" y="1856142"/>
            <a:ext cx="67717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 планированием дополнительных занятий на каникулах – важно оценить состояние Вашего ребенка: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1030" y="2707216"/>
            <a:ext cx="321580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Занятия не повредят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ребенку,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</a:t>
            </a:r>
            <a:r>
              <a:rPr lang="ru-RU" sz="2000" b="1" dirty="0">
                <a:solidFill>
                  <a:srgbClr val="21252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26993" y="2730791"/>
            <a:ext cx="3551322" cy="707886"/>
          </a:xfrm>
          <a:prstGeom prst="rect">
            <a:avLst/>
          </a:prstGeom>
          <a:solidFill>
            <a:srgbClr val="FF0000">
              <a:alpha val="21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Учеба на каникулах не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подходит,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4286" y="3432361"/>
            <a:ext cx="3229060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 ребёнка есть интересы, на которые раньше не было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времени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Он сам проявляет желание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учиться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Вам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составили удобное расписание учебы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 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отдыха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Ребёнок может самостоятельно выбрать, чем он хочет заниматься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26993" y="3432361"/>
            <a:ext cx="3551323" cy="3046988"/>
          </a:xfrm>
          <a:prstGeom prst="rect">
            <a:avLst/>
          </a:prstGeom>
          <a:solidFill>
            <a:srgbClr val="FF0000">
              <a:alpha val="21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Ребёнок чрезмерно устал от школы и дополнительной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нагрузки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Ребенок наотрез отказывается от предложенных вариантов занятий (уговоры здесь только навредят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 ребёнка есть свои планы, которым может помешать обучение на каникулах (поход или поездка с друзьями, детский лагерь, подработка и т. д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716252" y="2353273"/>
            <a:ext cx="37538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грамотно организовать занятия в каникулы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4286" y="123649"/>
            <a:ext cx="7403503" cy="321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  <a:buClr>
                <a:srgbClr val="1D3152"/>
              </a:buClr>
              <a:buSzPts val="4900"/>
            </a:pPr>
            <a:r>
              <a:rPr lang="ru-RU" sz="2000" dirty="0" smtClean="0">
                <a:solidFill>
                  <a:srgbClr val="1D315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КАНИКУЛЫ С ПОЛЬЗОЙ – ЗАНЯТИЯ В ПЕРИОД КАНИКУЛ</a:t>
            </a:r>
            <a:endParaRPr lang="ru-RU" sz="2000" dirty="0">
              <a:solidFill>
                <a:srgbClr val="1D315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194382"/>
            <a:ext cx="6320589" cy="390627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64" name="Picture 16" descr="Векторы на тему «Семья Поход» — скачивайте бесплатные векторы высокого  качества на Freepik | Freepi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3" t="12480" r="12241" b="11970"/>
          <a:stretch/>
        </p:blipFill>
        <p:spPr bwMode="auto">
          <a:xfrm>
            <a:off x="8919410" y="2550482"/>
            <a:ext cx="3098745" cy="3069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Google Shape;68;p15"/>
          <p:cNvSpPr/>
          <p:nvPr/>
        </p:nvSpPr>
        <p:spPr>
          <a:xfrm>
            <a:off x="417857" y="2927791"/>
            <a:ext cx="2550394" cy="999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6110" y="272679"/>
            <a:ext cx="8486346" cy="312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  <a:buClr>
                <a:srgbClr val="1D3152"/>
              </a:buClr>
              <a:buSzPts val="4900"/>
            </a:pPr>
            <a:r>
              <a:rPr lang="ru-RU" sz="2000" dirty="0" smtClean="0">
                <a:solidFill>
                  <a:srgbClr val="1D3152"/>
                </a:solidFill>
              </a:rPr>
              <a:t>КАНИКУЛЫ С ПОЛЬЗОЙ – ВРЕМЯ С СЕМЬЕЙ</a:t>
            </a:r>
            <a:endParaRPr lang="ru-RU" sz="2000" dirty="0">
              <a:solidFill>
                <a:srgbClr val="1D315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48414" y="1195243"/>
            <a:ext cx="11061270" cy="74500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45700" tIns="45700" rIns="45700" bIns="4570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Используйте время каникул для выстраивания с ребенком близких, теплых, доверительных отношений, ведь именно они будут Вашим фундаментом в его подростковый период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8414" y="2339564"/>
            <a:ext cx="4050869" cy="349173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45700" tIns="45700" rIns="45700" bIns="45700" anchor="t" anchorCtr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Семейный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досуг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Совместный просмотр фильмов и мультфильмов, поход в кино </a:t>
            </a: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отдых на пляже, пикник</a:t>
            </a: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посещение театра, музея или цирка</a:t>
            </a: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чтение</a:t>
            </a: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настольные игры</a:t>
            </a: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поход в гости</a:t>
            </a: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совместная готовка</a:t>
            </a: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endParaRPr lang="ru-RU" sz="20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91959" y="2339563"/>
            <a:ext cx="4090737" cy="39329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45700" tIns="45700" rIns="45700" bIns="45700" anchor="t" anchorCtr="0">
            <a:noAutofit/>
          </a:bodyPr>
          <a:lstStyle/>
          <a:p>
            <a:pPr lvl="0" algn="ctr">
              <a:lnSpc>
                <a:spcPct val="90000"/>
              </a:lnSpc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Активный отдых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туристические поездки и походы</a:t>
            </a: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велопрогулки, катание на роликовых коньках и самокатах</a:t>
            </a: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пейнтбол </a:t>
            </a: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посещение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скалодрома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, панда-парка</a:t>
            </a:r>
          </a:p>
          <a:p>
            <a:pPr marL="342900" indent="-342900" algn="just">
              <a:lnSpc>
                <a:spcPct val="9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пешие прогулки, активные игры на природе, совместные занятия спортом</a:t>
            </a:r>
          </a:p>
          <a:p>
            <a:pPr marL="342900" indent="-342900" algn="just">
              <a:lnSpc>
                <a:spcPct val="90000"/>
              </a:lnSpc>
              <a:buFont typeface="Courier New" panose="02070309020205020404" pitchFamily="49" charset="0"/>
              <a:buChar char="o"/>
            </a:pPr>
            <a:endParaRPr lang="ru-RU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90000"/>
              </a:lnSpc>
              <a:buFont typeface="Courier New" panose="02070309020205020404" pitchFamily="49" charset="0"/>
              <a:buChar char="o"/>
            </a:pPr>
            <a:endParaRPr lang="ru-RU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90000"/>
              </a:lnSpc>
              <a:buFont typeface="Courier New" panose="02070309020205020404" pitchFamily="49" charset="0"/>
              <a:buChar char="o"/>
            </a:pP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59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/>
          <p:nvPr/>
        </p:nvSpPr>
        <p:spPr>
          <a:xfrm>
            <a:off x="417857" y="2927791"/>
            <a:ext cx="2550394" cy="999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074" name="Picture 2" descr="http://qrcoder.ru/code/?https%3A%2F%2Fxn--80adrabb4aegksdjbafk0u.xn--p1ai%2Fpress-center%2Fstati-i-pamyatki%2Fkak-s-polzoy-provesti-letnie-kanikuly%2F&amp;4&amp;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457" y="2418063"/>
            <a:ext cx="2019300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12311" t="12365" r="63333" b="74158"/>
          <a:stretch/>
        </p:blipFill>
        <p:spPr>
          <a:xfrm>
            <a:off x="0" y="828975"/>
            <a:ext cx="4454014" cy="1386349"/>
          </a:xfrm>
          <a:prstGeom prst="rect">
            <a:avLst/>
          </a:prstGeom>
        </p:spPr>
      </p:pic>
      <p:pic>
        <p:nvPicPr>
          <p:cNvPr id="3076" name="Picture 4" descr="http://qrcoder.ru/code/?https%3A%2F%2Fmasterlect.znanierussia.ru%2F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014" y="2418063"/>
            <a:ext cx="2022986" cy="202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Файл:Логотип Российского общества &quot;Знание&quot;.png — Википеди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916" y="713648"/>
            <a:ext cx="1878709" cy="170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194382"/>
            <a:ext cx="6320589" cy="390627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ПОЛЕЗНЫЕ РЕСУРСЫ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19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326</Words>
  <Application>Microsoft Office PowerPoint</Application>
  <PresentationFormat>Широкоэкранный</PresentationFormat>
  <Paragraphs>43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Calibri</vt:lpstr>
      <vt:lpstr>Wingdings</vt:lpstr>
      <vt:lpstr>Arial</vt:lpstr>
      <vt:lpstr>Helvetica Neue</vt:lpstr>
      <vt:lpstr>Courier New</vt:lpstr>
      <vt:lpstr>Default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Таланова Виктория Александровна</dc:creator>
  <cp:lastModifiedBy>Акимов Лидия Викторовна</cp:lastModifiedBy>
  <cp:revision>33</cp:revision>
  <dcterms:modified xsi:type="dcterms:W3CDTF">2025-05-30T07:43:38Z</dcterms:modified>
</cp:coreProperties>
</file>