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2" r:id="rId4"/>
    <p:sldId id="263" r:id="rId5"/>
    <p:sldId id="259" r:id="rId6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21" autoAdjust="0"/>
  </p:normalViewPr>
  <p:slideViewPr>
    <p:cSldViewPr snapToGrid="0">
      <p:cViewPr varScale="1">
        <p:scale>
          <a:sx n="60" d="100"/>
          <a:sy n="60" d="100"/>
        </p:scale>
        <p:origin x="78" y="1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58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83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5222976" y="246804"/>
            <a:ext cx="6401092" cy="1655761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5400" b="1" dirty="0">
                <a:solidFill>
                  <a:srgbClr val="1D3152"/>
                </a:solidFill>
              </a:rPr>
              <a:t>Программа формирования жизнестойкости у подростков из зоны боевых действий и иных территорий повышенной опасности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388" t="3630" r="4677" b="4420"/>
          <a:stretch/>
        </p:blipFill>
        <p:spPr>
          <a:xfrm>
            <a:off x="4740657" y="1902565"/>
            <a:ext cx="2870581" cy="41036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340839" y="3876424"/>
            <a:ext cx="70738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latin typeface="Calibri"/>
                <a:ea typeface="Calibri"/>
                <a:cs typeface="Calibri"/>
              </a:rPr>
              <a:t>Таланова Виктория Александровна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latin typeface="Calibri"/>
                <a:ea typeface="Calibri" panose="020F0502020204030204" pitchFamily="34" charset="0"/>
                <a:cs typeface="Calibri"/>
              </a:rPr>
              <a:t>Центр </a:t>
            </a:r>
            <a:r>
              <a:rPr lang="ru-RU" sz="1400" b="1" dirty="0">
                <a:latin typeface="Calibri"/>
                <a:ea typeface="Calibri" panose="020F0502020204030204" pitchFamily="34" charset="0"/>
                <a:cs typeface="Calibri"/>
              </a:rPr>
              <a:t>социально-педагогического </a:t>
            </a:r>
            <a:r>
              <a:rPr lang="ru-RU" sz="1400" b="1" dirty="0" smtClean="0">
                <a:latin typeface="Calibri"/>
                <a:ea typeface="Calibri" panose="020F0502020204030204" pitchFamily="34" charset="0"/>
                <a:cs typeface="Calibri"/>
              </a:rPr>
              <a:t>сопровождения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latin typeface="Calibri"/>
                <a:ea typeface="Calibri" panose="020F0502020204030204" pitchFamily="34" charset="0"/>
                <a:cs typeface="Calibri"/>
              </a:rPr>
              <a:t>Специалист отдела мониторинга рисков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15173" y="978351"/>
            <a:ext cx="5025345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2000" b="1" dirty="0" smtClean="0">
                <a:latin typeface="Calibri"/>
                <a:ea typeface="Calibri"/>
                <a:cs typeface="Calibri"/>
                <a:sym typeface="Calibri"/>
              </a:rPr>
              <a:t>Цель</a:t>
            </a:r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Aft>
                <a:spcPts val="800"/>
              </a:spcAft>
            </a:pP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формирование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жизнестойкости у подростков из зоны боевых действий и иных территорий повышенной опасности с помощью развития ее </a:t>
            </a: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детерминант</a:t>
            </a:r>
            <a:endParaRPr lang="ru-RU"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15174" y="2376484"/>
            <a:ext cx="50253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1800"/>
              </a:spcAft>
            </a:pPr>
            <a:r>
              <a:rPr lang="ru-RU" sz="2000" b="1" dirty="0" smtClean="0">
                <a:latin typeface="Calibri"/>
                <a:ea typeface="Calibri"/>
                <a:cs typeface="Calibri"/>
              </a:rPr>
              <a:t>Задачи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800"/>
              </a:spcAft>
              <a:buAutoNum type="arabicPeriod"/>
            </a:pPr>
            <a:r>
              <a:rPr lang="ru-RU" sz="1600" dirty="0" smtClean="0">
                <a:latin typeface="Calibri"/>
                <a:ea typeface="Calibri"/>
                <a:cs typeface="Calibri"/>
              </a:rPr>
              <a:t>Выявить </a:t>
            </a:r>
            <a:r>
              <a:rPr lang="ru-RU" sz="1600" dirty="0">
                <a:latin typeface="Calibri"/>
                <a:ea typeface="Calibri"/>
                <a:cs typeface="Calibri"/>
              </a:rPr>
              <a:t>уровень жизнестойкости и ее детерминант </a:t>
            </a:r>
            <a:endParaRPr lang="ru-RU" sz="1600" dirty="0" smtClean="0">
              <a:latin typeface="Calibri"/>
              <a:ea typeface="Calibri"/>
              <a:cs typeface="Calibri"/>
            </a:endParaRPr>
          </a:p>
          <a:p>
            <a:pPr marL="342900" indent="-342900" algn="just">
              <a:spcAft>
                <a:spcPts val="1800"/>
              </a:spcAft>
              <a:buAutoNum type="arabicPeriod"/>
            </a:pPr>
            <a:r>
              <a:rPr lang="ru-RU" sz="1600" dirty="0" smtClean="0">
                <a:latin typeface="Calibri"/>
                <a:ea typeface="Calibri"/>
                <a:cs typeface="Calibri"/>
              </a:rPr>
              <a:t>Создать </a:t>
            </a:r>
            <a:r>
              <a:rPr lang="ru-RU" sz="1600" dirty="0">
                <a:latin typeface="Calibri"/>
                <a:ea typeface="Calibri"/>
                <a:cs typeface="Calibri"/>
              </a:rPr>
              <a:t>доверительную атмосферу в группе 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обучающихся</a:t>
            </a:r>
            <a:endParaRPr lang="ru-RU" sz="1600" dirty="0">
              <a:latin typeface="Calibri"/>
              <a:ea typeface="Calibri"/>
              <a:cs typeface="Calibri"/>
            </a:endParaRPr>
          </a:p>
          <a:p>
            <a:pPr marL="342900" indent="-342900" algn="just">
              <a:spcAft>
                <a:spcPts val="1800"/>
              </a:spcAft>
              <a:buAutoNum type="arabicPeriod"/>
            </a:pPr>
            <a:r>
              <a:rPr lang="ru-RU" sz="1600" dirty="0" smtClean="0">
                <a:latin typeface="Calibri"/>
                <a:ea typeface="Calibri"/>
                <a:cs typeface="Calibri"/>
              </a:rPr>
              <a:t>Развить </a:t>
            </a:r>
            <a:r>
              <a:rPr lang="ru-RU" sz="1600" dirty="0">
                <a:latin typeface="Calibri"/>
                <a:ea typeface="Calibri"/>
                <a:cs typeface="Calibri"/>
              </a:rPr>
              <a:t>детерминанты жизнестойкости: систему социальных установок личности, способность к </a:t>
            </a:r>
            <a:r>
              <a:rPr lang="ru-RU" sz="1600" dirty="0" err="1">
                <a:latin typeface="Calibri"/>
                <a:ea typeface="Calibri"/>
                <a:cs typeface="Calibri"/>
              </a:rPr>
              <a:t>саморегуляции</a:t>
            </a:r>
            <a:r>
              <a:rPr lang="ru-RU" sz="1600" dirty="0">
                <a:latin typeface="Calibri"/>
                <a:ea typeface="Calibri"/>
                <a:cs typeface="Calibri"/>
              </a:rPr>
              <a:t>, </a:t>
            </a:r>
            <a:r>
              <a:rPr lang="ru-RU" sz="1600" dirty="0" err="1" smtClean="0">
                <a:latin typeface="Calibri"/>
                <a:ea typeface="Calibri"/>
                <a:cs typeface="Calibri"/>
              </a:rPr>
              <a:t>копинг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-стратегии</a:t>
            </a:r>
            <a:endParaRPr lang="ru-RU" sz="1600" dirty="0">
              <a:latin typeface="Calibri"/>
              <a:ea typeface="Calibri"/>
              <a:cs typeface="Calibri"/>
            </a:endParaRPr>
          </a:p>
          <a:p>
            <a:pPr marL="342900" indent="-342900" algn="just">
              <a:spcAft>
                <a:spcPts val="1800"/>
              </a:spcAft>
              <a:buAutoNum type="arabicPeriod"/>
            </a:pPr>
            <a:r>
              <a:rPr lang="ru-RU" sz="1600" dirty="0" smtClean="0">
                <a:latin typeface="Calibri"/>
                <a:ea typeface="Calibri"/>
                <a:cs typeface="Calibri"/>
              </a:rPr>
              <a:t>Способствовать </a:t>
            </a:r>
            <a:r>
              <a:rPr lang="ru-RU" sz="1600" dirty="0">
                <a:latin typeface="Calibri"/>
                <a:ea typeface="Calibri"/>
                <a:cs typeface="Calibri"/>
              </a:rPr>
              <a:t>проведению подростками самоанализа достигнутых результатов по актуализации жизнестойкости и ее 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детерминант</a:t>
            </a:r>
            <a:endParaRPr lang="ru-RU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14" name="Shape 55"/>
          <p:cNvSpPr/>
          <p:nvPr/>
        </p:nvSpPr>
        <p:spPr>
          <a:xfrm>
            <a:off x="370099" y="165670"/>
            <a:ext cx="9163865" cy="1255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rgbClr val="1D3152"/>
                </a:solidFill>
              </a:rPr>
              <a:t>Программа формирования жизнестойкости у подростков из зоны боевых действий и иных территорий повышенной опасности </a:t>
            </a:r>
            <a:endParaRPr sz="2800" b="1" dirty="0">
              <a:solidFill>
                <a:srgbClr val="1D315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434" y="4688805"/>
            <a:ext cx="5755735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2000" b="1" dirty="0">
                <a:latin typeface="Calibri"/>
                <a:ea typeface="Calibri"/>
                <a:cs typeface="Calibri"/>
              </a:rPr>
              <a:t>Целевая аудитория</a:t>
            </a:r>
            <a:endParaRPr lang="en-US" sz="2000" b="1" dirty="0">
              <a:latin typeface="Calibri"/>
              <a:ea typeface="Calibri"/>
              <a:cs typeface="Calibri"/>
            </a:endParaRPr>
          </a:p>
          <a:p>
            <a:pPr algn="just">
              <a:spcAft>
                <a:spcPts val="800"/>
              </a:spcAft>
            </a:pPr>
            <a:r>
              <a:rPr lang="ru-RU" sz="1600" dirty="0" smtClean="0">
                <a:latin typeface="Calibri"/>
                <a:ea typeface="Calibri"/>
                <a:cs typeface="Calibri"/>
              </a:rPr>
              <a:t>обучающиеся </a:t>
            </a:r>
            <a:r>
              <a:rPr lang="ru-RU" sz="1600" dirty="0">
                <a:latin typeface="Calibri"/>
                <a:ea typeface="Calibri"/>
                <a:cs typeface="Calibri"/>
              </a:rPr>
              <a:t>в возрасте 15-17 лет из зоны боевых действий и иных территорий повышенной опасности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5801" y="3624050"/>
            <a:ext cx="6107038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2000" b="1" dirty="0" smtClean="0">
                <a:latin typeface="Calibri"/>
                <a:ea typeface="Calibri"/>
                <a:cs typeface="Calibri"/>
              </a:rPr>
              <a:t>Авторы</a:t>
            </a:r>
          </a:p>
          <a:p>
            <a:pPr algn="just">
              <a:spcAft>
                <a:spcPts val="800"/>
              </a:spcAft>
            </a:pPr>
            <a:r>
              <a:rPr lang="ru-RU" sz="1600" dirty="0" err="1" smtClean="0">
                <a:latin typeface="Calibri"/>
                <a:ea typeface="Calibri"/>
                <a:cs typeface="Calibri"/>
              </a:rPr>
              <a:t>Лагунова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 А.С., Макеева Н.Ю., </a:t>
            </a:r>
            <a:r>
              <a:rPr lang="ru-RU" sz="1600" dirty="0" err="1" smtClean="0">
                <a:latin typeface="Calibri"/>
                <a:ea typeface="Calibri"/>
                <a:cs typeface="Calibri"/>
              </a:rPr>
              <a:t>Новгородцева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 И.В., </a:t>
            </a:r>
            <a:r>
              <a:rPr lang="ru-RU" sz="1600" dirty="0" err="1" smtClean="0">
                <a:latin typeface="Calibri"/>
                <a:ea typeface="Calibri"/>
                <a:cs typeface="Calibri"/>
              </a:rPr>
              <a:t>Файзулина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 К.А. </a:t>
            </a:r>
            <a:endParaRPr lang="ru-RU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1026" name="Picture 2" descr="https://edu.gov.ru/application/frontend/skin/default/assets/data/official_symbols/orel_logo_tex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1" y="1512242"/>
            <a:ext cx="2361220" cy="199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рендбук МГППУ | МГПП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t="4626" r="11811"/>
          <a:stretch/>
        </p:blipFill>
        <p:spPr bwMode="auto">
          <a:xfrm>
            <a:off x="3834285" y="1524738"/>
            <a:ext cx="2722386" cy="188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861" y="2199028"/>
            <a:ext cx="282962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Calibri"/>
                <a:ea typeface="Calibri"/>
                <a:cs typeface="Calibri"/>
              </a:rPr>
              <a:t>Диагностический блок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83788" y="2207781"/>
            <a:ext cx="2225006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/>
                <a:ea typeface="Calibri"/>
                <a:cs typeface="Calibri"/>
              </a:rPr>
              <a:t>Установочный блок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33778" y="2216533"/>
            <a:ext cx="1748225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/>
                <a:ea typeface="Calibri"/>
                <a:cs typeface="Calibri"/>
              </a:rPr>
              <a:t>Основной блок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3132" y="3430141"/>
            <a:ext cx="2469680" cy="200089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Calibri"/>
                <a:ea typeface="Calibri"/>
                <a:cs typeface="Calibri"/>
              </a:rPr>
              <a:t>Комплексная диагностика жизнестойкости и ее детерминант (система социальных установок личности, способность к </a:t>
            </a:r>
            <a:r>
              <a:rPr lang="ru-RU" sz="1400" b="1" dirty="0" err="1" smtClean="0">
                <a:latin typeface="Calibri"/>
                <a:ea typeface="Calibri"/>
                <a:cs typeface="Calibri"/>
              </a:rPr>
              <a:t>саморегуляции</a:t>
            </a:r>
            <a:r>
              <a:rPr lang="ru-RU" sz="1400" b="1" dirty="0" smtClean="0">
                <a:latin typeface="Calibri"/>
                <a:ea typeface="Calibri"/>
                <a:cs typeface="Calibri"/>
              </a:rPr>
              <a:t>, </a:t>
            </a:r>
            <a:r>
              <a:rPr lang="ru-RU" sz="1400" b="1" dirty="0" err="1" smtClean="0">
                <a:latin typeface="Calibri"/>
                <a:ea typeface="Calibri"/>
                <a:cs typeface="Calibri"/>
              </a:rPr>
              <a:t>копинг</a:t>
            </a:r>
            <a:r>
              <a:rPr lang="ru-RU" sz="1400" b="1" dirty="0" smtClean="0">
                <a:latin typeface="Calibri"/>
                <a:ea typeface="Calibri"/>
                <a:cs typeface="Calibri"/>
              </a:rPr>
              <a:t>-стратегии)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83788" y="3443314"/>
            <a:ext cx="2393790" cy="225593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Calibri"/>
                <a:ea typeface="Calibri"/>
                <a:cs typeface="Calibri"/>
              </a:rPr>
              <a:t>Вводная встреча, направленная на знакомство  участников, формирование мотивации, положительного эмоционального фона в группе </a:t>
            </a:r>
            <a:endParaRPr lang="ru-RU" sz="14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48554" y="3430141"/>
            <a:ext cx="2539344" cy="225593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Calibri"/>
                <a:ea typeface="Calibri"/>
                <a:cs typeface="Calibri"/>
              </a:rPr>
              <a:t>Четырнадцать встреч,  направленных на формирование жизнестойкости и ее детерминант на поведенческом, эмоционально-ценностном и когнитивном уровнях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610534" y="2216532"/>
            <a:ext cx="1807646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/>
                <a:ea typeface="Calibri"/>
                <a:cs typeface="Calibri"/>
              </a:rPr>
              <a:t>Оценочный блок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258874" y="3443314"/>
            <a:ext cx="2510967" cy="225593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Calibri"/>
                <a:ea typeface="Calibri"/>
                <a:cs typeface="Calibri"/>
              </a:rPr>
              <a:t>Завершающая встреча, направленная на </a:t>
            </a:r>
            <a:r>
              <a:rPr lang="ru-RU" sz="1400" b="1" dirty="0" err="1" smtClean="0">
                <a:latin typeface="Calibri"/>
                <a:ea typeface="Calibri"/>
                <a:cs typeface="Calibri"/>
              </a:rPr>
              <a:t>актуализизацию</a:t>
            </a:r>
            <a:r>
              <a:rPr lang="ru-RU" sz="1400" b="1" dirty="0">
                <a:latin typeface="Calibri"/>
                <a:ea typeface="Calibri"/>
                <a:cs typeface="Calibri"/>
              </a:rPr>
              <a:t> </a:t>
            </a:r>
            <a:r>
              <a:rPr lang="ru-RU" sz="1400" b="1" dirty="0" smtClean="0">
                <a:latin typeface="Calibri"/>
                <a:ea typeface="Calibri"/>
                <a:cs typeface="Calibri"/>
              </a:rPr>
              <a:t>полученных знаний умений и навыков. Проведение повторной диагностики </a:t>
            </a:r>
            <a:r>
              <a:rPr lang="ru-RU" sz="1400" b="1" dirty="0">
                <a:latin typeface="Calibri"/>
                <a:ea typeface="Calibri"/>
                <a:cs typeface="Calibri"/>
              </a:rPr>
              <a:t>жизнестойкости и ее детерминант </a:t>
            </a:r>
            <a:endParaRPr lang="ru-RU" sz="1400" b="1" dirty="0" smtClean="0">
              <a:latin typeface="Calibri"/>
              <a:ea typeface="Calibri"/>
              <a:cs typeface="Calibri"/>
            </a:endParaRPr>
          </a:p>
        </p:txBody>
      </p:sp>
      <p:sp>
        <p:nvSpPr>
          <p:cNvPr id="30" name="Shape 55"/>
          <p:cNvSpPr/>
          <p:nvPr/>
        </p:nvSpPr>
        <p:spPr>
          <a:xfrm>
            <a:off x="224551" y="249298"/>
            <a:ext cx="10860218" cy="158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ru-RU" sz="3600" b="1" dirty="0" smtClean="0">
                <a:solidFill>
                  <a:srgbClr val="1D3152"/>
                </a:solidFill>
              </a:rPr>
              <a:t>Структура программы формирования жизнестойкости у подростков из зоны боевых действий и иных территорий повышенной опасности</a:t>
            </a:r>
            <a:endParaRPr sz="3600" b="1" dirty="0">
              <a:solidFill>
                <a:srgbClr val="1D31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20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483" y="1275272"/>
            <a:ext cx="113221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Положительная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динамика измеряемых конструктов: жизнестойкость, социально-психологические установки личности,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саморегуляция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поведения,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копинг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-стратегии;</a:t>
            </a:r>
          </a:p>
          <a:p>
            <a:pPr marL="342900" lvl="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уверенности подростков в собственных возможностях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совладания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 жизненными трудностями;</a:t>
            </a:r>
          </a:p>
          <a:p>
            <a:pPr marL="342900" lvl="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Сплочение коллектива подростков, участвующих в реализации Программы;</a:t>
            </a:r>
          </a:p>
          <a:p>
            <a:pPr marL="342900" lvl="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Расширены знания о возможных конструктивных и неконструктивных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копинг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-стратегиях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совладания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 трудными жизненными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ситуациями;</a:t>
            </a:r>
          </a:p>
          <a:p>
            <a:pPr marL="342900" lvl="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опыт самопознания и самоанализа, в том числе собственных ресурсов и потребностей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hape 55"/>
          <p:cNvSpPr/>
          <p:nvPr/>
        </p:nvSpPr>
        <p:spPr>
          <a:xfrm>
            <a:off x="336483" y="237708"/>
            <a:ext cx="7778817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b="1" dirty="0" smtClean="0">
                <a:solidFill>
                  <a:srgbClr val="1D3152"/>
                </a:solidFill>
              </a:rPr>
              <a:t>Ожидаемые результаты:</a:t>
            </a:r>
            <a:endParaRPr sz="3600" b="1" dirty="0">
              <a:solidFill>
                <a:srgbClr val="1D31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13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284</Words>
  <Application>Microsoft Office PowerPoint</Application>
  <PresentationFormat>Широкоэкранный</PresentationFormat>
  <Paragraphs>31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 Neue</vt:lpstr>
      <vt:lpstr>Times New Roman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Таланова Виктория Александровна</cp:lastModifiedBy>
  <cp:revision>34</cp:revision>
  <dcterms:modified xsi:type="dcterms:W3CDTF">2025-02-27T11:00:52Z</dcterms:modified>
</cp:coreProperties>
</file>