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295" r:id="rId3"/>
    <p:sldId id="308" r:id="rId4"/>
    <p:sldId id="317" r:id="rId5"/>
    <p:sldId id="298" r:id="rId6"/>
    <p:sldId id="319" r:id="rId7"/>
    <p:sldId id="303" r:id="rId8"/>
    <p:sldId id="313" r:id="rId9"/>
    <p:sldId id="314" r:id="rId10"/>
    <p:sldId id="316" r:id="rId11"/>
    <p:sldId id="315" r:id="rId12"/>
    <p:sldId id="307" r:id="rId13"/>
    <p:sldId id="299" r:id="rId14"/>
    <p:sldId id="322" r:id="rId15"/>
    <p:sldId id="302" r:id="rId16"/>
    <p:sldId id="324" r:id="rId17"/>
    <p:sldId id="323" r:id="rId18"/>
    <p:sldId id="309" r:id="rId19"/>
    <p:sldId id="30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ей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032"/>
    <a:srgbClr val="FF66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90" autoAdjust="0"/>
    <p:restoredTop sz="86402" autoAdjust="0"/>
  </p:normalViewPr>
  <p:slideViewPr>
    <p:cSldViewPr>
      <p:cViewPr>
        <p:scale>
          <a:sx n="75" d="100"/>
          <a:sy n="75" d="100"/>
        </p:scale>
        <p:origin x="-1862" y="-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520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2BADC-2CD2-4F62-A545-1F97316C14ED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2E055-412C-49AA-AB2B-F5AA1FA4D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84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2E055-412C-49AA-AB2B-F5AA1FA4D65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730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F53-918F-4724-99CA-E167A3F503B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F41D-9E2B-43CF-ACC5-62092A8E0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F53-918F-4724-99CA-E167A3F503B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F41D-9E2B-43CF-ACC5-62092A8E0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F53-918F-4724-99CA-E167A3F503B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F41D-9E2B-43CF-ACC5-62092A8E0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F53-918F-4724-99CA-E167A3F503B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F41D-9E2B-43CF-ACC5-62092A8E0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F53-918F-4724-99CA-E167A3F503B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F41D-9E2B-43CF-ACC5-62092A8E0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F53-918F-4724-99CA-E167A3F503B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F41D-9E2B-43CF-ACC5-62092A8E03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F53-918F-4724-99CA-E167A3F503B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F41D-9E2B-43CF-ACC5-62092A8E0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F53-918F-4724-99CA-E167A3F503B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F41D-9E2B-43CF-ACC5-62092A8E0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F53-918F-4724-99CA-E167A3F503B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F41D-9E2B-43CF-ACC5-62092A8E0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F53-918F-4724-99CA-E167A3F503B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E1F41D-9E2B-43CF-ACC5-62092A8E0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9F53-918F-4724-99CA-E167A3F503B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F41D-9E2B-43CF-ACC5-62092A8E0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F09F53-918F-4724-99CA-E167A3F503B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6E1F41D-9E2B-43CF-ACC5-62092A8E03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syfy.com/syfy-wire/meet-the-most-famous-furry-in-the-worl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s://phmr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12" Type="http://schemas.openxmlformats.org/officeDocument/2006/relationships/image" Target="../media/image18.jpeg"/><Relationship Id="rId17" Type="http://schemas.openxmlformats.org/officeDocument/2006/relationships/image" Target="../media/image42.jpeg"/><Relationship Id="rId2" Type="http://schemas.openxmlformats.org/officeDocument/2006/relationships/image" Target="../media/image30.jpe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1.jpeg"/><Relationship Id="rId10" Type="http://schemas.openxmlformats.org/officeDocument/2006/relationships/image" Target="../media/image37.jpeg"/><Relationship Id="rId4" Type="http://schemas.openxmlformats.org/officeDocument/2006/relationships/image" Target="../media/image14.jpeg"/><Relationship Id="rId9" Type="http://schemas.openxmlformats.org/officeDocument/2006/relationships/image" Target="../media/image36.jpeg"/><Relationship Id="rId1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840156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Балашиха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психолого-педагогической, медицинской и социальной помощи «Радуга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788848" cy="5616624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40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Подростковые и Молодёжные субкультуры: </a:t>
            </a:r>
          </a:p>
          <a:p>
            <a:pPr algn="ctr"/>
            <a:r>
              <a:rPr lang="ru-RU" sz="4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Современные тенденции и факторы риска </a:t>
            </a:r>
          </a:p>
          <a:p>
            <a:pPr algn="ctr"/>
            <a:endParaRPr lang="ru-RU" sz="4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4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Кириченко о.с.</a:t>
            </a:r>
          </a:p>
          <a:p>
            <a:pPr algn="r">
              <a:spcBef>
                <a:spcPts val="0"/>
              </a:spcBef>
            </a:pPr>
            <a:endParaRPr lang="ru-RU" sz="1600" i="1" dirty="0" smtClean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Кандидат психологических наук </a:t>
            </a:r>
          </a:p>
          <a:p>
            <a:pPr algn="r">
              <a:spcBef>
                <a:spcPts val="0"/>
              </a:spcBef>
            </a:pP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педагог-психолог высшей категории</a:t>
            </a:r>
          </a:p>
          <a:p>
            <a:pPr algn="r">
              <a:spcBef>
                <a:spcPts val="0"/>
              </a:spcBef>
            </a:pPr>
            <a:endParaRPr lang="ru-RU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24 Февраля 2025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142900"/>
            <a:ext cx="7520940" cy="548640"/>
          </a:xfrm>
        </p:spPr>
        <p:txBody>
          <a:bodyPr/>
          <a:lstStyle/>
          <a:p>
            <a:pPr algn="ctr"/>
            <a:r>
              <a:rPr lang="ru-RU" dirty="0" err="1" smtClean="0"/>
              <a:t>фурри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66437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0" dirty="0" smtClean="0"/>
              <a:t>В 70-е годы в США появляется субкультура, клуб по интересам </a:t>
            </a:r>
            <a:r>
              <a:rPr lang="ru-RU" b="0" dirty="0" err="1" smtClean="0"/>
              <a:t>фурри</a:t>
            </a:r>
            <a:r>
              <a:rPr lang="ru-RU" b="0" dirty="0" smtClean="0"/>
              <a:t> (пер. с англ. «покрытый мехом, пушистый»). Возраст приверженцев этой субкультуры 20-30 лет. </a:t>
            </a:r>
          </a:p>
          <a:p>
            <a:pPr algn="just"/>
            <a:r>
              <a:rPr lang="ru-RU" dirty="0" err="1" smtClean="0"/>
              <a:t>Фурри</a:t>
            </a:r>
            <a:r>
              <a:rPr lang="ru-RU" b="0" dirty="0" smtClean="0"/>
              <a:t> — это молодёжная субкультура, представители которой увлекаются антропоморфными животными. </a:t>
            </a:r>
            <a:r>
              <a:rPr lang="ru-RU" b="0" dirty="0" smtClean="0">
                <a:hlinkClick r:id="rId2"/>
              </a:rPr>
              <a:t>Например</a:t>
            </a:r>
            <a:r>
              <a:rPr lang="ru-RU" b="0" dirty="0" smtClean="0"/>
              <a:t>, Микки Маус, Кот Феликс, Еж </a:t>
            </a:r>
            <a:r>
              <a:rPr lang="ru-RU" b="0" dirty="0" err="1" smtClean="0"/>
              <a:t>Соник</a:t>
            </a:r>
            <a:r>
              <a:rPr lang="ru-RU" b="0" dirty="0" smtClean="0"/>
              <a:t>, </a:t>
            </a:r>
            <a:r>
              <a:rPr lang="ru-RU" b="0" dirty="0" err="1" smtClean="0"/>
              <a:t>Винни-Пух</a:t>
            </a:r>
            <a:r>
              <a:rPr lang="ru-RU" b="0" dirty="0" smtClean="0"/>
              <a:t> или </a:t>
            </a:r>
            <a:r>
              <a:rPr lang="ru-RU" b="0" dirty="0" err="1" smtClean="0"/>
              <a:t>Симба</a:t>
            </a:r>
            <a:r>
              <a:rPr lang="ru-RU" b="0" dirty="0" smtClean="0"/>
              <a:t> из «Короля Льва».</a:t>
            </a:r>
          </a:p>
          <a:p>
            <a:pPr algn="just"/>
            <a:endParaRPr lang="ru-RU" b="0" dirty="0" smtClean="0"/>
          </a:p>
          <a:p>
            <a:pPr algn="just"/>
            <a:endParaRPr lang="ru-RU" b="0" dirty="0" smtClean="0"/>
          </a:p>
          <a:p>
            <a:pPr algn="just"/>
            <a:endParaRPr lang="ru-RU" b="0" dirty="0" smtClean="0"/>
          </a:p>
          <a:p>
            <a:pPr algn="just"/>
            <a:endParaRPr lang="ru-RU" b="0" dirty="0" smtClean="0"/>
          </a:p>
          <a:p>
            <a:pPr algn="just" fontAlgn="base"/>
            <a:endParaRPr lang="ru-RU" dirty="0" smtClean="0">
              <a:solidFill>
                <a:srgbClr val="FF9900"/>
              </a:solidFill>
            </a:endParaRPr>
          </a:p>
          <a:p>
            <a:pPr algn="just" fontAlgn="base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FF9900"/>
                </a:solidFill>
              </a:rPr>
              <a:t>Антропоморфные животные </a:t>
            </a:r>
            <a:r>
              <a:rPr lang="ru-RU" b="0" dirty="0" smtClean="0"/>
              <a:t>— это сказочные персонажи, которые сочетают в себе качества зверя и человека и ведут себя как люди. В основном человеческие повадки приписывают хищникам и грызунам, тело которых покрыто пушистым мехом. Например, лисам, крысам, гепардам, львам, волкам. Кроме того, </a:t>
            </a:r>
            <a:r>
              <a:rPr lang="ru-RU" b="0" dirty="0" err="1" smtClean="0"/>
              <a:t>фурри</a:t>
            </a:r>
            <a:r>
              <a:rPr lang="ru-RU" b="0" dirty="0" smtClean="0"/>
              <a:t> могут создавать собственных персонажей (</a:t>
            </a:r>
            <a:r>
              <a:rPr lang="ru-RU" b="0" dirty="0" err="1" smtClean="0"/>
              <a:t>фурсоны</a:t>
            </a:r>
            <a:r>
              <a:rPr lang="ru-RU" b="0" dirty="0" smtClean="0"/>
              <a:t>), рисовать и </a:t>
            </a:r>
            <a:r>
              <a:rPr lang="ru-RU" b="0" dirty="0" err="1" smtClean="0"/>
              <a:t>косплеить</a:t>
            </a:r>
            <a:r>
              <a:rPr lang="ru-RU" b="0" dirty="0" smtClean="0"/>
              <a:t> их, писать </a:t>
            </a:r>
            <a:r>
              <a:rPr lang="ru-RU" b="0" dirty="0" err="1" smtClean="0"/>
              <a:t>фанфики</a:t>
            </a:r>
            <a:r>
              <a:rPr lang="ru-RU" b="0" dirty="0" smtClean="0"/>
              <a:t>, участвовать в тематических мероприятиях и просто общаться в </a:t>
            </a:r>
            <a:r>
              <a:rPr lang="ru-RU" b="0" dirty="0" err="1" smtClean="0"/>
              <a:t>онлайн-сообществах</a:t>
            </a:r>
            <a:r>
              <a:rPr lang="ru-RU" b="0" dirty="0" smtClean="0"/>
              <a:t> («Московское объединение </a:t>
            </a:r>
            <a:r>
              <a:rPr lang="ru-RU" b="0" dirty="0" err="1" smtClean="0"/>
              <a:t>фурри</a:t>
            </a:r>
            <a:r>
              <a:rPr lang="ru-RU" b="0" dirty="0" smtClean="0"/>
              <a:t>»). </a:t>
            </a:r>
          </a:p>
          <a:p>
            <a:pPr algn="just" fontAlgn="base">
              <a:lnSpc>
                <a:spcPct val="120000"/>
              </a:lnSpc>
              <a:spcBef>
                <a:spcPts val="600"/>
              </a:spcBef>
            </a:pPr>
            <a:r>
              <a:rPr lang="ru-RU" b="0" dirty="0" err="1" smtClean="0"/>
              <a:t>Фурри</a:t>
            </a:r>
            <a:r>
              <a:rPr lang="ru-RU" b="0" dirty="0" smtClean="0"/>
              <a:t> ассоциируют себя с выдуманными и очеловеченными животными, придавая им интеллектуальные качества людей. Создают и надевают ростовые костюмы понравившегося животного в полный человеческий рост.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b="0" dirty="0" smtClean="0"/>
              <a:t>Появление субкультуры связывают с увлечением анимационными фильмами, в которых герои представлены в виде антропоморфных животных.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b="0" dirty="0" smtClean="0"/>
              <a:t>Сегодня </a:t>
            </a:r>
            <a:r>
              <a:rPr lang="ru-RU" b="0" dirty="0" err="1" smtClean="0"/>
              <a:t>фурри</a:t>
            </a:r>
            <a:r>
              <a:rPr lang="ru-RU" b="0" dirty="0" smtClean="0"/>
              <a:t> как субкультура существует во многих странах мира, включая Англию, Канаду, Германию, Японию, Австралию, Россию.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ru-RU" b="0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b="0" dirty="0" smtClean="0"/>
              <a:t>В 2021 году председатель комиссии по защите детей от деструктивного </a:t>
            </a:r>
            <a:r>
              <a:rPr lang="ru-RU" b="0" dirty="0" err="1" smtClean="0"/>
              <a:t>контента</a:t>
            </a:r>
            <a:r>
              <a:rPr lang="ru-RU" b="0" dirty="0" smtClean="0"/>
              <a:t> при </a:t>
            </a:r>
            <a:r>
              <a:rPr lang="ru-RU" b="0" dirty="0" err="1" smtClean="0"/>
              <a:t>Роскомнадзоре</a:t>
            </a:r>
            <a:r>
              <a:rPr lang="ru-RU" b="0" dirty="0" smtClean="0"/>
              <a:t> Андрей Цыганов заявил, что движение </a:t>
            </a:r>
            <a:r>
              <a:rPr lang="ru-RU" b="0" dirty="0" err="1" smtClean="0"/>
              <a:t>фурри</a:t>
            </a:r>
            <a:r>
              <a:rPr lang="ru-RU" b="0" dirty="0" smtClean="0"/>
              <a:t> наряду с </a:t>
            </a:r>
            <a:r>
              <a:rPr lang="ru-RU" b="0" dirty="0" err="1" smtClean="0"/>
              <a:t>чайлдфри</a:t>
            </a:r>
            <a:r>
              <a:rPr lang="ru-RU" b="0" dirty="0" smtClean="0"/>
              <a:t>, радикальным феминизмом и ЛГБТ (</a:t>
            </a:r>
            <a:r>
              <a:rPr lang="ru-RU" b="0" i="1" dirty="0" smtClean="0"/>
              <a:t>международное общественное движение ЛГБТ признано экстремистским и запрещено в РФ</a:t>
            </a:r>
            <a:r>
              <a:rPr lang="ru-RU" b="0" dirty="0" smtClean="0"/>
              <a:t>) нужно запретить и признать экстремистским. По его словам, это поможет защитить российских детей и подростков от влияния деструктивного </a:t>
            </a:r>
            <a:r>
              <a:rPr lang="ru-RU" b="0" dirty="0" err="1" smtClean="0"/>
              <a:t>контента</a:t>
            </a:r>
            <a:r>
              <a:rPr lang="ru-RU" b="0" dirty="0" smtClean="0"/>
              <a:t> в социальных сетях и интернете.</a:t>
            </a:r>
          </a:p>
          <a:p>
            <a:pPr algn="just"/>
            <a:endParaRPr lang="ru-RU" b="0" dirty="0" smtClean="0"/>
          </a:p>
          <a:p>
            <a:pPr algn="just"/>
            <a:endParaRPr lang="ru-RU" dirty="0"/>
          </a:p>
        </p:txBody>
      </p:sp>
      <p:pic>
        <p:nvPicPr>
          <p:cNvPr id="4" name="Рисунок 3" descr="фурри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071546"/>
            <a:ext cx="3576355" cy="1428760"/>
          </a:xfrm>
          <a:prstGeom prst="rect">
            <a:avLst/>
          </a:prstGeom>
        </p:spPr>
      </p:pic>
      <p:pic>
        <p:nvPicPr>
          <p:cNvPr id="5" name="Рисунок 4" descr="Фурр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071546"/>
            <a:ext cx="1928826" cy="144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715148"/>
          </a:xfrm>
        </p:spPr>
        <p:txBody>
          <a:bodyPr>
            <a:normAutofit/>
          </a:bodyPr>
          <a:lstStyle/>
          <a:p>
            <a:pPr algn="ctr" fontAlgn="base"/>
            <a:r>
              <a:rPr lang="ru-RU" sz="2000" dirty="0" smtClean="0"/>
              <a:t>Американские ученые проводили исследования </a:t>
            </a:r>
            <a:r>
              <a:rPr lang="ru-RU" sz="2000" dirty="0" err="1" smtClean="0">
                <a:solidFill>
                  <a:srgbClr val="002060"/>
                </a:solidFill>
              </a:rPr>
              <a:t>териантропов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фурри</a:t>
            </a:r>
            <a:r>
              <a:rPr lang="ru-RU" sz="2000" dirty="0" smtClean="0"/>
              <a:t>. </a:t>
            </a:r>
          </a:p>
          <a:p>
            <a:pPr algn="just" fontAlgn="base"/>
            <a:r>
              <a:rPr lang="ru-RU" sz="2000" b="0" dirty="0" smtClean="0"/>
              <a:t>Было показано, что уход от реальности, измененное сознание, создание другой реальности у себя в голове, необычные убеждения, деструктивные убеждения:</a:t>
            </a:r>
          </a:p>
          <a:p>
            <a:pPr algn="just" fontAlgn="base"/>
            <a:r>
              <a:rPr lang="ru-RU" sz="2000" dirty="0" smtClean="0"/>
              <a:t>-     </a:t>
            </a:r>
            <a:r>
              <a:rPr lang="ru-RU" sz="2000" dirty="0" smtClean="0">
                <a:solidFill>
                  <a:srgbClr val="309032"/>
                </a:solidFill>
              </a:rPr>
              <a:t>снижают  уровень стресса;</a:t>
            </a:r>
          </a:p>
          <a:p>
            <a:pPr algn="just" fontAlgn="base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формируют когнитивную, мыслительную дезориентацию, </a:t>
            </a:r>
          </a:p>
          <a:p>
            <a:pPr algn="just" fontAlgn="base">
              <a:buFontTx/>
              <a:buChar char="-"/>
            </a:pPr>
            <a:r>
              <a:rPr lang="ru-RU" sz="2000" dirty="0" err="1" smtClean="0">
                <a:solidFill>
                  <a:srgbClr val="FF0000"/>
                </a:solidFill>
              </a:rPr>
              <a:t>шизотипию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интровертную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ангедонию</a:t>
            </a:r>
            <a:r>
              <a:rPr lang="ru-RU" sz="2000" b="0" dirty="0" smtClean="0">
                <a:solidFill>
                  <a:srgbClr val="FF0000"/>
                </a:solidFill>
              </a:rPr>
              <a:t>.</a:t>
            </a:r>
          </a:p>
          <a:p>
            <a:pPr fontAlgn="base">
              <a:buFontTx/>
              <a:buChar char="-"/>
            </a:pPr>
            <a:endParaRPr lang="ru-RU" b="0" dirty="0" smtClean="0"/>
          </a:p>
          <a:p>
            <a:pPr algn="just" fontAlgn="base"/>
            <a:r>
              <a:rPr lang="ru-RU" i="1" dirty="0" err="1" smtClean="0">
                <a:solidFill>
                  <a:srgbClr val="FF6600"/>
                </a:solidFill>
              </a:rPr>
              <a:t>Шизотипическое</a:t>
            </a:r>
            <a:r>
              <a:rPr lang="ru-RU" i="1" dirty="0" smtClean="0">
                <a:solidFill>
                  <a:srgbClr val="FF6600"/>
                </a:solidFill>
              </a:rPr>
              <a:t> расстройство </a:t>
            </a:r>
            <a:r>
              <a:rPr lang="ru-RU" b="0" dirty="0" smtClean="0"/>
              <a:t>– это расстройство, характеризующееся чудаковатым поведением, аномальным мышлением и эмоциями, еще нет достаточных симптомов, для шизофрении, но на пути к раздвоению личности.</a:t>
            </a:r>
          </a:p>
          <a:p>
            <a:pPr algn="just" fontAlgn="base"/>
            <a:r>
              <a:rPr lang="ru-RU" i="1" dirty="0" err="1" smtClean="0">
                <a:solidFill>
                  <a:srgbClr val="FF6600"/>
                </a:solidFill>
              </a:rPr>
              <a:t>Интровертная</a:t>
            </a:r>
            <a:r>
              <a:rPr lang="ru-RU" i="1" dirty="0" smtClean="0">
                <a:solidFill>
                  <a:srgbClr val="FF6600"/>
                </a:solidFill>
              </a:rPr>
              <a:t> </a:t>
            </a:r>
            <a:r>
              <a:rPr lang="ru-RU" i="1" dirty="0" err="1" smtClean="0">
                <a:solidFill>
                  <a:srgbClr val="FF6600"/>
                </a:solidFill>
              </a:rPr>
              <a:t>ангедония</a:t>
            </a:r>
            <a:r>
              <a:rPr lang="ru-RU" i="1" dirty="0" smtClean="0">
                <a:solidFill>
                  <a:srgbClr val="FF6600"/>
                </a:solidFill>
              </a:rPr>
              <a:t> </a:t>
            </a:r>
            <a:r>
              <a:rPr lang="ru-RU" b="0" dirty="0" smtClean="0"/>
              <a:t>– неспособность человека чувствовать радость и удовольствие, склонность к эмоционально плоскому и асоциальному поведению, психопатия. Не желание выполнять ежедневные дела, уклоняются от профессиональных обязанностей, резкая смена настроения.</a:t>
            </a:r>
          </a:p>
          <a:p>
            <a:pPr algn="just" fontAlgn="base"/>
            <a:r>
              <a:rPr lang="ru-RU" b="0" dirty="0" smtClean="0"/>
              <a:t>Исследователи констатируют, что </a:t>
            </a:r>
            <a:r>
              <a:rPr lang="ru-RU" b="0" dirty="0" err="1" smtClean="0"/>
              <a:t>шизотипия</a:t>
            </a:r>
            <a:r>
              <a:rPr lang="ru-RU" b="0" dirty="0" smtClean="0"/>
              <a:t> и </a:t>
            </a:r>
            <a:r>
              <a:rPr lang="ru-RU" b="0" dirty="0" err="1" smtClean="0"/>
              <a:t>ангедония</a:t>
            </a:r>
            <a:r>
              <a:rPr lang="ru-RU" b="0" dirty="0" smtClean="0"/>
              <a:t> сами по себе не проходят. Исследуя </a:t>
            </a:r>
            <a:r>
              <a:rPr lang="ru-RU" b="0" dirty="0" err="1" smtClean="0"/>
              <a:t>териантропов</a:t>
            </a:r>
            <a:r>
              <a:rPr lang="ru-RU" b="0" dirty="0" smtClean="0"/>
              <a:t> и </a:t>
            </a:r>
            <a:r>
              <a:rPr lang="ru-RU" b="0" dirty="0" err="1" smtClean="0"/>
              <a:t>фурри</a:t>
            </a:r>
            <a:r>
              <a:rPr lang="ru-RU" b="0" dirty="0" smtClean="0"/>
              <a:t> в возрасте 60 и 60+, они описывают свое состояние, как то, что они родились не в том теле, их жизнь несчастна. Многим людям кажется, что они живут не свою жизнь. Такое чувство возникает, когда человек не развивает свои природные способности и таланты, он живет выгодами, материальными и профессиональными ценностями, навязанным извне.</a:t>
            </a:r>
          </a:p>
          <a:p>
            <a:endParaRPr lang="ru-RU" dirty="0"/>
          </a:p>
        </p:txBody>
      </p:sp>
      <p:pic>
        <p:nvPicPr>
          <p:cNvPr id="4" name="Рисунок 3" descr="7_origina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1390228"/>
            <a:ext cx="2143108" cy="156549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500858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FF00FF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FF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FF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2428868"/>
            <a:ext cx="3788334" cy="13000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Психологические факторы и мотивы формирования субкультуры </a:t>
            </a:r>
            <a:r>
              <a:rPr lang="ru-RU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12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(Я. </a:t>
            </a:r>
            <a:r>
              <a:rPr lang="ru-RU" sz="1200" b="1" i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Гилинский</a:t>
            </a:r>
            <a:r>
              <a:rPr lang="ru-RU" sz="12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ru-RU" sz="12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3000364" y="24"/>
            <a:ext cx="2653338" cy="214309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Потребность </a:t>
            </a:r>
            <a:r>
              <a:rPr lang="ru-RU" dirty="0">
                <a:solidFill>
                  <a:srgbClr val="FF6600"/>
                </a:solidFill>
              </a:rPr>
              <a:t>в защите от подавления в семье автономности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6286512" y="4357694"/>
            <a:ext cx="2857488" cy="228601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	</a:t>
            </a:r>
          </a:p>
          <a:p>
            <a:pPr algn="ctr"/>
            <a:r>
              <a:rPr lang="ru-RU" dirty="0" smtClean="0">
                <a:solidFill>
                  <a:srgbClr val="FF6600"/>
                </a:solidFill>
              </a:rPr>
              <a:t>Потребность </a:t>
            </a:r>
            <a:r>
              <a:rPr lang="ru-RU" dirty="0">
                <a:solidFill>
                  <a:srgbClr val="FF6600"/>
                </a:solidFill>
              </a:rPr>
              <a:t>в получении удовольствий, новых ощущений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0" y="4500570"/>
            <a:ext cx="2714644" cy="214314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6600"/>
                </a:solidFill>
              </a:rPr>
              <a:t>Потребность в смысле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0" y="2357430"/>
            <a:ext cx="2786050" cy="214314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dirty="0" smtClean="0">
                <a:solidFill>
                  <a:srgbClr val="FF6600"/>
                </a:solidFill>
              </a:rPr>
              <a:t>Потребность </a:t>
            </a:r>
            <a:r>
              <a:rPr lang="ru-RU" dirty="0">
                <a:solidFill>
                  <a:srgbClr val="FF6600"/>
                </a:solidFill>
              </a:rPr>
              <a:t>в информации, доступ к которой </a:t>
            </a:r>
            <a:r>
              <a:rPr lang="ru-RU" dirty="0" smtClean="0">
                <a:solidFill>
                  <a:srgbClr val="FF6600"/>
                </a:solidFill>
              </a:rPr>
              <a:t>не </a:t>
            </a:r>
            <a:r>
              <a:rPr lang="ru-RU" dirty="0">
                <a:solidFill>
                  <a:srgbClr val="FF6600"/>
                </a:solidFill>
              </a:rPr>
              <a:t>получает в семье, </a:t>
            </a:r>
            <a:r>
              <a:rPr lang="ru-RU" dirty="0" smtClean="0">
                <a:solidFill>
                  <a:srgbClr val="FF6600"/>
                </a:solidFill>
              </a:rPr>
              <a:t>школе</a:t>
            </a:r>
            <a:endParaRPr lang="ru-RU" dirty="0">
              <a:solidFill>
                <a:srgbClr val="FF6600"/>
              </a:solidFill>
            </a:endParaRPr>
          </a:p>
          <a:p>
            <a:pPr algn="ctr"/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643570" y="0"/>
            <a:ext cx="3643338" cy="214311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6600"/>
                </a:solidFill>
              </a:rPr>
              <a:t>Потребность в </a:t>
            </a:r>
            <a:r>
              <a:rPr lang="ru-RU" dirty="0" smtClean="0">
                <a:solidFill>
                  <a:srgbClr val="FF6600"/>
                </a:solidFill>
              </a:rPr>
              <a:t>самоутверждении,</a:t>
            </a:r>
          </a:p>
          <a:p>
            <a:pPr algn="ctr"/>
            <a:r>
              <a:rPr lang="ru-RU" dirty="0" smtClean="0">
                <a:solidFill>
                  <a:srgbClr val="FF6600"/>
                </a:solidFill>
              </a:rPr>
              <a:t>самоидентификации, </a:t>
            </a:r>
            <a:r>
              <a:rPr lang="ru-RU" dirty="0">
                <a:solidFill>
                  <a:srgbClr val="FF6600"/>
                </a:solidFill>
              </a:rPr>
              <a:t>реализации способностей, </a:t>
            </a:r>
            <a:r>
              <a:rPr lang="ru-RU" dirty="0" smtClean="0">
                <a:solidFill>
                  <a:srgbClr val="FF6600"/>
                </a:solidFill>
              </a:rPr>
              <a:t>успехе 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000364" y="3953054"/>
            <a:ext cx="3084784" cy="271122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rgbClr val="FF6600"/>
                </a:solidFill>
              </a:rPr>
              <a:t>Потребность в признании</a:t>
            </a:r>
            <a:r>
              <a:rPr lang="ru-RU" sz="1700" dirty="0" smtClean="0">
                <a:solidFill>
                  <a:srgbClr val="FF6600"/>
                </a:solidFill>
              </a:rPr>
              <a:t>, преодолении </a:t>
            </a:r>
            <a:r>
              <a:rPr lang="ru-RU" sz="1700" dirty="0">
                <a:solidFill>
                  <a:srgbClr val="FF6600"/>
                </a:solidFill>
              </a:rPr>
              <a:t>комплекса неполноценности и субъективно неприемлемых черт характера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6732240" y="2143116"/>
            <a:ext cx="2411760" cy="207170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6600"/>
                </a:solidFill>
              </a:rPr>
              <a:t>Потребность в принятии социумом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115616" y="116632"/>
            <a:ext cx="2736304" cy="209792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FF6600"/>
                </a:solidFill>
              </a:rPr>
              <a:t>Потребность в обособлении, автономизации от </a:t>
            </a:r>
            <a:r>
              <a:rPr lang="ru-RU" dirty="0" smtClean="0">
                <a:solidFill>
                  <a:srgbClr val="FF6600"/>
                </a:solidFill>
              </a:rPr>
              <a:t>взрослых</a:t>
            </a:r>
            <a:endParaRPr lang="ru-RU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4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66247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/>
              <a:t>В исследованиях, направленных на поиск причин, приводящих молодых людей в субкультуру, на </a:t>
            </a:r>
            <a:r>
              <a:rPr lang="ru-RU" sz="2800" i="1" dirty="0">
                <a:solidFill>
                  <a:srgbClr val="002060"/>
                </a:solidFill>
              </a:rPr>
              <a:t>первом месте </a:t>
            </a:r>
            <a:r>
              <a:rPr lang="ru-RU" sz="2800" dirty="0"/>
              <a:t>стоит одиночество, непонимание родителей, отсутствие доверия, взаимного понимания, принятия, уважения, любви</a:t>
            </a:r>
            <a:r>
              <a:rPr lang="ru-RU" sz="2800" dirty="0" smtClean="0"/>
              <a:t>;</a:t>
            </a:r>
          </a:p>
          <a:p>
            <a:pPr algn="ctr"/>
            <a:r>
              <a:rPr lang="ru-RU" sz="2800" dirty="0" smtClean="0"/>
              <a:t>конфликты </a:t>
            </a:r>
            <a:r>
              <a:rPr lang="ru-RU" sz="2800" dirty="0"/>
              <a:t>между родителями; 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на </a:t>
            </a:r>
            <a:r>
              <a:rPr lang="ru-RU" sz="2800" i="1" dirty="0">
                <a:solidFill>
                  <a:srgbClr val="002060"/>
                </a:solidFill>
              </a:rPr>
              <a:t>втором </a:t>
            </a:r>
            <a:r>
              <a:rPr lang="ru-RU" sz="2800" dirty="0"/>
              <a:t>– привлекательность качеств </a:t>
            </a:r>
            <a:r>
              <a:rPr lang="ru-RU" sz="2800" dirty="0" smtClean="0"/>
              <a:t>в </a:t>
            </a:r>
            <a:r>
              <a:rPr lang="ru-RU" sz="2800" dirty="0"/>
              <a:t>подростках из субкультур – смелость, независимость, умение </a:t>
            </a:r>
            <a:endParaRPr lang="ru-RU" sz="2800" dirty="0" smtClean="0"/>
          </a:p>
          <a:p>
            <a:pPr algn="ctr"/>
            <a:r>
              <a:rPr lang="ru-RU" sz="2800" dirty="0"/>
              <a:t>п</a:t>
            </a:r>
            <a:r>
              <a:rPr lang="ru-RU" sz="2800" dirty="0" smtClean="0"/>
              <a:t>остоять за </a:t>
            </a:r>
            <a:r>
              <a:rPr lang="ru-RU" sz="2800" dirty="0"/>
              <a:t>себя. 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400" dirty="0" smtClean="0"/>
              <a:t>Однако </a:t>
            </a:r>
            <a:r>
              <a:rPr lang="ru-RU" sz="2400" dirty="0"/>
              <a:t>чаще эти качества имеют уродливые формы: смелость и независимость утверждаются через унижение </a:t>
            </a:r>
            <a:r>
              <a:rPr lang="ru-RU" sz="2400" dirty="0" smtClean="0"/>
              <a:t>других </a:t>
            </a:r>
            <a:r>
              <a:rPr lang="ru-RU" sz="2400" dirty="0"/>
              <a:t>людей</a:t>
            </a:r>
            <a:r>
              <a:rPr lang="ru-RU" sz="2400" dirty="0" smtClean="0"/>
              <a:t>.</a:t>
            </a:r>
          </a:p>
          <a:p>
            <a:pPr algn="ctr"/>
            <a:endParaRPr lang="ru-RU" sz="2800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88840"/>
            <a:ext cx="1877184" cy="1291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1944216" cy="1395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966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7151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Когда стоит бить тревогу, если подросток –</a:t>
            </a:r>
          </a:p>
          <a:p>
            <a:pPr algn="ctr"/>
            <a:r>
              <a:rPr lang="ru-RU" sz="2600" dirty="0" smtClean="0">
                <a:solidFill>
                  <a:srgbClr val="FF0000"/>
                </a:solidFill>
              </a:rPr>
              <a:t>представитель субкультуры? </a:t>
            </a:r>
          </a:p>
          <a:p>
            <a:pPr>
              <a:buFont typeface="Arial" pitchFamily="34" charset="0"/>
              <a:buChar char="•"/>
            </a:pPr>
            <a:r>
              <a:rPr lang="ru-RU" sz="2200" b="0" i="1" dirty="0" smtClean="0"/>
              <a:t> заметны перемены в психологическом состоянии (резкие эмоциональные «качели»): он перевозбужден и радостен либо наоборот, подавлен, выглядит испуганным или агрессивным; </a:t>
            </a:r>
          </a:p>
          <a:p>
            <a:pPr>
              <a:buFont typeface="Arial" pitchFamily="34" charset="0"/>
              <a:buChar char="•"/>
            </a:pPr>
            <a:r>
              <a:rPr lang="ru-RU" sz="2200" b="0" i="1" dirty="0" smtClean="0"/>
              <a:t>пропускает школу или вообще перестает учиться, отказываясь от общения с близкими и вчерашними друзьями; когда подросток уходит в общение только с «соплеменниками»;</a:t>
            </a:r>
          </a:p>
          <a:p>
            <a:pPr>
              <a:buFont typeface="Arial" pitchFamily="34" charset="0"/>
              <a:buChar char="•"/>
            </a:pPr>
            <a:r>
              <a:rPr lang="ru-RU" sz="2200" b="0" i="1" dirty="0" smtClean="0"/>
              <a:t>увлечение деструктивными, негативными идеями;</a:t>
            </a:r>
          </a:p>
          <a:p>
            <a:pPr>
              <a:buFont typeface="Arial" pitchFamily="34" charset="0"/>
              <a:buChar char="•"/>
            </a:pPr>
            <a:r>
              <a:rPr lang="ru-RU" sz="2200" b="0" i="1" dirty="0" smtClean="0"/>
              <a:t> возникло увлечение наркотиками, алкоголем;     </a:t>
            </a:r>
          </a:p>
          <a:p>
            <a:pPr>
              <a:buFont typeface="Arial" pitchFamily="34" charset="0"/>
              <a:buChar char="•"/>
            </a:pPr>
            <a:r>
              <a:rPr lang="ru-RU" sz="2200" b="0" i="1" dirty="0" smtClean="0"/>
              <a:t>отмечаются признаки </a:t>
            </a:r>
            <a:r>
              <a:rPr lang="ru-RU" sz="2200" b="0" i="1" dirty="0" err="1" smtClean="0"/>
              <a:t>интернет-зависимости</a:t>
            </a:r>
            <a:r>
              <a:rPr lang="ru-RU" sz="2200" b="0" i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200" b="0" i="1" dirty="0" smtClean="0"/>
              <a:t>у ребенка есть попытки самоповреждения.</a:t>
            </a:r>
          </a:p>
          <a:p>
            <a:pPr>
              <a:buFont typeface="Arial" pitchFamily="34" charset="0"/>
              <a:buChar char="•"/>
            </a:pPr>
            <a:endParaRPr lang="ru-RU" sz="2200" b="0" i="1" dirty="0" smtClean="0"/>
          </a:p>
          <a:p>
            <a:r>
              <a:rPr lang="ru-RU" b="0" dirty="0" smtClean="0"/>
              <a:t>Учитывая подвижную психику подростков, важно понимать, что там, где один подросток, таким образом, будет играть, другой - привлекать внимание, бороться с одиночеством и неприятием социума, прячась, например, за маской животного, у третьего — данное поведение может быть </a:t>
            </a:r>
            <a:r>
              <a:rPr lang="ru-RU" sz="1700" i="1" dirty="0" smtClean="0">
                <a:solidFill>
                  <a:srgbClr val="002060"/>
                </a:solidFill>
              </a:rPr>
              <a:t>предвестником серьезного психического заболевания или ментального расстройства</a:t>
            </a:r>
            <a:r>
              <a:rPr lang="ru-RU" sz="1700" b="0" dirty="0" smtClean="0"/>
              <a:t>. </a:t>
            </a:r>
          </a:p>
          <a:p>
            <a:r>
              <a:rPr lang="ru-RU" b="0" dirty="0" smtClean="0"/>
              <a:t>Например, в ситуации, когда подросток ощущает себя оборотнем, как в фильме ужасов. Чаще всего, происходит идентификация с образом волка. В психиатрии такое состояние обозначают термином «</a:t>
            </a:r>
            <a:r>
              <a:rPr lang="ru-RU" b="0" dirty="0" err="1" smtClean="0"/>
              <a:t>ликонтропия</a:t>
            </a:r>
            <a:r>
              <a:rPr lang="ru-RU" b="0" dirty="0" smtClean="0"/>
              <a:t>». Оно может быть синдромом </a:t>
            </a:r>
            <a:r>
              <a:rPr lang="ru-RU" b="0" dirty="0" err="1" smtClean="0"/>
              <a:t>психотической</a:t>
            </a:r>
            <a:r>
              <a:rPr lang="ru-RU" b="0" dirty="0" smtClean="0"/>
              <a:t> депрессии, психоза, </a:t>
            </a:r>
            <a:r>
              <a:rPr lang="ru-RU" b="0" dirty="0" err="1" smtClean="0"/>
              <a:t>диссоциативного</a:t>
            </a:r>
            <a:r>
              <a:rPr lang="ru-RU" b="0" dirty="0" smtClean="0"/>
              <a:t> расстройства личности и даже проявлением шизофрении. Поэтому, если сращение с образом животного зашло слишком далеко, лучше обратиться к </a:t>
            </a:r>
            <a:r>
              <a:rPr lang="ru-RU" b="0" dirty="0" smtClean="0">
                <a:solidFill>
                  <a:srgbClr val="FF0000"/>
                </a:solidFill>
              </a:rPr>
              <a:t>подростковому психиатру</a:t>
            </a:r>
            <a:r>
              <a:rPr lang="ru-RU" b="0" dirty="0" smtClean="0"/>
              <a:t>, а не к психологу, чтобы не упустить момент еще возможной коррекции психики подростка.</a:t>
            </a:r>
          </a:p>
          <a:p>
            <a:endParaRPr lang="ru-RU" b="0" dirty="0" smtClean="0"/>
          </a:p>
          <a:p>
            <a:endParaRPr lang="ru-RU" dirty="0"/>
          </a:p>
        </p:txBody>
      </p:sp>
      <p:pic>
        <p:nvPicPr>
          <p:cNvPr id="4" name="Рисунок 3" descr="зна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1530" y="0"/>
            <a:ext cx="1152470" cy="1071546"/>
          </a:xfrm>
          <a:prstGeom prst="rect">
            <a:avLst/>
          </a:prstGeom>
        </p:spPr>
      </p:pic>
      <p:pic>
        <p:nvPicPr>
          <p:cNvPr id="6" name="Рисунок 5" descr="зна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1075637" cy="1000108"/>
          </a:xfrm>
          <a:prstGeom prst="rect">
            <a:avLst/>
          </a:prstGeom>
        </p:spPr>
      </p:pic>
      <p:pic>
        <p:nvPicPr>
          <p:cNvPr id="7" name="Рисунок 6" descr="78cc5a91-34a9-5335-ab32-b7e8369d252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357430"/>
            <a:ext cx="2251704" cy="150019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16632"/>
            <a:ext cx="9001156" cy="6955706"/>
          </a:xfrm>
        </p:spPr>
        <p:txBody>
          <a:bodyPr>
            <a:normAutofit fontScale="77500" lnSpcReduction="20000"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границы нормы и как уберечь ребенка?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1. </a:t>
            </a:r>
            <a:r>
              <a:rPr lang="ru-RU" sz="2000" b="0" dirty="0" smtClean="0">
                <a:solidFill>
                  <a:srgbClr val="FF6600"/>
                </a:solidFill>
                <a:cs typeface="Times New Roman" pitchFamily="18" charset="0"/>
              </a:rPr>
              <a:t>Формировать здоровые отношения в семье </a:t>
            </a:r>
            <a:r>
              <a:rPr lang="ru-RU" sz="2000" b="0" dirty="0" smtClean="0">
                <a:cs typeface="Times New Roman" pitchFamily="18" charset="0"/>
              </a:rPr>
              <a:t>и нормальную психологическую атмосферу. Доверительные отношения в семье помогут наладить общение с подростком. Ребенку тогда не придется «скрываться» от проблем, например, в интернете. 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</a:pPr>
            <a:endParaRPr lang="ru-RU" sz="2000" b="0" dirty="0" smtClean="0">
              <a:cs typeface="Times New Roman" pitchFamily="18" charset="0"/>
            </a:endParaRPr>
          </a:p>
          <a:p>
            <a:pPr marL="0" indent="-457200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2. </a:t>
            </a:r>
            <a:r>
              <a:rPr lang="ru-RU" sz="2000" b="0" i="1" dirty="0" smtClean="0">
                <a:solidFill>
                  <a:srgbClr val="FF6600"/>
                </a:solidFill>
              </a:rPr>
              <a:t>Проводить время с подростком. </a:t>
            </a:r>
            <a:r>
              <a:rPr lang="ru-RU" sz="2000" b="0" dirty="0" smtClean="0"/>
              <a:t>Заниматься вместе с ним тем, 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/>
              <a:t>что ему нравится. В </a:t>
            </a:r>
            <a:r>
              <a:rPr lang="ru-RU" sz="2000" b="0" i="1" dirty="0" smtClean="0"/>
              <a:t>гармоничной семье</a:t>
            </a:r>
            <a:r>
              <a:rPr lang="ru-RU" sz="2000" b="0" dirty="0" smtClean="0"/>
              <a:t>, где к увлечениям ребенка 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/>
              <a:t>относятся с интересом, без излишней серьёзности или, наоборот, сарказма,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</a:pPr>
            <a:r>
              <a:rPr lang="ru-RU" sz="2000" b="0" dirty="0" smtClean="0"/>
              <a:t>возможности для коррекции отклонений очень велики. 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</a:pPr>
            <a:endParaRPr lang="ru-RU" sz="2000" b="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3</a:t>
            </a:r>
            <a:r>
              <a:rPr lang="ru-RU" sz="2000" b="0" dirty="0" smtClean="0"/>
              <a:t>. В норме подростковая реакция группирования актуальна в </a:t>
            </a:r>
            <a:r>
              <a:rPr lang="ru-RU" sz="2000" b="0" i="1" dirty="0" smtClean="0">
                <a:solidFill>
                  <a:srgbClr val="FF6600"/>
                </a:solidFill>
              </a:rPr>
              <a:t>возрасте 13 -19 лет</a:t>
            </a:r>
            <a:r>
              <a:rPr lang="ru-RU" sz="2000" b="0" dirty="0" smtClean="0">
                <a:solidFill>
                  <a:srgbClr val="FF6600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2000" b="0" dirty="0" smtClean="0">
              <a:solidFill>
                <a:srgbClr val="FF66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4</a:t>
            </a:r>
            <a:r>
              <a:rPr lang="ru-RU" sz="2000" b="0" dirty="0" smtClean="0"/>
              <a:t>. </a:t>
            </a:r>
            <a:r>
              <a:rPr lang="ru-RU" sz="2000" b="0" i="1" dirty="0" smtClean="0">
                <a:solidFill>
                  <a:srgbClr val="FF6600"/>
                </a:solidFill>
              </a:rPr>
              <a:t>Вести диалог с подростком</a:t>
            </a:r>
            <a:r>
              <a:rPr lang="ru-RU" sz="2000" i="1" dirty="0" smtClean="0">
                <a:solidFill>
                  <a:srgbClr val="FF6600"/>
                </a:solidFill>
              </a:rPr>
              <a:t>. </a:t>
            </a:r>
            <a:r>
              <a:rPr lang="ru-RU" sz="2000" b="0" dirty="0" smtClean="0"/>
              <a:t>И</a:t>
            </a:r>
            <a:r>
              <a:rPr lang="ru-RU" sz="2000" b="0" dirty="0" smtClean="0"/>
              <a:t>нтересоваться</a:t>
            </a:r>
            <a:r>
              <a:rPr lang="ru-RU" sz="2000" b="0" dirty="0" smtClean="0"/>
              <a:t>, чем он увлекается, с кем дружит, куда ходит. Можно рассказать о собственных подростковых увлечениях и тех субкультурах, в которых состояли родители, а также </a:t>
            </a:r>
            <a:r>
              <a:rPr lang="ru-RU" sz="2000" b="0" i="1" dirty="0" err="1" smtClean="0">
                <a:solidFill>
                  <a:srgbClr val="FF6600"/>
                </a:solidFill>
              </a:rPr>
              <a:t>вербализовать</a:t>
            </a:r>
            <a:r>
              <a:rPr lang="ru-RU" sz="2000" b="0" i="1" dirty="0" smtClean="0">
                <a:solidFill>
                  <a:srgbClr val="FF6600"/>
                </a:solidFill>
              </a:rPr>
              <a:t> свои переживания </a:t>
            </a:r>
            <a:r>
              <a:rPr lang="ru-RU" sz="2000" b="0" dirty="0" smtClean="0"/>
              <a:t>по отношению к ситуации.</a:t>
            </a:r>
            <a:r>
              <a:rPr lang="ru-RU" sz="2000" dirty="0" smtClean="0"/>
              <a:t> </a:t>
            </a:r>
            <a:endParaRPr lang="ru-RU" sz="2000" b="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2000" b="0" dirty="0" smtClean="0"/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5</a:t>
            </a:r>
            <a:r>
              <a:rPr lang="ru-RU" sz="2000" b="0" dirty="0" smtClean="0"/>
              <a:t>. Задействовать собственный интеллектуальный потенциал, побуждая подростков к рассуждениям над причинами и следствиями на примере их реальной жизни. Это позволит ребенку </a:t>
            </a:r>
            <a:r>
              <a:rPr lang="ru-RU" sz="2000" b="0" i="1" dirty="0" smtClean="0">
                <a:solidFill>
                  <a:srgbClr val="FF6600"/>
                </a:solidFill>
              </a:rPr>
              <a:t>научиться осознавать и анализировать происходящее, быть более </a:t>
            </a:r>
            <a:r>
              <a:rPr lang="ru-RU" sz="2000" b="0" i="1" dirty="0" smtClean="0">
                <a:solidFill>
                  <a:srgbClr val="C00000"/>
                </a:solidFill>
              </a:rPr>
              <a:t>критичным</a:t>
            </a:r>
            <a:r>
              <a:rPr lang="ru-RU" sz="2000" b="0" i="1" dirty="0" smtClean="0">
                <a:solidFill>
                  <a:srgbClr val="FF6600"/>
                </a:solidFill>
              </a:rPr>
              <a:t>. 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endParaRPr lang="ru-RU" sz="2000" dirty="0" smtClean="0"/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6. </a:t>
            </a:r>
            <a:r>
              <a:rPr lang="ru-RU" sz="2000" b="0" dirty="0" smtClean="0">
                <a:solidFill>
                  <a:srgbClr val="FF6600"/>
                </a:solidFill>
              </a:rPr>
              <a:t>Собрать о субкультуре как можно больше информации. </a:t>
            </a:r>
            <a:r>
              <a:rPr lang="ru-RU" sz="2000" b="0" dirty="0" smtClean="0"/>
              <a:t>Для этого стоит посмотреть все возможные источники, побеседовать с ребёнком, послушать, что он рассказывает. Так можно собрать полную и объективную картину об объединении. 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endParaRPr lang="ru-RU" sz="1900" b="0" dirty="0" smtClean="0"/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/>
              <a:t>7. </a:t>
            </a:r>
            <a:r>
              <a:rPr lang="ru-RU" sz="1900" i="1" dirty="0" smtClean="0">
                <a:solidFill>
                  <a:srgbClr val="002060"/>
                </a:solidFill>
              </a:rPr>
              <a:t>Оценить все за и против</a:t>
            </a:r>
            <a:r>
              <a:rPr lang="ru-RU" sz="1900" i="1" dirty="0" smtClean="0">
                <a:solidFill>
                  <a:srgbClr val="FF6600"/>
                </a:solidFill>
              </a:rPr>
              <a:t>. </a:t>
            </a:r>
            <a:r>
              <a:rPr lang="ru-RU" sz="1900" b="0" dirty="0" smtClean="0"/>
              <a:t>Если субкультура угрожает жизни и здоровью подростка, например, если в ней действует преступная банда, увлекаются наркотиками или спиртным, занимаются самоповреждением, необходимо принимать меры.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ru-RU" sz="1900" b="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900" dirty="0" smtClean="0"/>
              <a:t>8</a:t>
            </a:r>
            <a:r>
              <a:rPr lang="ru-RU" sz="1900" dirty="0" smtClean="0">
                <a:solidFill>
                  <a:srgbClr val="7030A0"/>
                </a:solidFill>
              </a:rPr>
              <a:t>. </a:t>
            </a:r>
            <a:r>
              <a:rPr lang="ru-RU" sz="1900" i="1" dirty="0" smtClean="0">
                <a:solidFill>
                  <a:srgbClr val="7030A0"/>
                </a:solidFill>
              </a:rPr>
              <a:t>Определить </a:t>
            </a:r>
            <a:r>
              <a:rPr lang="ru-RU" sz="1900" i="1" dirty="0" err="1" smtClean="0">
                <a:solidFill>
                  <a:srgbClr val="7030A0"/>
                </a:solidFill>
              </a:rPr>
              <a:t>фрустрированную</a:t>
            </a:r>
            <a:r>
              <a:rPr lang="ru-RU" sz="1900" i="1" dirty="0" smtClean="0">
                <a:solidFill>
                  <a:srgbClr val="7030A0"/>
                </a:solidFill>
              </a:rPr>
              <a:t> потребность </a:t>
            </a:r>
            <a:r>
              <a:rPr lang="ru-RU" sz="1900" b="0" dirty="0" smtClean="0"/>
              <a:t>и направить ее удовлетворение в социально приемлемое русло.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endParaRPr lang="ru-RU" sz="2000" b="0" dirty="0" smtClean="0"/>
          </a:p>
          <a:p>
            <a:pPr marL="0" indent="0" algn="just"/>
            <a:endParaRPr lang="ru-RU" sz="2000" b="0" dirty="0"/>
          </a:p>
          <a:p>
            <a:pPr marL="0" indent="0" algn="just"/>
            <a:endParaRPr lang="ru-RU" sz="2000" b="0" dirty="0" smtClean="0"/>
          </a:p>
          <a:p>
            <a:pPr marL="0" indent="0" algn="just"/>
            <a:endParaRPr lang="ru-RU" sz="2000" b="0" dirty="0" smtClean="0"/>
          </a:p>
          <a:p>
            <a:pPr marL="0" indent="0" algn="just"/>
            <a:endParaRPr lang="ru-RU" sz="20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88" y="857232"/>
            <a:ext cx="1714512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037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58246" cy="6215106"/>
          </a:xfrm>
        </p:spPr>
        <p:txBody>
          <a:bodyPr/>
          <a:lstStyle/>
          <a:p>
            <a:pPr marL="0" indent="0" algn="just">
              <a:spcBef>
                <a:spcPts val="0"/>
              </a:spcBef>
            </a:pPr>
            <a:endParaRPr lang="ru-RU" sz="1400" b="0" dirty="0" smtClean="0"/>
          </a:p>
          <a:p>
            <a:pPr marL="0" indent="0" algn="just">
              <a:spcBef>
                <a:spcPts val="0"/>
              </a:spcBef>
            </a:pPr>
            <a:r>
              <a:rPr lang="ru-RU" sz="1800" dirty="0" smtClean="0"/>
              <a:t>9.</a:t>
            </a:r>
            <a:r>
              <a:rPr lang="ru-RU" sz="2000" b="0" dirty="0" smtClean="0"/>
              <a:t> Если у ребенка в детстве были психоневрологические проблемы, то во время подросткового возраста возможны их «обострения». Необходимо позаботиться, чтобы к этому моменту у ребенка были сформированы </a:t>
            </a:r>
            <a:r>
              <a:rPr lang="ru-RU" sz="2000" b="0" i="1" dirty="0" smtClean="0">
                <a:solidFill>
                  <a:srgbClr val="FF6600"/>
                </a:solidFill>
              </a:rPr>
              <a:t>устойчивые увлечения, узкий круг общения (привычный и постоянный), мало свободного времени</a:t>
            </a:r>
            <a:r>
              <a:rPr lang="ru-RU" sz="2000" b="0" i="1" dirty="0" smtClean="0"/>
              <a:t> </a:t>
            </a:r>
            <a:r>
              <a:rPr lang="ru-RU" sz="2000" b="0" dirty="0" smtClean="0"/>
              <a:t>и родители или соответствующие специалисты в свободном доступе. </a:t>
            </a:r>
          </a:p>
          <a:p>
            <a:pPr marL="0" indent="0" algn="just">
              <a:spcBef>
                <a:spcPts val="0"/>
              </a:spcBef>
            </a:pPr>
            <a:endParaRPr lang="ru-RU" sz="2000" b="0" dirty="0" smtClean="0"/>
          </a:p>
          <a:p>
            <a:pPr marL="0" indent="0" algn="just">
              <a:spcBef>
                <a:spcPts val="600"/>
              </a:spcBef>
            </a:pPr>
            <a:r>
              <a:rPr lang="ru-RU" sz="1800" dirty="0" smtClean="0"/>
              <a:t>10</a:t>
            </a:r>
            <a:r>
              <a:rPr lang="ru-RU" sz="2000" dirty="0" smtClean="0"/>
              <a:t>.</a:t>
            </a:r>
            <a:r>
              <a:rPr lang="ru-RU" sz="2000" b="0" dirty="0" smtClean="0"/>
              <a:t> Если у детей отягощена наследственность (алкоголизм, </a:t>
            </a:r>
          </a:p>
          <a:p>
            <a:pPr marL="0" indent="0" algn="just">
              <a:spcBef>
                <a:spcPts val="600"/>
              </a:spcBef>
            </a:pPr>
            <a:r>
              <a:rPr lang="ru-RU" sz="2000" b="0" dirty="0" smtClean="0"/>
              <a:t>наркомания, психические заболевания родственников), </a:t>
            </a:r>
          </a:p>
          <a:p>
            <a:pPr marL="0" indent="0" algn="just">
              <a:spcBef>
                <a:spcPts val="600"/>
              </a:spcBef>
            </a:pPr>
            <a:r>
              <a:rPr lang="ru-RU" sz="2000" b="0" dirty="0" smtClean="0"/>
              <a:t>они находятся в группе риска и таким детям требуется особое внимание. </a:t>
            </a:r>
          </a:p>
          <a:p>
            <a:pPr marL="0" indent="0" algn="just">
              <a:spcBef>
                <a:spcPts val="600"/>
              </a:spcBef>
            </a:pPr>
            <a:r>
              <a:rPr lang="ru-RU" sz="2000" b="0" dirty="0" smtClean="0"/>
              <a:t>Лучше, если подростковый период будет протекать под </a:t>
            </a:r>
          </a:p>
          <a:p>
            <a:pPr marL="0" indent="0" algn="just">
              <a:spcBef>
                <a:spcPts val="600"/>
              </a:spcBef>
            </a:pPr>
            <a:r>
              <a:rPr lang="ru-RU" sz="2000" b="0" i="1" dirty="0" smtClean="0"/>
              <a:t>систематическим </a:t>
            </a:r>
            <a:r>
              <a:rPr lang="ru-RU" sz="2000" i="1" dirty="0" smtClean="0">
                <a:solidFill>
                  <a:srgbClr val="FF6600"/>
                </a:solidFill>
              </a:rPr>
              <a:t>контролем специалиста</a:t>
            </a:r>
            <a:r>
              <a:rPr lang="ru-RU" sz="2000" b="0" dirty="0" smtClean="0"/>
              <a:t>, который будет</a:t>
            </a:r>
          </a:p>
          <a:p>
            <a:pPr marL="0" indent="0" algn="just">
              <a:spcBef>
                <a:spcPts val="600"/>
              </a:spcBef>
            </a:pPr>
            <a:r>
              <a:rPr lang="ru-RU" sz="2000" b="0" dirty="0" smtClean="0"/>
              <a:t>регулярно встречаться с самим подростком и его семьей.</a:t>
            </a:r>
          </a:p>
          <a:p>
            <a:pPr marL="0" indent="0" algn="just">
              <a:spcBef>
                <a:spcPts val="600"/>
              </a:spcBef>
            </a:pPr>
            <a:endParaRPr lang="ru-RU" b="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2000240"/>
            <a:ext cx="17145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4857760"/>
            <a:ext cx="2250298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800" dirty="0" smtClean="0">
                <a:solidFill>
                  <a:srgbClr val="002060"/>
                </a:solidFill>
              </a:rPr>
              <a:t>Телефоны служб экстренной психологической помощи</a:t>
            </a:r>
          </a:p>
          <a:p>
            <a:pPr marL="0" indent="0" algn="ctr"/>
            <a:r>
              <a:rPr lang="ru-RU" sz="2800" dirty="0" smtClean="0"/>
              <a:t>8-495-524-49-17 – Центр «Радуга»</a:t>
            </a:r>
          </a:p>
          <a:p>
            <a:pPr marL="0" indent="0" algn="ctr"/>
            <a:endParaRPr lang="ru-RU" sz="2800" dirty="0" smtClean="0"/>
          </a:p>
          <a:p>
            <a:pPr marL="0" indent="0" algn="ctr"/>
            <a:r>
              <a:rPr lang="ru-RU" sz="2800" dirty="0" smtClean="0"/>
              <a:t>                                8-800-2000-122</a:t>
            </a:r>
          </a:p>
          <a:p>
            <a:pPr marL="0" indent="0" algn="ctr"/>
            <a:r>
              <a:rPr lang="ru-RU" sz="2800" dirty="0" smtClean="0"/>
              <a:t>                                8-499-624-60-01</a:t>
            </a:r>
          </a:p>
          <a:p>
            <a:pPr marL="0" indent="0" algn="ctr"/>
            <a:r>
              <a:rPr lang="ru-RU" sz="2800" dirty="0" smtClean="0"/>
              <a:t>                                 8-495-575-87-70</a:t>
            </a:r>
          </a:p>
          <a:p>
            <a:pPr marL="0" indent="0" algn="ctr"/>
            <a:r>
              <a:rPr lang="ru-RU" sz="2800" dirty="0" smtClean="0"/>
              <a:t>                                 8-495-791-20-50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  <a:hlinkClick r:id="rId2"/>
              </a:rPr>
              <a:t>https://phmr.ru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/>
              <a:t>–Портал психологической  поддержки Московской области</a:t>
            </a:r>
          </a:p>
          <a:p>
            <a:endParaRPr lang="ru-RU" sz="2800" dirty="0" smtClean="0"/>
          </a:p>
          <a:p>
            <a:pPr marL="0" indent="0"/>
            <a:r>
              <a:rPr lang="ru-RU" sz="2800" dirty="0" smtClean="0"/>
              <a:t> </a:t>
            </a:r>
            <a:r>
              <a:rPr lang="en-US" sz="2800" dirty="0" smtClean="0"/>
              <a:t>https://psi.mchs.gov.ru</a:t>
            </a:r>
            <a:r>
              <a:rPr lang="ru-RU" sz="2800" dirty="0" smtClean="0"/>
              <a:t> - </a:t>
            </a:r>
            <a:r>
              <a:rPr lang="ru-RU" sz="2800" b="0" dirty="0" smtClean="0"/>
              <a:t>Интернет-служба </a:t>
            </a:r>
            <a:r>
              <a:rPr lang="ru-RU" sz="2800" dirty="0" smtClean="0"/>
              <a:t>Экстренной психологической помощи МЧС России</a:t>
            </a:r>
            <a:endParaRPr lang="ru-RU" sz="2800" b="0" dirty="0" smtClean="0"/>
          </a:p>
          <a:p>
            <a:endParaRPr lang="ru-RU" sz="2800" dirty="0"/>
          </a:p>
        </p:txBody>
      </p:sp>
      <p:pic>
        <p:nvPicPr>
          <p:cNvPr id="4" name="Рисунок 3" descr="теле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643050"/>
            <a:ext cx="4109114" cy="214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274639" y="173038"/>
            <a:ext cx="8655080" cy="597060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/>
              <a:t>Волков Ю.Г., </a:t>
            </a:r>
            <a:r>
              <a:rPr lang="ru-RU" sz="2400" dirty="0" err="1" smtClean="0"/>
              <a:t>Добреньков</a:t>
            </a:r>
            <a:r>
              <a:rPr lang="ru-RU" sz="2400" dirty="0" smtClean="0"/>
              <a:t> В.И., </a:t>
            </a:r>
            <a:r>
              <a:rPr lang="ru-RU" sz="2400" dirty="0" err="1" smtClean="0"/>
              <a:t>Кадария</a:t>
            </a:r>
            <a:r>
              <a:rPr lang="ru-RU" sz="2400" dirty="0"/>
              <a:t> </a:t>
            </a:r>
            <a:r>
              <a:rPr lang="ru-RU" sz="2400" dirty="0" smtClean="0"/>
              <a:t>Ф.Д. Социология молодежи. 2001.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/>
              <a:t>Луков В.А. Молодежные субкультуры в современной России. 2012. </a:t>
            </a:r>
            <a:endParaRPr lang="ru-RU" sz="2400" dirty="0"/>
          </a:p>
          <a:p>
            <a:pPr marL="0" indent="0" algn="just"/>
            <a:r>
              <a:rPr lang="ru-RU" sz="2400" dirty="0" smtClean="0"/>
              <a:t>3.   Мудрик </a:t>
            </a:r>
            <a:r>
              <a:rPr lang="ru-RU" sz="2400" dirty="0"/>
              <a:t>А.В. Введение в социальную </a:t>
            </a:r>
            <a:r>
              <a:rPr lang="ru-RU" sz="2400" dirty="0" smtClean="0"/>
              <a:t>педагогику. 1997.</a:t>
            </a:r>
          </a:p>
          <a:p>
            <a:pPr marL="0" indent="0" algn="just"/>
            <a:r>
              <a:rPr lang="ru-RU" sz="2400" dirty="0"/>
              <a:t>4</a:t>
            </a:r>
            <a:r>
              <a:rPr lang="ru-RU" sz="2400" dirty="0" smtClean="0"/>
              <a:t>. Ранняя </a:t>
            </a:r>
            <a:r>
              <a:rPr lang="ru-RU" sz="2400" dirty="0"/>
              <a:t>профилактика </a:t>
            </a:r>
            <a:r>
              <a:rPr lang="ru-RU" sz="2400" dirty="0" err="1"/>
              <a:t>девиантного</a:t>
            </a:r>
            <a:r>
              <a:rPr lang="ru-RU" sz="2400" dirty="0"/>
              <a:t> поведения детей и </a:t>
            </a:r>
            <a:r>
              <a:rPr lang="ru-RU" sz="2400" dirty="0" smtClean="0"/>
              <a:t>      подростков </a:t>
            </a:r>
            <a:r>
              <a:rPr lang="ru-RU" sz="2400" dirty="0"/>
              <a:t>/ Под ред. А.Б. </a:t>
            </a:r>
            <a:r>
              <a:rPr lang="ru-RU" sz="2400" dirty="0" smtClean="0"/>
              <a:t>Фоминой. </a:t>
            </a:r>
            <a:r>
              <a:rPr lang="ru-RU" sz="2400" dirty="0"/>
              <a:t>2003</a:t>
            </a:r>
            <a:r>
              <a:rPr lang="ru-RU" sz="2400" dirty="0" smtClean="0"/>
              <a:t>. </a:t>
            </a:r>
          </a:p>
          <a:p>
            <a:pPr marL="0" indent="0" algn="just"/>
            <a:r>
              <a:rPr lang="ru-RU" sz="2400" dirty="0" smtClean="0"/>
              <a:t>5. Тагирова </a:t>
            </a:r>
            <a:r>
              <a:rPr lang="ru-RU" sz="2400" dirty="0"/>
              <a:t>Г.С. Психолого-педагогическая коррекционная </a:t>
            </a:r>
            <a:r>
              <a:rPr lang="ru-RU" sz="2400" dirty="0" smtClean="0"/>
              <a:t>                          работа </a:t>
            </a:r>
            <a:r>
              <a:rPr lang="ru-RU" sz="2400" dirty="0"/>
              <a:t>с трудными подростками</a:t>
            </a:r>
            <a:r>
              <a:rPr lang="ru-RU" sz="2400" dirty="0" smtClean="0"/>
              <a:t>. </a:t>
            </a:r>
            <a:r>
              <a:rPr lang="ru-RU" sz="2400" dirty="0"/>
              <a:t>2003.</a:t>
            </a:r>
            <a:endParaRPr lang="ru-RU" sz="2400" dirty="0" smtClean="0"/>
          </a:p>
          <a:p>
            <a:pPr marL="457200" indent="-457200" algn="just">
              <a:buAutoNum type="arabicPeriod" startAt="6"/>
            </a:pPr>
            <a:r>
              <a:rPr lang="ru-RU" sz="2400" dirty="0" err="1" smtClean="0"/>
              <a:t>Хебдидж</a:t>
            </a:r>
            <a:r>
              <a:rPr lang="ru-RU" sz="2400" dirty="0" smtClean="0"/>
              <a:t> Д. Субкультура</a:t>
            </a:r>
            <a:r>
              <a:rPr lang="ru-RU" sz="2400" dirty="0"/>
              <a:t>: значение </a:t>
            </a:r>
            <a:r>
              <a:rPr lang="ru-RU" sz="2400" dirty="0" smtClean="0"/>
              <a:t>стиля. 2010.</a:t>
            </a:r>
          </a:p>
          <a:p>
            <a:pPr marL="457200" indent="-457200" algn="just">
              <a:buAutoNum type="arabicPeriod" startAt="6"/>
            </a:pPr>
            <a:r>
              <a:rPr lang="en-US" sz="2400" dirty="0" smtClean="0"/>
              <a:t>Clegg, H., </a:t>
            </a:r>
            <a:r>
              <a:rPr lang="en-US" sz="2400" dirty="0" err="1" smtClean="0"/>
              <a:t>Collings</a:t>
            </a:r>
            <a:r>
              <a:rPr lang="en-US" sz="2400" dirty="0" smtClean="0"/>
              <a:t>, R., &amp; </a:t>
            </a:r>
            <a:r>
              <a:rPr lang="en-US" sz="2400" dirty="0" err="1" smtClean="0"/>
              <a:t>Roxburgh</a:t>
            </a:r>
            <a:r>
              <a:rPr lang="en-US" sz="2400" dirty="0" smtClean="0"/>
              <a:t>, E.C. (2019) </a:t>
            </a:r>
            <a:r>
              <a:rPr lang="en-US" sz="2400" dirty="0" err="1" smtClean="0"/>
              <a:t>Therianthropy</a:t>
            </a:r>
            <a:r>
              <a:rPr lang="en-US" sz="2400" dirty="0" smtClean="0"/>
              <a:t>: Wellbeing, </a:t>
            </a:r>
            <a:r>
              <a:rPr lang="en-US" sz="2400" dirty="0" err="1" smtClean="0"/>
              <a:t>schizotypy</a:t>
            </a:r>
            <a:r>
              <a:rPr lang="en-US" sz="2400" dirty="0" smtClean="0"/>
              <a:t> and autism in individuals who self- identify as non-human. </a:t>
            </a:r>
            <a:r>
              <a:rPr lang="en-US" sz="2400" i="1" dirty="0" smtClean="0"/>
              <a:t>Society and Animals</a:t>
            </a:r>
            <a:r>
              <a:rPr lang="en-US" sz="2400" dirty="0" smtClean="0"/>
              <a:t>, 27(4) 403-426.</a:t>
            </a:r>
            <a:endParaRPr lang="ru-RU" sz="2400" dirty="0" smtClean="0"/>
          </a:p>
          <a:p>
            <a:pPr marL="457200" indent="-457200" algn="just">
              <a:buAutoNum type="arabicPeriod" startAt="6"/>
            </a:pPr>
            <a:r>
              <a:rPr lang="en-US" sz="2400" dirty="0" smtClean="0"/>
              <a:t>https://quadrobics.com/about-kvadrobiks.html</a:t>
            </a:r>
            <a:endParaRPr lang="ru-RU" sz="2400" dirty="0" smtClean="0"/>
          </a:p>
          <a:p>
            <a:pPr marL="0" indent="0" algn="just"/>
            <a:endParaRPr lang="ru-RU" sz="2400" dirty="0" smtClean="0"/>
          </a:p>
          <a:p>
            <a:pPr marL="514350" indent="-514350" algn="just">
              <a:buFont typeface="+mj-lt"/>
              <a:buAutoNum type="arabicPeriod"/>
            </a:pPr>
            <a:endParaRPr lang="ru-RU" sz="2400" dirty="0" smtClean="0"/>
          </a:p>
          <a:p>
            <a:pPr marL="514350" indent="-514350" algn="just">
              <a:buFont typeface="+mj-lt"/>
              <a:buAutoNum type="arabicPeriod"/>
            </a:pPr>
            <a:endParaRPr lang="ru-RU" sz="2400" dirty="0" smtClean="0"/>
          </a:p>
          <a:p>
            <a:pPr marL="514350" indent="-514350" algn="just">
              <a:buFont typeface="+mj-lt"/>
              <a:buAutoNum type="arabicPeriod"/>
            </a:pPr>
            <a:endParaRPr lang="ru-RU" sz="2400" dirty="0" smtClean="0"/>
          </a:p>
          <a:p>
            <a:pPr marL="514350" indent="-514350" algn="just">
              <a:buFont typeface="+mj-lt"/>
              <a:buAutoNum type="arabicPeriod"/>
            </a:pPr>
            <a:endParaRPr lang="ru-RU" sz="2800" dirty="0" smtClean="0"/>
          </a:p>
          <a:p>
            <a:pPr marL="514350" indent="-514350" algn="just">
              <a:buFont typeface="+mj-lt"/>
              <a:buAutoNum type="arabicPeriod"/>
            </a:pPr>
            <a:endParaRPr lang="ru-RU" sz="2800" dirty="0" smtClean="0"/>
          </a:p>
          <a:p>
            <a:pPr marL="514350" indent="-514350" algn="just">
              <a:buFont typeface="+mj-lt"/>
              <a:buAutoNum type="arabicPeriod"/>
            </a:pPr>
            <a:endParaRPr lang="ru-RU" sz="2800" dirty="0"/>
          </a:p>
        </p:txBody>
      </p:sp>
      <p:pic>
        <p:nvPicPr>
          <p:cNvPr id="5" name="Рисунок 4" descr="Книг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8059" y="5450480"/>
            <a:ext cx="1735941" cy="1407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6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48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Благодарю за внимание!</a:t>
            </a:r>
          </a:p>
          <a:p>
            <a:endParaRPr lang="ru-RU" dirty="0"/>
          </a:p>
        </p:txBody>
      </p:sp>
      <p:pic>
        <p:nvPicPr>
          <p:cNvPr id="5" name="Рисунок 4" descr="efef1945745f837d2fb873729e69dd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143248"/>
            <a:ext cx="1569125" cy="18119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94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3356992"/>
            <a:ext cx="1499659" cy="11247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16632"/>
            <a:ext cx="8821644" cy="67413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СУБКУЛЬТУРА</a:t>
            </a:r>
          </a:p>
          <a:p>
            <a:pPr marL="0">
              <a:spcBef>
                <a:spcPts val="0"/>
              </a:spcBef>
            </a:pPr>
            <a:r>
              <a:rPr lang="ru-RU" sz="2300" b="0" dirty="0" smtClean="0"/>
              <a:t>В 1950 году американский социолог </a:t>
            </a:r>
            <a:r>
              <a:rPr lang="ru-RU" sz="2300" dirty="0" smtClean="0"/>
              <a:t>Дэвид </a:t>
            </a:r>
            <a:r>
              <a:rPr lang="ru-RU" sz="2300" dirty="0" err="1" smtClean="0"/>
              <a:t>Рисмен</a:t>
            </a:r>
            <a:endParaRPr lang="ru-RU" sz="2300" dirty="0" smtClean="0"/>
          </a:p>
          <a:p>
            <a:pPr marL="0">
              <a:spcBef>
                <a:spcPts val="0"/>
              </a:spcBef>
            </a:pPr>
            <a:r>
              <a:rPr lang="ru-RU" sz="2300" b="0" dirty="0" smtClean="0"/>
              <a:t>в своих исследованиях вывел </a:t>
            </a:r>
            <a:r>
              <a:rPr lang="ru-RU" sz="2300" b="0" i="1" dirty="0" smtClean="0">
                <a:solidFill>
                  <a:srgbClr val="FF6600"/>
                </a:solidFill>
              </a:rPr>
              <a:t>понятие субкультуры</a:t>
            </a:r>
            <a:r>
              <a:rPr lang="ru-RU" sz="2300" b="0" dirty="0" smtClean="0"/>
              <a:t> как группы</a:t>
            </a:r>
          </a:p>
          <a:p>
            <a:pPr marL="0">
              <a:spcBef>
                <a:spcPts val="0"/>
              </a:spcBef>
            </a:pPr>
            <a:r>
              <a:rPr lang="ru-RU" sz="2300" b="0" dirty="0" smtClean="0"/>
              <a:t>людей, со схожими вкусами, которых не удовлетворяют общепринятые </a:t>
            </a:r>
          </a:p>
          <a:p>
            <a:pPr marL="0">
              <a:spcBef>
                <a:spcPts val="0"/>
              </a:spcBef>
            </a:pPr>
            <a:r>
              <a:rPr lang="ru-RU" sz="2300" b="0" dirty="0" smtClean="0"/>
              <a:t>стандарты, и ценности, преднамеренно избирающих стиль и ценности, </a:t>
            </a:r>
          </a:p>
          <a:p>
            <a:pPr marL="0">
              <a:spcBef>
                <a:spcPts val="0"/>
              </a:spcBef>
            </a:pPr>
            <a:r>
              <a:rPr lang="ru-RU" sz="2300" b="0" dirty="0" smtClean="0"/>
              <a:t>предпочитаемые меньшинством, что отличает их от более широкого</a:t>
            </a:r>
          </a:p>
          <a:p>
            <a:pPr marL="0">
              <a:spcBef>
                <a:spcPts val="0"/>
              </a:spcBef>
            </a:pPr>
            <a:r>
              <a:rPr lang="ru-RU" sz="2300" b="0" dirty="0" smtClean="0"/>
              <a:t>понятия культуры, ответвлением которой они являются. </a:t>
            </a:r>
          </a:p>
          <a:p>
            <a:pPr marL="0">
              <a:spcBef>
                <a:spcPts val="0"/>
              </a:spcBef>
            </a:pPr>
            <a:r>
              <a:rPr lang="ru-RU" sz="2400" b="0" dirty="0" smtClean="0"/>
              <a:t>Насчитывали около 170 подобных сообществ.</a:t>
            </a:r>
            <a:endParaRPr lang="ru-RU" sz="3600" b="0" dirty="0" smtClean="0"/>
          </a:p>
          <a:p>
            <a:pPr marL="0" algn="just">
              <a:spcBef>
                <a:spcPts val="0"/>
              </a:spcBef>
            </a:pPr>
            <a:endParaRPr lang="ru-RU" sz="3600" b="0" dirty="0" smtClean="0"/>
          </a:p>
          <a:p>
            <a:pPr marL="0" algn="just">
              <a:spcBef>
                <a:spcPts val="0"/>
              </a:spcBef>
            </a:pPr>
            <a:r>
              <a:rPr lang="ru-RU" sz="2400" i="1" dirty="0" smtClean="0">
                <a:solidFill>
                  <a:srgbClr val="FF6600"/>
                </a:solidFill>
              </a:rPr>
              <a:t>Субкультура</a:t>
            </a:r>
            <a:r>
              <a:rPr lang="ru-RU" sz="2400" b="0" dirty="0" smtClean="0"/>
              <a:t> - 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специфических социально-психологических признаков, влияющих на стиль жизни и мышления определенных групп людей и позволяющих им осознать и утвердить себя в качестве «МЫ», отличного от «ОНИ»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900" dirty="0" smtClean="0"/>
              <a:t>(А.В. Мудрик )</a:t>
            </a:r>
          </a:p>
          <a:p>
            <a:r>
              <a:rPr lang="ru-RU" sz="3100" i="1" dirty="0" smtClean="0">
                <a:solidFill>
                  <a:srgbClr val="002060"/>
                </a:solidFill>
              </a:rPr>
              <a:t>                   элементы субкультуры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имидж, внешний образ, эстетические пристрастия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манера поведения, взаимодействия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узкогрупповая мораль и нормы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статусная структура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предпочитаемые источники информации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система ценностей, убеждений, </a:t>
            </a:r>
          </a:p>
          <a:p>
            <a:pPr marL="0" indent="0"/>
            <a:r>
              <a:rPr lang="ru-RU" sz="2200" dirty="0" smtClean="0"/>
              <a:t>      установок и жизненных стилей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200" dirty="0" smtClean="0"/>
              <a:t>   традиции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/>
              <a:t>сленг, символика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Asus\Desktop\Субкультуры\скин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285628"/>
            <a:ext cx="1620639" cy="129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643314"/>
            <a:ext cx="161926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3214686"/>
            <a:ext cx="1996419" cy="1324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214290"/>
            <a:ext cx="1361299" cy="2039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винишк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3635" y="2786058"/>
            <a:ext cx="1690365" cy="1000132"/>
          </a:xfrm>
          <a:prstGeom prst="rect">
            <a:avLst/>
          </a:prstGeom>
        </p:spPr>
      </p:pic>
      <p:pic>
        <p:nvPicPr>
          <p:cNvPr id="11" name="Рисунок 10" descr="scale_24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20" y="4143380"/>
            <a:ext cx="1714480" cy="11429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1" y="5214950"/>
            <a:ext cx="2301739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81raJabFg0L._AC_UL960_QL65_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28926" y="5643578"/>
            <a:ext cx="1023565" cy="1000108"/>
          </a:xfrm>
          <a:prstGeom prst="rect">
            <a:avLst/>
          </a:prstGeom>
        </p:spPr>
      </p:pic>
      <p:pic>
        <p:nvPicPr>
          <p:cNvPr id="17" name="Рисунок 16" descr="pandas-plot_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5008" y="1571612"/>
            <a:ext cx="1725699" cy="779625"/>
          </a:xfrm>
          <a:prstGeom prst="rect">
            <a:avLst/>
          </a:prstGeom>
        </p:spPr>
      </p:pic>
      <p:pic>
        <p:nvPicPr>
          <p:cNvPr id="13" name="Рисунок 12" descr="xTPrExjRtFueXPg7Xc3XN9sgMRFOo4LHPH7kN-W2OrheHhTP3C41hSAiGpMF6npgcDswwbmux9FTV4-ojsRdMzAf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7620" y="5072074"/>
            <a:ext cx="1095372" cy="1095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41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трелка вниз 43"/>
          <p:cNvSpPr/>
          <p:nvPr/>
        </p:nvSpPr>
        <p:spPr>
          <a:xfrm rot="17824167">
            <a:off x="6773647" y="4241067"/>
            <a:ext cx="317452" cy="60219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4425020">
            <a:off x="4021334" y="4146633"/>
            <a:ext cx="317452" cy="72497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9506109">
            <a:off x="5847249" y="4297270"/>
            <a:ext cx="317452" cy="103396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2301159">
            <a:off x="4708501" y="4323379"/>
            <a:ext cx="317452" cy="103404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583264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КЛАССИФИКАЦИИ СУБКУЛЬТУР</a:t>
            </a:r>
          </a:p>
          <a:p>
            <a:pPr algn="ctr"/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908720"/>
            <a:ext cx="5410803" cy="2232248"/>
            <a:chOff x="338088" y="282210"/>
            <a:chExt cx="7305746" cy="413028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285852" y="282210"/>
              <a:ext cx="6357982" cy="2487875"/>
              <a:chOff x="1214414" y="2062020"/>
              <a:chExt cx="6357982" cy="2091098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2600081" y="2062020"/>
                <a:ext cx="4150776" cy="150985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СОЦИАЛЬНАЯ  НАПРАВЛЕННОСТЬ</a:t>
                </a:r>
                <a:endParaRPr lang="ru-RU" b="1" dirty="0"/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6750858" y="2857496"/>
                <a:ext cx="821538" cy="1295622"/>
                <a:chOff x="6750858" y="2857496"/>
                <a:chExt cx="821538" cy="1752900"/>
              </a:xfrm>
            </p:grpSpPr>
            <p:sp>
              <p:nvSpPr>
                <p:cNvPr id="15" name="Стрелка вниз 14"/>
                <p:cNvSpPr/>
                <p:nvPr/>
              </p:nvSpPr>
              <p:spPr>
                <a:xfrm>
                  <a:off x="7143768" y="3071810"/>
                  <a:ext cx="428628" cy="1538586"/>
                </a:xfrm>
                <a:prstGeom prst="down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6750858" y="2857496"/>
                  <a:ext cx="750099" cy="214313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0" name="Стрелка вниз 9"/>
              <p:cNvSpPr/>
              <p:nvPr/>
            </p:nvSpPr>
            <p:spPr>
              <a:xfrm>
                <a:off x="4214810" y="3571876"/>
                <a:ext cx="500066" cy="571504"/>
              </a:xfrm>
              <a:prstGeom prst="down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214414" y="2857496"/>
                <a:ext cx="1385668" cy="1285884"/>
                <a:chOff x="1214414" y="2857496"/>
                <a:chExt cx="1385668" cy="1739725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1285853" y="2857496"/>
                  <a:ext cx="1314229" cy="214313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" name="Стрелка вниз 12"/>
                <p:cNvSpPr/>
                <p:nvPr/>
              </p:nvSpPr>
              <p:spPr>
                <a:xfrm>
                  <a:off x="1214414" y="3071810"/>
                  <a:ext cx="428628" cy="1525411"/>
                </a:xfrm>
                <a:prstGeom prst="down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Скругленный прямоугольник 5"/>
            <p:cNvSpPr/>
            <p:nvPr/>
          </p:nvSpPr>
          <p:spPr>
            <a:xfrm>
              <a:off x="338088" y="2770087"/>
              <a:ext cx="2643206" cy="16424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tx1"/>
                  </a:solidFill>
                </a:rPr>
                <a:t>ПРОСОЦИАЛЬНЫЕ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257485" y="2253315"/>
            <a:ext cx="1957619" cy="887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</a:rPr>
              <a:t>СОЦИАЛЬНЫЕ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80771" y="2247052"/>
            <a:ext cx="1957619" cy="887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АНТИ-СОЦИАЛЬНЫЕ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7504" y="3356992"/>
            <a:ext cx="89299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1805547" y="4263804"/>
            <a:ext cx="219481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романтико-эскапистские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380771" y="3712791"/>
            <a:ext cx="2328600" cy="796330"/>
          </a:xfrm>
          <a:prstGeom prst="roundRect">
            <a:avLst/>
          </a:prstGeom>
          <a:solidFill>
            <a:srgbClr val="FF6600"/>
          </a:solidFill>
          <a:ln>
            <a:solidFill>
              <a:srgbClr val="FF990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ВЕДУЩИЕ ЦЕННОСТИ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117695" y="5288118"/>
            <a:ext cx="219481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гедонистско</a:t>
            </a:r>
            <a:r>
              <a:rPr lang="ru-RU" dirty="0" smtClean="0"/>
              <a:t>-развлекатель-</a:t>
            </a:r>
            <a:r>
              <a:rPr lang="ru-RU" dirty="0" err="1" smtClean="0"/>
              <a:t>ные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5494620" y="5288118"/>
            <a:ext cx="219481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полуделинк-вентные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6804248" y="4286256"/>
            <a:ext cx="233975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радикально-деструктивные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39607"/>
            <a:ext cx="2060718" cy="154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3" y="5331472"/>
            <a:ext cx="1945289" cy="143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99" y="693982"/>
            <a:ext cx="292267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scale_1200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2857496"/>
            <a:ext cx="1821669" cy="12144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6029214"/>
            <a:ext cx="1530490" cy="828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247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520940" cy="548640"/>
          </a:xfrm>
        </p:spPr>
        <p:txBody>
          <a:bodyPr/>
          <a:lstStyle/>
          <a:p>
            <a:pPr algn="ctr"/>
            <a:r>
              <a:rPr lang="ru-RU" sz="1800" dirty="0" smtClean="0"/>
              <a:t>Классические субкультуры ушли в маргинальный сектор</a:t>
            </a:r>
            <a:endParaRPr lang="ru-RU" sz="1800" dirty="0"/>
          </a:p>
        </p:txBody>
      </p:sp>
      <p:pic>
        <p:nvPicPr>
          <p:cNvPr id="4" name="Содержимое 3" descr="subkultury-u-podrostk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642918"/>
            <a:ext cx="8582596" cy="6072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896560" y="105924"/>
            <a:ext cx="3067928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ПСИХОЛОГИЯ ВОЗРАСТА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9286085">
            <a:off x="5014845" y="1526533"/>
            <a:ext cx="130796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518457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776" y="116632"/>
            <a:ext cx="2952328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БИОЛОГИЯ ВОЗРАСТА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3157706">
            <a:off x="2967197" y="1470551"/>
            <a:ext cx="119056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130560" y="1923716"/>
            <a:ext cx="302561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ПРИРОДА СУБКУЛЬТУР</a:t>
            </a:r>
            <a:endParaRPr lang="ru-RU" sz="21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280" y="2132856"/>
            <a:ext cx="2663283" cy="176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5346000"/>
            <a:ext cx="1876966" cy="15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0"/>
            <a:ext cx="1357322" cy="16217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928802"/>
            <a:ext cx="2564286" cy="170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интерне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5408274"/>
            <a:ext cx="2428860" cy="14497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 descr="1390706_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5576629"/>
            <a:ext cx="1500142" cy="128137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214942" y="4071942"/>
            <a:ext cx="3168352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РАЗВИТИЕ ИНТЕРНЕТА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9713272">
            <a:off x="5308905" y="3177531"/>
            <a:ext cx="717800" cy="1110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пау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5524512"/>
            <a:ext cx="2000232" cy="133348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28662" y="4071942"/>
            <a:ext cx="3168352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СОЦИОЛОГИЯ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2236652">
            <a:off x="3071802" y="3143248"/>
            <a:ext cx="717800" cy="1110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50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20940" cy="54864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Особенности современных субкультур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9001156" cy="6072230"/>
          </a:xfrm>
        </p:spPr>
        <p:txBody>
          <a:bodyPr>
            <a:normAutofit/>
          </a:bodyPr>
          <a:lstStyle/>
          <a:p>
            <a:r>
              <a:rPr lang="ru-RU" sz="2000" b="0" i="1" dirty="0" smtClean="0"/>
              <a:t>Современные субкультуры можно разделить на 2 течения:</a:t>
            </a:r>
          </a:p>
          <a:p>
            <a:pPr marL="457200" indent="-457200">
              <a:buAutoNum type="arabicParenR"/>
            </a:pPr>
            <a:r>
              <a:rPr lang="ru-RU" sz="2000" b="0" i="1" dirty="0" smtClean="0"/>
              <a:t>Те, кому важно только </a:t>
            </a:r>
            <a:r>
              <a:rPr lang="ru-RU" sz="2000" i="1" dirty="0" smtClean="0">
                <a:solidFill>
                  <a:srgbClr val="FF6600"/>
                </a:solidFill>
              </a:rPr>
              <a:t>внешнее проявление </a:t>
            </a:r>
          </a:p>
          <a:p>
            <a:pPr marL="457200" indent="-457200"/>
            <a:endParaRPr lang="ru-RU" sz="2000" i="1" dirty="0" smtClean="0">
              <a:solidFill>
                <a:srgbClr val="FF6600"/>
              </a:solidFill>
            </a:endParaRPr>
          </a:p>
          <a:p>
            <a:r>
              <a:rPr lang="ru-RU" sz="2000" b="0" i="1" dirty="0" smtClean="0"/>
              <a:t>                                                    </a:t>
            </a:r>
          </a:p>
          <a:p>
            <a:r>
              <a:rPr lang="ru-RU" sz="2000" b="0" i="1" dirty="0" smtClean="0"/>
              <a:t>                                              2)</a:t>
            </a:r>
            <a:r>
              <a:rPr lang="ru-RU" sz="2000" b="0" i="1" dirty="0" smtClean="0">
                <a:solidFill>
                  <a:srgbClr val="FF6600"/>
                </a:solidFill>
              </a:rPr>
              <a:t> </a:t>
            </a:r>
            <a:r>
              <a:rPr lang="ru-RU" sz="2000" b="0" i="1" dirty="0" smtClean="0"/>
              <a:t>и те, кто больше заботится </a:t>
            </a:r>
            <a:r>
              <a:rPr lang="ru-RU" sz="2000" i="1" dirty="0" smtClean="0">
                <a:solidFill>
                  <a:srgbClr val="7030A0"/>
                </a:solidFill>
              </a:rPr>
              <a:t>об идейности</a:t>
            </a:r>
            <a:r>
              <a:rPr lang="ru-RU" sz="2000" b="0" i="1" dirty="0" smtClean="0"/>
              <a:t>. </a:t>
            </a:r>
          </a:p>
          <a:p>
            <a:endParaRPr lang="ru-RU" sz="2000" b="0" i="1" dirty="0" smtClean="0"/>
          </a:p>
          <a:p>
            <a:endParaRPr lang="ru-RU" sz="2000" b="0" i="1" dirty="0" smtClean="0"/>
          </a:p>
          <a:p>
            <a:r>
              <a:rPr lang="ru-RU" sz="2000" b="0" i="1" dirty="0" smtClean="0"/>
              <a:t>Первые очень быстротечны и постоянно меняются — в Интернете огромное количество трендов, и внимание молодежи не концентрируется на чем-то одном.</a:t>
            </a:r>
          </a:p>
          <a:p>
            <a:r>
              <a:rPr lang="ru-RU" sz="2000" b="0" i="1" dirty="0" smtClean="0"/>
              <a:t>А еще вхождение в субкультуры сегодня очень </a:t>
            </a:r>
            <a:r>
              <a:rPr lang="ru-RU" sz="2000" i="1" dirty="0" smtClean="0">
                <a:solidFill>
                  <a:srgbClr val="00B050"/>
                </a:solidFill>
              </a:rPr>
              <a:t>фрагментарно</a:t>
            </a:r>
            <a:r>
              <a:rPr lang="ru-RU" sz="2000" b="0" i="1" dirty="0" smtClean="0"/>
              <a:t>. </a:t>
            </a:r>
          </a:p>
          <a:p>
            <a:r>
              <a:rPr lang="ru-RU" sz="2000" b="0" i="1" dirty="0" smtClean="0"/>
              <a:t>Ты можешь снимать Т</a:t>
            </a:r>
            <a:r>
              <a:rPr lang="en-US" sz="2000" b="0" i="1" dirty="0" err="1" smtClean="0"/>
              <a:t>i</a:t>
            </a:r>
            <a:r>
              <a:rPr lang="ru-RU" sz="2000" b="0" i="1" dirty="0" err="1" smtClean="0"/>
              <a:t>к-Ток</a:t>
            </a:r>
            <a:r>
              <a:rPr lang="ru-RU" sz="2000" b="0" i="1" dirty="0" smtClean="0"/>
              <a:t> с </a:t>
            </a:r>
            <a:r>
              <a:rPr lang="ru-RU" sz="2000" b="0" i="1" dirty="0" err="1" smtClean="0"/>
              <a:t>аниме-косплеем</a:t>
            </a:r>
            <a:r>
              <a:rPr lang="ru-RU" sz="2000" b="0" i="1" dirty="0" smtClean="0"/>
              <a:t>, а потом смыть макияж и пойти в школу. </a:t>
            </a:r>
            <a:r>
              <a:rPr lang="ru-RU" sz="2000" b="0" i="1" dirty="0" err="1" smtClean="0"/>
              <a:t>Эмо</a:t>
            </a:r>
            <a:r>
              <a:rPr lang="ru-RU" sz="2000" b="0" i="1" dirty="0" smtClean="0"/>
              <a:t> же, например, всегда были </a:t>
            </a:r>
            <a:r>
              <a:rPr lang="ru-RU" sz="2000" b="0" i="1" dirty="0" err="1" smtClean="0"/>
              <a:t>эмо</a:t>
            </a:r>
            <a:r>
              <a:rPr lang="ru-RU" sz="2000" b="0" i="1" dirty="0" smtClean="0"/>
              <a:t> — и дома, и на сходке, и на уроке физкультуры.</a:t>
            </a:r>
            <a:endParaRPr lang="ru-RU" sz="2000" b="0" dirty="0" smtClean="0"/>
          </a:p>
          <a:p>
            <a:endParaRPr lang="ru-RU" dirty="0"/>
          </a:p>
        </p:txBody>
      </p:sp>
      <p:pic>
        <p:nvPicPr>
          <p:cNvPr id="4" name="Рисунок 3" descr="scale_2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642918"/>
            <a:ext cx="1857356" cy="1237464"/>
          </a:xfrm>
          <a:prstGeom prst="rect">
            <a:avLst/>
          </a:prstGeom>
        </p:spPr>
      </p:pic>
      <p:pic>
        <p:nvPicPr>
          <p:cNvPr id="5" name="Рисунок 4" descr="64abeb8687b011ee80fe261105627a54_up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428736"/>
            <a:ext cx="1928802" cy="1928802"/>
          </a:xfrm>
          <a:prstGeom prst="rect">
            <a:avLst/>
          </a:prstGeom>
        </p:spPr>
      </p:pic>
      <p:pic>
        <p:nvPicPr>
          <p:cNvPr id="7" name="Рисунок 6" descr="scale_1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071546"/>
            <a:ext cx="1299202" cy="1185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102800" y="3563293"/>
            <a:ext cx="843577" cy="420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? ? ?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500174"/>
            <a:ext cx="1618234" cy="128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4087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Asus\Desktop\Субкультуры\Эмо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" y="58335"/>
            <a:ext cx="1584176" cy="2102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68" y="58335"/>
            <a:ext cx="1926617" cy="1443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02" y="145142"/>
            <a:ext cx="2452482" cy="1535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55" y="1856655"/>
            <a:ext cx="2109745" cy="1665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96953" y="4730719"/>
            <a:ext cx="3543932" cy="2058380"/>
            <a:chOff x="174080" y="2739896"/>
            <a:chExt cx="3543932" cy="205838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3617960"/>
              <a:ext cx="2098340" cy="11803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80" y="2739896"/>
              <a:ext cx="1828800" cy="1371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08" y="203763"/>
            <a:ext cx="1812032" cy="181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74" y="5297059"/>
            <a:ext cx="2230208" cy="1486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86" y="5220404"/>
            <a:ext cx="2759048" cy="1563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3" y="2123729"/>
            <a:ext cx="2316308" cy="1254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3" y="3668987"/>
            <a:ext cx="2105839" cy="1388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3357554" y="2285992"/>
            <a:ext cx="3307870" cy="2326180"/>
            <a:chOff x="2903984" y="2628882"/>
            <a:chExt cx="3307870" cy="2326180"/>
          </a:xfrm>
          <a:solidFill>
            <a:srgbClr val="FF0000"/>
          </a:solidFill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9802" y="3271824"/>
              <a:ext cx="2522052" cy="16832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984" y="2628882"/>
              <a:ext cx="1738899" cy="130417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0" name="Прямоугольник 19"/>
          <p:cNvSpPr/>
          <p:nvPr/>
        </p:nvSpPr>
        <p:spPr>
          <a:xfrm>
            <a:off x="2047357" y="1595578"/>
            <a:ext cx="1715132" cy="420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0" y="3412113"/>
            <a:ext cx="1881687" cy="122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квадроб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357422" y="3643314"/>
            <a:ext cx="1788313" cy="1786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58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520940" cy="54864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Квадроберы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858312" cy="6858048"/>
          </a:xfrm>
        </p:spPr>
        <p:txBody>
          <a:bodyPr>
            <a:normAutofit fontScale="70000" lnSpcReduction="20000"/>
          </a:bodyPr>
          <a:lstStyle/>
          <a:p>
            <a:pPr marL="0" algn="just" fontAlgn="base"/>
            <a:r>
              <a:rPr lang="ru-RU" sz="2300" dirty="0" err="1" smtClean="0"/>
              <a:t>Квадробика</a:t>
            </a:r>
            <a:r>
              <a:rPr lang="ru-RU" sz="2300" b="0" dirty="0" smtClean="0"/>
              <a:t> (от лат. </a:t>
            </a:r>
            <a:r>
              <a:rPr lang="ru-RU" sz="2300" b="0" dirty="0" err="1" smtClean="0"/>
              <a:t>quattuor</a:t>
            </a:r>
            <a:r>
              <a:rPr lang="ru-RU" sz="2300" b="0" dirty="0" smtClean="0"/>
              <a:t> («четыре») и английского </a:t>
            </a:r>
            <a:r>
              <a:rPr lang="ru-RU" sz="2300" b="0" dirty="0" err="1" smtClean="0"/>
              <a:t>aerobics</a:t>
            </a:r>
            <a:r>
              <a:rPr lang="ru-RU" sz="2300" b="0" dirty="0" smtClean="0"/>
              <a:t> («аэробика») — это экстремальный вид спорта. </a:t>
            </a:r>
            <a:r>
              <a:rPr lang="ru-RU" sz="2300" b="0" dirty="0" err="1" smtClean="0"/>
              <a:t>Квадроберы</a:t>
            </a:r>
            <a:r>
              <a:rPr lang="ru-RU" sz="2300" b="0" dirty="0" smtClean="0"/>
              <a:t> имитируют прыжки, бег и шаблоны движений, звуки, повадки разных животных. Зачастую подражают и внешнему виду животных. Например, одеваются в свободную одежду под цвет выбранного зверя, носят хвосты и маски с реалистичными изображениями мордочек. На сайте сообщества </a:t>
            </a:r>
            <a:r>
              <a:rPr lang="ru-RU" sz="2300" b="0" dirty="0" err="1" smtClean="0"/>
              <a:t>квадроберов</a:t>
            </a:r>
            <a:r>
              <a:rPr lang="ru-RU" sz="2300" b="0" dirty="0" smtClean="0"/>
              <a:t> указано, что самые популярные четвероногие среди спортсменов — лошади, кошки и собаки. Самые необычные животные, чьи повадки имитируют </a:t>
            </a:r>
            <a:r>
              <a:rPr lang="ru-RU" sz="2300" b="0" dirty="0" err="1" smtClean="0"/>
              <a:t>квадроберы</a:t>
            </a:r>
            <a:r>
              <a:rPr lang="ru-RU" sz="2300" b="0" dirty="0" smtClean="0"/>
              <a:t> – верблюд, лось, олень, дикобраз, муравьед и кенгуру. </a:t>
            </a:r>
          </a:p>
          <a:p>
            <a:pPr marL="0" algn="just" fontAlgn="base"/>
            <a:endParaRPr lang="ru-RU" sz="2300" b="0" dirty="0" smtClean="0"/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b="0" dirty="0" smtClean="0"/>
              <a:t>Своим появлением четвероногий </a:t>
            </a:r>
            <a:r>
              <a:rPr lang="ru-RU" sz="2300" b="0" dirty="0" err="1" smtClean="0"/>
              <a:t>паркур</a:t>
            </a:r>
            <a:r>
              <a:rPr lang="ru-RU" sz="2300" b="0" dirty="0" smtClean="0"/>
              <a:t> обязан японцу </a:t>
            </a:r>
            <a:r>
              <a:rPr lang="ru-RU" sz="2300" b="0" dirty="0" err="1" smtClean="0"/>
              <a:t>Кэнити</a:t>
            </a:r>
            <a:r>
              <a:rPr lang="ru-RU" sz="2300" b="0" dirty="0" smtClean="0"/>
              <a:t> Ито. 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b="0" dirty="0" smtClean="0"/>
              <a:t>В начале 2000-х спортсмен установил рекорд по скоростному забегу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b="0" dirty="0" smtClean="0"/>
              <a:t>на четвереньках: 100 метров за 15,71 секунды. 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b="0" dirty="0" smtClean="0"/>
              <a:t>Этот факт привлёк внимание молодёжи, и </a:t>
            </a:r>
            <a:r>
              <a:rPr lang="ru-RU" sz="2300" b="0" dirty="0" err="1" smtClean="0"/>
              <a:t>квадробика</a:t>
            </a:r>
            <a:r>
              <a:rPr lang="ru-RU" sz="2300" b="0" dirty="0" smtClean="0"/>
              <a:t> начала развиваться 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2300" b="0" dirty="0" smtClean="0"/>
              <a:t>как неофициальная фитнес-дисциплина.</a:t>
            </a:r>
          </a:p>
          <a:p>
            <a:pPr algn="just" fontAlgn="base"/>
            <a:endParaRPr lang="ru-RU" sz="2300" b="0" dirty="0" smtClean="0"/>
          </a:p>
          <a:p>
            <a:pPr algn="just" fontAlgn="base"/>
            <a:endParaRPr lang="ru-RU" sz="2300" b="0" dirty="0" smtClean="0"/>
          </a:p>
          <a:p>
            <a:pPr algn="just" fontAlgn="base"/>
            <a:endParaRPr lang="ru-RU" sz="2300" b="0" dirty="0" smtClean="0"/>
          </a:p>
          <a:p>
            <a:pPr algn="just" fontAlgn="base"/>
            <a:endParaRPr lang="ru-RU" sz="2300" b="0" dirty="0" smtClean="0"/>
          </a:p>
          <a:p>
            <a:pPr marL="0" algn="just" fontAlgn="base">
              <a:lnSpc>
                <a:spcPct val="120000"/>
              </a:lnSpc>
            </a:pPr>
            <a:endParaRPr lang="ru-RU" sz="2300" b="0" dirty="0" smtClean="0"/>
          </a:p>
          <a:p>
            <a:pPr marL="0" algn="just" fontAlgn="base">
              <a:lnSpc>
                <a:spcPct val="120000"/>
              </a:lnSpc>
            </a:pPr>
            <a:r>
              <a:rPr lang="ru-RU" sz="2300" b="0" dirty="0" smtClean="0"/>
              <a:t>Позже на этой идее с 2015 года в Японии появляется субкультура </a:t>
            </a:r>
            <a:r>
              <a:rPr lang="ru-RU" sz="2300" b="0" dirty="0" err="1" smtClean="0"/>
              <a:t>квадроберы</a:t>
            </a:r>
            <a:r>
              <a:rPr lang="ru-RU" sz="2300" b="0" dirty="0" smtClean="0"/>
              <a:t>. В 2019 году </a:t>
            </a:r>
            <a:r>
              <a:rPr lang="ru-RU" sz="2300" b="0" dirty="0" err="1" smtClean="0"/>
              <a:t>квадроберы</a:t>
            </a:r>
            <a:r>
              <a:rPr lang="ru-RU" sz="2300" b="0" dirty="0" smtClean="0"/>
              <a:t> появляются в США, а в 2024 в Казахстане, России и других странах СНГ. Возраст </a:t>
            </a:r>
            <a:r>
              <a:rPr lang="ru-RU" sz="2300" b="0" dirty="0" err="1" smtClean="0"/>
              <a:t>квадроберов</a:t>
            </a:r>
            <a:r>
              <a:rPr lang="ru-RU" sz="2300" b="0" dirty="0" smtClean="0"/>
              <a:t> от 7 лет до 14 лет. </a:t>
            </a:r>
          </a:p>
          <a:p>
            <a:pPr algn="ctr" fontAlgn="base">
              <a:lnSpc>
                <a:spcPct val="120000"/>
              </a:lnSpc>
            </a:pPr>
            <a:r>
              <a:rPr lang="ru-RU" sz="1900" dirty="0" smtClean="0"/>
              <a:t>Государственная</a:t>
            </a:r>
            <a:r>
              <a:rPr lang="ru-RU" sz="1900" b="0" dirty="0" smtClean="0"/>
              <a:t> </a:t>
            </a:r>
            <a:r>
              <a:rPr lang="ru-RU" sz="1900" dirty="0" smtClean="0"/>
              <a:t>дума</a:t>
            </a:r>
            <a:r>
              <a:rPr lang="ru-RU" sz="1900" b="0" dirty="0" smtClean="0"/>
              <a:t> начала разработку </a:t>
            </a:r>
            <a:r>
              <a:rPr lang="ru-RU" sz="1900" dirty="0" smtClean="0"/>
              <a:t>законопроекта о контроле над </a:t>
            </a:r>
            <a:r>
              <a:rPr lang="ru-RU" sz="1900" dirty="0" err="1" smtClean="0"/>
              <a:t>квадробингом</a:t>
            </a:r>
            <a:r>
              <a:rPr lang="ru-RU" sz="1900" dirty="0" smtClean="0"/>
              <a:t>,</a:t>
            </a:r>
            <a:r>
              <a:rPr lang="ru-RU" sz="1900" b="0" dirty="0" smtClean="0"/>
              <a:t> о запрете пропаганды «деструктивной идеологии, в том числе </a:t>
            </a:r>
            <a:r>
              <a:rPr lang="ru-RU" sz="1900" b="0" dirty="0" err="1" smtClean="0"/>
              <a:t>квадроберства</a:t>
            </a:r>
            <a:r>
              <a:rPr lang="ru-RU" sz="1900" b="0" dirty="0" smtClean="0"/>
              <a:t>». Штраф от 1 000 до 5 000 рублей для родителей за выгул детей на четвереньках; штрафы родителям, вплоть до уголовного преследования за вред здоровью, если их ребенок покусал прохожего, – это лишь некоторые поправки, которые планируют внести в Административный кодекс.</a:t>
            </a:r>
          </a:p>
          <a:p>
            <a:pPr algn="ctr" fontAlgn="base">
              <a:lnSpc>
                <a:spcPct val="120000"/>
              </a:lnSpc>
            </a:pPr>
            <a:endParaRPr lang="ru-RU" sz="1900" dirty="0" smtClean="0"/>
          </a:p>
          <a:p>
            <a:pPr algn="ctr" fontAlgn="base"/>
            <a:endParaRPr lang="ru-RU" sz="2300" b="0" dirty="0" smtClean="0"/>
          </a:p>
          <a:p>
            <a:pPr fontAlgn="base"/>
            <a:endParaRPr lang="ru-RU" b="0" dirty="0" smtClean="0"/>
          </a:p>
          <a:p>
            <a:endParaRPr lang="ru-RU" dirty="0"/>
          </a:p>
        </p:txBody>
      </p:sp>
      <p:pic>
        <p:nvPicPr>
          <p:cNvPr id="4" name="Рисунок 3" descr="японец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000241"/>
            <a:ext cx="1865860" cy="1357322"/>
          </a:xfrm>
          <a:prstGeom prst="rect">
            <a:avLst/>
          </a:prstGeom>
        </p:spPr>
      </p:pic>
      <p:pic>
        <p:nvPicPr>
          <p:cNvPr id="5" name="Рисунок 4" descr="квад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357562"/>
            <a:ext cx="2517613" cy="1643074"/>
          </a:xfrm>
          <a:prstGeom prst="rect">
            <a:avLst/>
          </a:prstGeom>
        </p:spPr>
      </p:pic>
      <p:pic>
        <p:nvPicPr>
          <p:cNvPr id="6" name="Рисунок 5" descr="квадро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143247"/>
            <a:ext cx="1928826" cy="1927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520940" cy="54864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Териантропы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тери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терианы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 fontScale="92500" lnSpcReduction="10000"/>
          </a:bodyPr>
          <a:lstStyle/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b="0" dirty="0" err="1" smtClean="0"/>
              <a:t>Квадроберы</a:t>
            </a:r>
            <a:r>
              <a:rPr lang="ru-RU" b="0" dirty="0" smtClean="0"/>
              <a:t> иногда могут быть и </a:t>
            </a:r>
            <a:r>
              <a:rPr lang="ru-RU" dirty="0" err="1" smtClean="0"/>
              <a:t>териантропами</a:t>
            </a:r>
            <a:r>
              <a:rPr lang="ru-RU" b="0" dirty="0" smtClean="0"/>
              <a:t> (они же </a:t>
            </a:r>
            <a:r>
              <a:rPr lang="ru-RU" b="0" dirty="0" err="1" smtClean="0"/>
              <a:t>тери</a:t>
            </a:r>
            <a:r>
              <a:rPr lang="ru-RU" b="0" dirty="0" smtClean="0"/>
              <a:t> или </a:t>
            </a:r>
            <a:r>
              <a:rPr lang="ru-RU" b="0" dirty="0" err="1" smtClean="0"/>
              <a:t>терианы</a:t>
            </a:r>
            <a:r>
              <a:rPr lang="ru-RU" b="0" dirty="0" smtClean="0"/>
              <a:t>). 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b="0" dirty="0" smtClean="0"/>
              <a:t>В 1990 году появляется субкультура – </a:t>
            </a:r>
            <a:r>
              <a:rPr lang="ru-RU" b="0" dirty="0" err="1" smtClean="0"/>
              <a:t>териантропы</a:t>
            </a:r>
            <a:r>
              <a:rPr lang="ru-RU" b="0" dirty="0" smtClean="0"/>
              <a:t>. </a:t>
            </a:r>
            <a:r>
              <a:rPr lang="ru-RU" i="1" dirty="0" err="1" smtClean="0"/>
              <a:t>Териантропия</a:t>
            </a:r>
            <a:r>
              <a:rPr lang="ru-RU" b="0" dirty="0" smtClean="0"/>
              <a:t> — это субкультура, адепты которой </a:t>
            </a:r>
            <a:r>
              <a:rPr lang="ru-RU" dirty="0" smtClean="0">
                <a:solidFill>
                  <a:srgbClr val="FF6600"/>
                </a:solidFill>
              </a:rPr>
              <a:t>идентифицируют себя как животных</a:t>
            </a:r>
            <a:r>
              <a:rPr lang="ru-RU" b="0" dirty="0" smtClean="0"/>
              <a:t>. А ещё </a:t>
            </a:r>
            <a:r>
              <a:rPr lang="ru-RU" b="0" dirty="0" err="1" smtClean="0"/>
              <a:t>териантропия</a:t>
            </a:r>
            <a:r>
              <a:rPr lang="ru-RU" b="0" dirty="0" smtClean="0"/>
              <a:t> — это само </a:t>
            </a:r>
            <a:r>
              <a:rPr lang="ru-RU" i="1" dirty="0" smtClean="0">
                <a:solidFill>
                  <a:srgbClr val="002060"/>
                </a:solidFill>
              </a:rPr>
              <a:t>убеждение человека о том</a:t>
            </a:r>
            <a:r>
              <a:rPr lang="ru-RU" b="0" dirty="0" smtClean="0"/>
              <a:t>, что он воплощает в своём теле конкретное животное, </a:t>
            </a:r>
            <a:r>
              <a:rPr lang="ru-RU" i="1" dirty="0" smtClean="0">
                <a:solidFill>
                  <a:srgbClr val="002060"/>
                </a:solidFill>
              </a:rPr>
              <a:t>что у него душа животного</a:t>
            </a:r>
            <a:r>
              <a:rPr lang="ru-RU" b="0" dirty="0" smtClean="0"/>
              <a:t>. 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1900" dirty="0" err="1" smtClean="0">
                <a:solidFill>
                  <a:srgbClr val="FF0000"/>
                </a:solidFill>
              </a:rPr>
              <a:t>Хелен</a:t>
            </a:r>
            <a:r>
              <a:rPr lang="ru-RU" sz="1900" dirty="0" smtClean="0">
                <a:solidFill>
                  <a:srgbClr val="FF0000"/>
                </a:solidFill>
              </a:rPr>
              <a:t> </a:t>
            </a:r>
            <a:r>
              <a:rPr lang="ru-RU" sz="1900" dirty="0" err="1" smtClean="0">
                <a:solidFill>
                  <a:srgbClr val="FF0000"/>
                </a:solidFill>
              </a:rPr>
              <a:t>Клегг</a:t>
            </a:r>
            <a:r>
              <a:rPr lang="ru-RU" b="0" dirty="0" smtClean="0"/>
              <a:t> и её коллеги пишут, что </a:t>
            </a:r>
            <a:r>
              <a:rPr lang="ru-RU" b="0" dirty="0" err="1" smtClean="0"/>
              <a:t>тери</a:t>
            </a:r>
            <a:r>
              <a:rPr lang="ru-RU" b="0" dirty="0" smtClean="0"/>
              <a:t> могут ощущать, будто у них есть хвосты и фантомные конечности, а ещё испытывать эмоции, близкие выбранным животным. 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i="1" dirty="0" smtClean="0">
                <a:solidFill>
                  <a:srgbClr val="309032"/>
                </a:solidFill>
              </a:rPr>
              <a:t>Экстраверсия и интроверсия, склонность к агрессии или тревожности у </a:t>
            </a:r>
            <a:r>
              <a:rPr lang="ru-RU" i="1" dirty="0" err="1" smtClean="0">
                <a:solidFill>
                  <a:srgbClr val="309032"/>
                </a:solidFill>
              </a:rPr>
              <a:t>териана</a:t>
            </a:r>
            <a:r>
              <a:rPr lang="ru-RU" i="1" dirty="0" smtClean="0">
                <a:solidFill>
                  <a:srgbClr val="309032"/>
                </a:solidFill>
              </a:rPr>
              <a:t> зависят от того, с каким зверем он себя соотносит</a:t>
            </a:r>
            <a:r>
              <a:rPr lang="ru-RU" b="0" dirty="0" smtClean="0"/>
              <a:t>. Например, если человек внутренне сливается с лисой, он будет пугливо вести себя с незнакомцами и агрессивно защищать свою территорию.</a:t>
            </a:r>
          </a:p>
          <a:p>
            <a:pPr algn="just" fontAlgn="base">
              <a:spcBef>
                <a:spcPts val="0"/>
              </a:spcBef>
            </a:pPr>
            <a:endParaRPr lang="ru-RU" b="0" dirty="0" smtClean="0"/>
          </a:p>
          <a:p>
            <a:pPr algn="just" fontAlgn="base">
              <a:spcBef>
                <a:spcPts val="0"/>
              </a:spcBef>
            </a:pPr>
            <a:r>
              <a:rPr lang="ru-RU" b="0" dirty="0" smtClean="0"/>
              <a:t>В школе возникают проблемы с туалетом и столовой. Ставить ли лоток детям, которые </a:t>
            </a:r>
          </a:p>
          <a:p>
            <a:pPr algn="just" fontAlgn="base">
              <a:spcBef>
                <a:spcPts val="0"/>
              </a:spcBef>
            </a:pPr>
            <a:r>
              <a:rPr lang="ru-RU" b="0" dirty="0" smtClean="0"/>
              <a:t>позиционируют себя </a:t>
            </a:r>
            <a:r>
              <a:rPr lang="ru-RU" b="0" dirty="0" err="1" smtClean="0"/>
              <a:t>тери</a:t>
            </a:r>
            <a:r>
              <a:rPr lang="ru-RU" b="0" dirty="0" smtClean="0"/>
              <a:t>. Еду ставить на стол или корм на полу. </a:t>
            </a:r>
          </a:p>
          <a:p>
            <a:pPr algn="just" fontAlgn="base">
              <a:spcBef>
                <a:spcPts val="0"/>
              </a:spcBef>
            </a:pPr>
            <a:r>
              <a:rPr lang="ru-RU" b="0" dirty="0" smtClean="0"/>
              <a:t>Выводить ли гулять на поводке.</a:t>
            </a:r>
          </a:p>
          <a:p>
            <a:pPr algn="just" fontAlgn="base">
              <a:spcBef>
                <a:spcPts val="0"/>
              </a:spcBef>
            </a:pPr>
            <a:endParaRPr lang="ru-RU" b="0" dirty="0" smtClean="0"/>
          </a:p>
          <a:p>
            <a:pPr algn="just" fontAlgn="base"/>
            <a:endParaRPr lang="ru-RU" b="0" dirty="0" smtClean="0"/>
          </a:p>
          <a:p>
            <a:pPr algn="just" fontAlgn="base"/>
            <a:endParaRPr lang="ru-RU" b="0" dirty="0" smtClean="0"/>
          </a:p>
          <a:p>
            <a:pPr algn="just" fontAlgn="base"/>
            <a:endParaRPr lang="ru-RU" b="0" dirty="0" smtClean="0"/>
          </a:p>
          <a:p>
            <a:pPr algn="just" fontAlgn="base"/>
            <a:endParaRPr lang="ru-RU" b="0" dirty="0" smtClean="0"/>
          </a:p>
          <a:p>
            <a:pPr algn="just" fontAlgn="base"/>
            <a:r>
              <a:rPr lang="ru-RU" b="0" dirty="0" smtClean="0"/>
              <a:t>В более взрослом возрасте </a:t>
            </a:r>
            <a:r>
              <a:rPr lang="ru-RU" b="0" dirty="0" err="1" smtClean="0"/>
              <a:t>териантропия</a:t>
            </a:r>
            <a:r>
              <a:rPr lang="ru-RU" b="0" dirty="0" smtClean="0"/>
              <a:t> не должна вызывать беспокойства, если человек не причиняет вреда себе и окружающим. Психологи-исследователи из Великобритании во главе с </a:t>
            </a:r>
            <a:r>
              <a:rPr lang="ru-RU" b="0" dirty="0" err="1" smtClean="0"/>
              <a:t>Хелен</a:t>
            </a:r>
            <a:r>
              <a:rPr lang="ru-RU" b="0" dirty="0" smtClean="0"/>
              <a:t> </a:t>
            </a:r>
            <a:r>
              <a:rPr lang="ru-RU" b="0" dirty="0" err="1" smtClean="0"/>
              <a:t>Клегг</a:t>
            </a:r>
            <a:r>
              <a:rPr lang="ru-RU" b="0" dirty="0" smtClean="0"/>
              <a:t> указывают, что </a:t>
            </a:r>
            <a:r>
              <a:rPr lang="ru-RU" b="0" dirty="0" err="1" smtClean="0"/>
              <a:t>териантропия</a:t>
            </a:r>
            <a:r>
              <a:rPr lang="ru-RU" b="0" dirty="0" smtClean="0"/>
              <a:t> может быть и </a:t>
            </a:r>
            <a:r>
              <a:rPr lang="ru-RU" i="1" dirty="0" smtClean="0">
                <a:solidFill>
                  <a:srgbClr val="FF6600"/>
                </a:solidFill>
              </a:rPr>
              <a:t>защитным механизмом психики</a:t>
            </a:r>
            <a:r>
              <a:rPr lang="ru-RU" b="0" dirty="0" smtClean="0"/>
              <a:t> — например, у людей с высокими показателями </a:t>
            </a:r>
            <a:r>
              <a:rPr lang="ru-RU" dirty="0" err="1" smtClean="0">
                <a:solidFill>
                  <a:srgbClr val="002060"/>
                </a:solidFill>
              </a:rPr>
              <a:t>аутистического</a:t>
            </a:r>
            <a:r>
              <a:rPr lang="ru-RU" dirty="0" smtClean="0">
                <a:solidFill>
                  <a:srgbClr val="002060"/>
                </a:solidFill>
              </a:rPr>
              <a:t> спектра и </a:t>
            </a:r>
            <a:r>
              <a:rPr lang="ru-RU" dirty="0" err="1" smtClean="0">
                <a:solidFill>
                  <a:srgbClr val="002060"/>
                </a:solidFill>
              </a:rPr>
              <a:t>шизотипии</a:t>
            </a:r>
            <a:r>
              <a:rPr lang="ru-RU" b="0" dirty="0" smtClean="0"/>
              <a:t>.</a:t>
            </a:r>
          </a:p>
          <a:p>
            <a:pPr algn="just" fontAlgn="base"/>
            <a:r>
              <a:rPr lang="ru-RU" b="0" dirty="0" smtClean="0"/>
              <a:t>Т.е., </a:t>
            </a:r>
            <a:r>
              <a:rPr lang="ru-RU" b="0" dirty="0" err="1" smtClean="0"/>
              <a:t>териантропия</a:t>
            </a:r>
            <a:r>
              <a:rPr lang="ru-RU" b="0" dirty="0" smtClean="0"/>
              <a:t> — это буфер, который помогает некоторым </a:t>
            </a:r>
            <a:r>
              <a:rPr lang="ru-RU" i="1" dirty="0" err="1" smtClean="0">
                <a:solidFill>
                  <a:srgbClr val="002060"/>
                </a:solidFill>
              </a:rPr>
              <a:t>нейроотличным</a:t>
            </a:r>
            <a:r>
              <a:rPr lang="ru-RU" i="1" dirty="0" smtClean="0">
                <a:solidFill>
                  <a:srgbClr val="002060"/>
                </a:solidFill>
              </a:rPr>
              <a:t> людям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0" dirty="0" smtClean="0"/>
              <a:t>проще взаимодействовать с реальностью, понимать (и принимать) себя и других.</a:t>
            </a:r>
          </a:p>
          <a:p>
            <a:pPr fontAlgn="base"/>
            <a:endParaRPr lang="ru-RU" b="0" dirty="0" smtClean="0"/>
          </a:p>
          <a:p>
            <a:endParaRPr lang="ru-RU" dirty="0"/>
          </a:p>
        </p:txBody>
      </p:sp>
      <p:pic>
        <p:nvPicPr>
          <p:cNvPr id="4" name="Рисунок 3" descr="те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500306"/>
            <a:ext cx="1428760" cy="1428760"/>
          </a:xfrm>
          <a:prstGeom prst="rect">
            <a:avLst/>
          </a:prstGeom>
        </p:spPr>
      </p:pic>
      <p:pic>
        <p:nvPicPr>
          <p:cNvPr id="5" name="Рисунок 4" descr="тер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643314"/>
            <a:ext cx="2286016" cy="1285885"/>
          </a:xfrm>
          <a:prstGeom prst="rect">
            <a:avLst/>
          </a:prstGeom>
        </p:spPr>
      </p:pic>
      <p:pic>
        <p:nvPicPr>
          <p:cNvPr id="6" name="Рисунок 5" descr="повод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500438"/>
            <a:ext cx="2075681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15373</TotalTime>
  <Words>1016</Words>
  <Application>Microsoft Office PowerPoint</Application>
  <PresentationFormat>Экран (4:3)</PresentationFormat>
  <Paragraphs>222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 Муниципальное бюджетное образовательное учреждение  городского округа Балашиха  для детей, «Центр психолого-педагогической, медицинской и социальной помощи «Радуга»</vt:lpstr>
      <vt:lpstr>Слайд 2</vt:lpstr>
      <vt:lpstr>Слайд 3</vt:lpstr>
      <vt:lpstr>Классические субкультуры ушли в маргинальный сектор</vt:lpstr>
      <vt:lpstr>Слайд 5</vt:lpstr>
      <vt:lpstr>Особенности современных субкультур</vt:lpstr>
      <vt:lpstr>Слайд 7</vt:lpstr>
      <vt:lpstr>Квадроберы</vt:lpstr>
      <vt:lpstr>Териантропы (тери, терианы)</vt:lpstr>
      <vt:lpstr>фурри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ЦОК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ЦПМСС «РАДУГА»</dc:title>
  <dc:creator>Алексей</dc:creator>
  <cp:lastModifiedBy>*</cp:lastModifiedBy>
  <cp:revision>606</cp:revision>
  <dcterms:created xsi:type="dcterms:W3CDTF">2009-09-15T10:19:30Z</dcterms:created>
  <dcterms:modified xsi:type="dcterms:W3CDTF">2025-02-24T11:27:43Z</dcterms:modified>
</cp:coreProperties>
</file>