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4"/>
  </p:notesMasterIdLst>
  <p:sldIdLst>
    <p:sldId id="256" r:id="rId2"/>
    <p:sldId id="373" r:id="rId3"/>
    <p:sldId id="374" r:id="rId4"/>
    <p:sldId id="353" r:id="rId5"/>
    <p:sldId id="370" r:id="rId6"/>
    <p:sldId id="371" r:id="rId7"/>
    <p:sldId id="369" r:id="rId8"/>
    <p:sldId id="354" r:id="rId9"/>
    <p:sldId id="355" r:id="rId10"/>
    <p:sldId id="372" r:id="rId11"/>
    <p:sldId id="322" r:id="rId12"/>
    <p:sldId id="324" r:id="rId13"/>
    <p:sldId id="323" r:id="rId14"/>
    <p:sldId id="352" r:id="rId15"/>
    <p:sldId id="325" r:id="rId16"/>
    <p:sldId id="316" r:id="rId17"/>
    <p:sldId id="304" r:id="rId18"/>
    <p:sldId id="305" r:id="rId19"/>
    <p:sldId id="308" r:id="rId20"/>
    <p:sldId id="317" r:id="rId21"/>
    <p:sldId id="318" r:id="rId22"/>
    <p:sldId id="360" r:id="rId23"/>
    <p:sldId id="331" r:id="rId24"/>
    <p:sldId id="332" r:id="rId25"/>
    <p:sldId id="334" r:id="rId26"/>
    <p:sldId id="361" r:id="rId27"/>
    <p:sldId id="337" r:id="rId28"/>
    <p:sldId id="338" r:id="rId29"/>
    <p:sldId id="342" r:id="rId30"/>
    <p:sldId id="344" r:id="rId31"/>
    <p:sldId id="349" r:id="rId32"/>
    <p:sldId id="351" r:id="rId33"/>
    <p:sldId id="319" r:id="rId34"/>
    <p:sldId id="363" r:id="rId35"/>
    <p:sldId id="364" r:id="rId36"/>
    <p:sldId id="303" r:id="rId37"/>
    <p:sldId id="270" r:id="rId38"/>
    <p:sldId id="365" r:id="rId39"/>
    <p:sldId id="366" r:id="rId40"/>
    <p:sldId id="367" r:id="rId41"/>
    <p:sldId id="368" r:id="rId42"/>
    <p:sldId id="259" r:id="rId43"/>
  </p:sldIdLst>
  <p:sldSz cx="12192000" cy="6858000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341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79331194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Образец подзаголовка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8724900" y="0"/>
            <a:ext cx="2628900" cy="65420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831850" y="4589462"/>
            <a:ext cx="10515600" cy="22685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Образец текста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5183187" y="987425"/>
            <a:ext cx="6172201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839787" y="2057400"/>
            <a:ext cx="3932239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Образец текста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230187"/>
            <a:ext cx="10515600" cy="1595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610600" y="6414760"/>
            <a:ext cx="2743200" cy="248305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723900" indent="-2667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234439" indent="-320039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727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844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6416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988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5560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4013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6506370" y="876391"/>
            <a:ext cx="4291502" cy="165576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400" b="1">
                <a:solidFill>
                  <a:srgbClr val="1D315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200" dirty="0" smtClean="0"/>
              <a:t>Психолого-педагогическое сопровождение детей и семей участников СВО</a:t>
            </a:r>
            <a:endParaRPr sz="3200" dirty="0">
              <a:solidFill>
                <a:srgbClr val="1D3152"/>
              </a:solidFill>
            </a:endParaRPr>
          </a:p>
        </p:txBody>
      </p:sp>
      <p:sp>
        <p:nvSpPr>
          <p:cNvPr id="50" name="Shape 50"/>
          <p:cNvSpPr/>
          <p:nvPr/>
        </p:nvSpPr>
        <p:spPr>
          <a:xfrm>
            <a:off x="6506370" y="2670085"/>
            <a:ext cx="429150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/>
            </a:lvl1pPr>
          </a:lstStyle>
          <a:p>
            <a:pPr lvl="0">
              <a:defRPr sz="1800"/>
            </a:pPr>
            <a:endParaRPr sz="24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В поведении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4400" b="1" dirty="0"/>
              <a:t>«</a:t>
            </a:r>
            <a:r>
              <a:rPr lang="ru-RU" sz="4400" b="1" dirty="0" err="1"/>
              <a:t>Гипербдительность</a:t>
            </a:r>
            <a:r>
              <a:rPr lang="ru-RU" sz="4400" b="1" dirty="0"/>
              <a:t>» </a:t>
            </a:r>
            <a:r>
              <a:rPr lang="ru-RU" sz="4400" dirty="0"/>
              <a:t>(от громких звуков падают, прячутся - комплекс «бей или беги»).</a:t>
            </a:r>
          </a:p>
          <a:p>
            <a:r>
              <a:rPr lang="ru-RU" sz="4400" b="1" dirty="0"/>
              <a:t>Избыточное  реагирование </a:t>
            </a:r>
            <a:r>
              <a:rPr lang="ru-RU" sz="4400" dirty="0"/>
              <a:t>(толкнули- как будто напали).</a:t>
            </a:r>
          </a:p>
          <a:p>
            <a:r>
              <a:rPr lang="ru-RU" sz="4400" b="1" dirty="0"/>
              <a:t>Перестают испытывать удовольствие от любимых занятий;</a:t>
            </a:r>
          </a:p>
          <a:p>
            <a:r>
              <a:rPr lang="ru-RU" sz="4400" b="1" dirty="0" smtClean="0"/>
              <a:t>Возможен </a:t>
            </a:r>
            <a:r>
              <a:rPr lang="ru-RU" sz="4400" b="1" dirty="0" err="1" smtClean="0"/>
              <a:t>намбинг</a:t>
            </a:r>
            <a:r>
              <a:rPr lang="ru-RU" sz="4400" dirty="0" smtClean="0"/>
              <a:t> </a:t>
            </a:r>
            <a:r>
              <a:rPr lang="ru-RU" sz="4400" dirty="0"/>
              <a:t>(эмоциональное онемение:  затухание любви к близким людям, утрата потребности в социальном взаимодействии - «я другой» - появилось слово «мирные»);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70C0"/>
                </a:solidFill>
              </a:rPr>
              <a:t>Вам, не ведавшим, вроде нет причин тужить:</a:t>
            </a:r>
            <a:br>
              <a:rPr lang="ru-RU" sz="4400" i="1" dirty="0">
                <a:solidFill>
                  <a:srgbClr val="0070C0"/>
                </a:solidFill>
              </a:rPr>
            </a:br>
            <a:r>
              <a:rPr lang="ru-RU" sz="4400" i="1" dirty="0">
                <a:solidFill>
                  <a:srgbClr val="0070C0"/>
                </a:solidFill>
              </a:rPr>
              <a:t>Вы спокойно живете, нам уж так не жить,</a:t>
            </a:r>
            <a:br>
              <a:rPr lang="ru-RU" sz="4400" i="1" dirty="0">
                <a:solidFill>
                  <a:srgbClr val="0070C0"/>
                </a:solidFill>
              </a:rPr>
            </a:br>
            <a:r>
              <a:rPr lang="ru-RU" sz="4400" i="1" dirty="0">
                <a:solidFill>
                  <a:srgbClr val="0070C0"/>
                </a:solidFill>
              </a:rPr>
              <a:t>Нам не выйти из боя, не вернуться назад</a:t>
            </a:r>
            <a:br>
              <a:rPr lang="ru-RU" sz="4400" i="1" dirty="0">
                <a:solidFill>
                  <a:srgbClr val="0070C0"/>
                </a:solidFill>
              </a:rPr>
            </a:br>
            <a:r>
              <a:rPr lang="ru-RU" sz="4400" i="1" dirty="0">
                <a:solidFill>
                  <a:srgbClr val="0070C0"/>
                </a:solidFill>
              </a:rPr>
              <a:t>И гитар не настроить на лирический лад…</a:t>
            </a:r>
            <a:endParaRPr lang="ru-RU" sz="4400" dirty="0">
              <a:solidFill>
                <a:srgbClr val="0070C0"/>
              </a:solidFill>
            </a:endParaRPr>
          </a:p>
          <a:p>
            <a:r>
              <a:rPr lang="ru-RU" sz="4400" b="1" dirty="0"/>
              <a:t>Стремление к изоляции: </a:t>
            </a:r>
            <a:r>
              <a:rPr lang="ru-RU" sz="4400" dirty="0"/>
              <a:t>отстраненность от людей, избегание социальных контактов ( хочет избежать провокаторов - людей, разговоров, поведенческой активности; стремится контролировать травму).</a:t>
            </a:r>
          </a:p>
          <a:p>
            <a:r>
              <a:rPr lang="ru-RU" sz="4400" b="1" dirty="0"/>
              <a:t>Не позволяет себе радоваться </a:t>
            </a:r>
            <a:r>
              <a:rPr lang="ru-RU" sz="4400" dirty="0"/>
              <a:t>(блокировка положительных эмоций). Почему так? Отрицательные эмоции —запрос на энергию для экстренных действий (надо выбираться из плохой ситуации), а положительные  - «ситуация прекрасна, все замечательно, расслабься»; не дают энергии на контроль за воспоминаниями, они прорываются в сознание. </a:t>
            </a:r>
            <a:endParaRPr lang="ru-RU" sz="4400" dirty="0" smtClean="0"/>
          </a:p>
          <a:p>
            <a:endParaRPr lang="ru-RU" sz="4400" dirty="0"/>
          </a:p>
          <a:p>
            <a:endParaRPr lang="ru-RU" sz="4400" dirty="0" smtClean="0"/>
          </a:p>
          <a:p>
            <a:r>
              <a:rPr lang="ru-RU" sz="4400" dirty="0" smtClean="0"/>
              <a:t> Все это </a:t>
            </a:r>
            <a:r>
              <a:rPr lang="ru-RU" sz="4400" dirty="0"/>
              <a:t>сопровождается </a:t>
            </a:r>
            <a:r>
              <a:rPr lang="ru-RU" sz="4400" b="1" dirty="0"/>
              <a:t>сверхинтенсивными</a:t>
            </a:r>
            <a:r>
              <a:rPr lang="ru-RU" sz="4400" dirty="0"/>
              <a:t> негативными эмоциями, и человеку становится плохо.</a:t>
            </a:r>
          </a:p>
          <a:p>
            <a:endParaRPr lang="ru-RU" sz="4400" dirty="0"/>
          </a:p>
          <a:p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9937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b="1" dirty="0"/>
              <a:t>Смерть супруга</a:t>
            </a:r>
            <a:r>
              <a:rPr lang="ru-RU" dirty="0"/>
              <a:t>	100	</a:t>
            </a:r>
            <a:r>
              <a:rPr lang="ru-RU" dirty="0" smtClean="0"/>
              <a:t>										</a:t>
            </a:r>
            <a:endParaRPr lang="ru-RU" dirty="0"/>
          </a:p>
          <a:p>
            <a:r>
              <a:rPr lang="ru-RU" b="1" dirty="0"/>
              <a:t>Развод</a:t>
            </a:r>
            <a:r>
              <a:rPr lang="ru-RU" dirty="0"/>
              <a:t>	73	</a:t>
            </a:r>
          </a:p>
          <a:p>
            <a:r>
              <a:rPr lang="ru-RU" b="1" dirty="0"/>
              <a:t>Разлад в супружеской жизни, разрыв</a:t>
            </a:r>
            <a:r>
              <a:rPr lang="ru-RU" dirty="0"/>
              <a:t>	65	</a:t>
            </a:r>
          </a:p>
          <a:p>
            <a:r>
              <a:rPr lang="ru-RU" b="1" dirty="0"/>
              <a:t>Тюремное заключение</a:t>
            </a:r>
            <a:r>
              <a:rPr lang="ru-RU" dirty="0"/>
              <a:t>	63	</a:t>
            </a:r>
          </a:p>
          <a:p>
            <a:r>
              <a:rPr lang="ru-RU" b="1" dirty="0"/>
              <a:t>Смерть близкого родственника</a:t>
            </a:r>
            <a:r>
              <a:rPr lang="ru-RU" dirty="0"/>
              <a:t>	63	</a:t>
            </a:r>
          </a:p>
          <a:p>
            <a:r>
              <a:rPr lang="ru-RU" b="1" dirty="0"/>
              <a:t>Серьезная травма или болезнь</a:t>
            </a:r>
            <a:r>
              <a:rPr lang="ru-RU" dirty="0"/>
              <a:t>	53	</a:t>
            </a:r>
          </a:p>
          <a:p>
            <a:r>
              <a:rPr lang="ru-RU" b="1" dirty="0"/>
              <a:t>Вступление в брак</a:t>
            </a:r>
            <a:r>
              <a:rPr lang="ru-RU" dirty="0"/>
              <a:t>	50	</a:t>
            </a:r>
          </a:p>
          <a:p>
            <a:r>
              <a:rPr lang="ru-RU" b="1" dirty="0"/>
              <a:t>Увольнение, потеря работы</a:t>
            </a:r>
            <a:r>
              <a:rPr lang="ru-RU" dirty="0"/>
              <a:t>	47	</a:t>
            </a:r>
          </a:p>
          <a:p>
            <a:r>
              <a:rPr lang="ru-RU" b="1" dirty="0"/>
              <a:t>Примирение супругов</a:t>
            </a:r>
            <a:r>
              <a:rPr lang="ru-RU" dirty="0"/>
              <a:t>	45	</a:t>
            </a:r>
          </a:p>
          <a:p>
            <a:r>
              <a:rPr lang="ru-RU" b="1" dirty="0"/>
              <a:t>Выход на пенсию</a:t>
            </a:r>
            <a:r>
              <a:rPr lang="ru-RU" dirty="0"/>
              <a:t>	45	</a:t>
            </a:r>
          </a:p>
          <a:p>
            <a:r>
              <a:rPr lang="ru-RU" b="1" dirty="0"/>
              <a:t>Болезнь близкого родственника</a:t>
            </a:r>
            <a:r>
              <a:rPr lang="ru-RU" dirty="0"/>
              <a:t>	44	</a:t>
            </a:r>
          </a:p>
          <a:p>
            <a:r>
              <a:rPr lang="ru-RU" b="1" dirty="0"/>
              <a:t>Беременность</a:t>
            </a:r>
            <a:r>
              <a:rPr lang="ru-RU" dirty="0"/>
              <a:t>	40	</a:t>
            </a:r>
          </a:p>
          <a:p>
            <a:r>
              <a:rPr lang="ru-RU" b="1" dirty="0"/>
              <a:t>Проблемы в интимной жизни</a:t>
            </a:r>
            <a:r>
              <a:rPr lang="ru-RU" dirty="0"/>
              <a:t>	39	</a:t>
            </a:r>
          </a:p>
        </p:txBody>
      </p:sp>
    </p:spTree>
    <p:extLst>
      <p:ext uri="{BB962C8B-B14F-4D97-AF65-F5344CB8AC3E}">
        <p14:creationId xmlns:p14="http://schemas.microsoft.com/office/powerpoint/2010/main" val="15787066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Рождение ребенка, появление нового члена семьи</a:t>
            </a:r>
            <a:r>
              <a:rPr lang="ru-RU" dirty="0"/>
              <a:t>	39	</a:t>
            </a:r>
          </a:p>
          <a:p>
            <a:r>
              <a:rPr lang="ru-RU" b="1" dirty="0"/>
              <a:t>Переход на новую работу, реструктуризация бизнеса</a:t>
            </a:r>
            <a:r>
              <a:rPr lang="ru-RU" dirty="0"/>
              <a:t>	39	</a:t>
            </a:r>
          </a:p>
          <a:p>
            <a:r>
              <a:rPr lang="ru-RU" b="1" dirty="0"/>
              <a:t>Изменение финансового положения</a:t>
            </a:r>
            <a:r>
              <a:rPr lang="ru-RU" dirty="0"/>
              <a:t>	38	</a:t>
            </a:r>
          </a:p>
          <a:p>
            <a:r>
              <a:rPr lang="ru-RU" b="1" dirty="0"/>
              <a:t>Смерть близкого друга</a:t>
            </a:r>
            <a:r>
              <a:rPr lang="ru-RU" dirty="0"/>
              <a:t>	37	</a:t>
            </a:r>
          </a:p>
          <a:p>
            <a:r>
              <a:rPr lang="ru-RU" b="1" dirty="0"/>
              <a:t>Смена специальности</a:t>
            </a:r>
            <a:r>
              <a:rPr lang="ru-RU" dirty="0"/>
              <a:t>	36	</a:t>
            </a:r>
          </a:p>
          <a:p>
            <a:r>
              <a:rPr lang="ru-RU" b="1" dirty="0"/>
              <a:t>Серьезные разногласия в семье</a:t>
            </a:r>
            <a:r>
              <a:rPr lang="ru-RU" dirty="0"/>
              <a:t>	35	</a:t>
            </a:r>
          </a:p>
          <a:p>
            <a:r>
              <a:rPr lang="ru-RU" b="1" dirty="0"/>
              <a:t>Крупный заем, ипотека</a:t>
            </a:r>
            <a:r>
              <a:rPr lang="ru-RU" dirty="0"/>
              <a:t>	31	</a:t>
            </a:r>
          </a:p>
          <a:p>
            <a:r>
              <a:rPr lang="ru-RU" b="1" dirty="0"/>
              <a:t>Потеря права выкупа заложенного имущества</a:t>
            </a:r>
            <a:r>
              <a:rPr lang="ru-RU" dirty="0"/>
              <a:t>	30	</a:t>
            </a:r>
          </a:p>
          <a:p>
            <a:r>
              <a:rPr lang="ru-RU" b="1" dirty="0"/>
              <a:t>Изменение рабочих обязанностей</a:t>
            </a:r>
            <a:r>
              <a:rPr lang="ru-RU" dirty="0"/>
              <a:t>	29	</a:t>
            </a:r>
          </a:p>
          <a:p>
            <a:r>
              <a:rPr lang="ru-RU" b="1" dirty="0"/>
              <a:t>Начало самостоятельной жизни сына или дочери</a:t>
            </a:r>
            <a:r>
              <a:rPr lang="ru-RU" dirty="0"/>
              <a:t>	29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7568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Конфликты с родственниками жены/мужа</a:t>
            </a:r>
            <a:r>
              <a:rPr lang="ru-RU" dirty="0"/>
              <a:t>	29	</a:t>
            </a:r>
          </a:p>
          <a:p>
            <a:r>
              <a:rPr lang="ru-RU" b="1" dirty="0"/>
              <a:t>Выдающийся личный успех</a:t>
            </a:r>
            <a:r>
              <a:rPr lang="ru-RU" dirty="0"/>
              <a:t>	28	</a:t>
            </a:r>
          </a:p>
          <a:p>
            <a:r>
              <a:rPr lang="ru-RU" b="1" dirty="0"/>
              <a:t>Жена/муж уходит с работы или начинает работать</a:t>
            </a:r>
            <a:r>
              <a:rPr lang="ru-RU" dirty="0"/>
              <a:t>	26	</a:t>
            </a:r>
          </a:p>
          <a:p>
            <a:r>
              <a:rPr lang="ru-RU" b="1" dirty="0"/>
              <a:t>Поступление в ВУЗ или его окончание</a:t>
            </a:r>
            <a:r>
              <a:rPr lang="ru-RU" dirty="0"/>
              <a:t>	26	</a:t>
            </a:r>
          </a:p>
          <a:p>
            <a:r>
              <a:rPr lang="ru-RU" b="1" dirty="0"/>
              <a:t>Изменение жилищных условий</a:t>
            </a:r>
            <a:r>
              <a:rPr lang="ru-RU" dirty="0"/>
              <a:t>	25	</a:t>
            </a:r>
          </a:p>
          <a:p>
            <a:r>
              <a:rPr lang="ru-RU" b="1" dirty="0"/>
              <a:t>Смена привычек</a:t>
            </a:r>
            <a:r>
              <a:rPr lang="ru-RU" dirty="0"/>
              <a:t>	24	</a:t>
            </a:r>
          </a:p>
          <a:p>
            <a:r>
              <a:rPr lang="ru-RU" b="1" dirty="0"/>
              <a:t>Конфликты с начальством</a:t>
            </a:r>
            <a:r>
              <a:rPr lang="ru-RU" dirty="0"/>
              <a:t>	23	</a:t>
            </a:r>
          </a:p>
          <a:p>
            <a:r>
              <a:rPr lang="ru-RU" b="1" dirty="0"/>
              <a:t>Изменение условий и режима работы</a:t>
            </a:r>
            <a:r>
              <a:rPr lang="ru-RU" dirty="0"/>
              <a:t>	20	</a:t>
            </a:r>
          </a:p>
          <a:p>
            <a:r>
              <a:rPr lang="ru-RU" b="1" dirty="0"/>
              <a:t>Смена места жительства</a:t>
            </a:r>
            <a:r>
              <a:rPr lang="ru-RU" dirty="0"/>
              <a:t>	20	</a:t>
            </a:r>
          </a:p>
          <a:p>
            <a:r>
              <a:rPr lang="ru-RU" b="1" dirty="0"/>
              <a:t>Смена учебного заведения</a:t>
            </a:r>
            <a:r>
              <a:rPr lang="ru-RU" dirty="0"/>
              <a:t>	20	</a:t>
            </a:r>
          </a:p>
          <a:p>
            <a:r>
              <a:rPr lang="ru-RU" b="1" dirty="0"/>
              <a:t>Смена вида отдыха</a:t>
            </a:r>
            <a:r>
              <a:rPr lang="ru-RU" dirty="0"/>
              <a:t>	19	</a:t>
            </a:r>
          </a:p>
          <a:p>
            <a:r>
              <a:rPr lang="ru-RU" b="1" dirty="0"/>
              <a:t>Смена </a:t>
            </a:r>
            <a:r>
              <a:rPr lang="ru-RU" b="1" dirty="0" err="1"/>
              <a:t>внутрицирковной</a:t>
            </a:r>
            <a:r>
              <a:rPr lang="ru-RU" b="1" dirty="0"/>
              <a:t> деятельности</a:t>
            </a:r>
            <a:r>
              <a:rPr lang="ru-RU" dirty="0"/>
              <a:t>	19	</a:t>
            </a:r>
          </a:p>
          <a:p>
            <a:r>
              <a:rPr lang="ru-RU" b="1" dirty="0" smtClean="0"/>
              <a:t>Итого</a:t>
            </a:r>
            <a:r>
              <a:rPr lang="ru-RU" b="1" dirty="0"/>
              <a:t>:</a:t>
            </a:r>
            <a:r>
              <a:rPr lang="ru-RU" dirty="0"/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447389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Перемена в общественной деятельности</a:t>
            </a:r>
            <a:r>
              <a:rPr lang="ru-RU" dirty="0"/>
              <a:t>	18	</a:t>
            </a:r>
          </a:p>
          <a:p>
            <a:r>
              <a:rPr lang="ru-RU" b="1" dirty="0"/>
              <a:t>Заем или кредит для приобретения машины, бытовой аппаратуры</a:t>
            </a:r>
            <a:r>
              <a:rPr lang="ru-RU" dirty="0"/>
              <a:t>	17	</a:t>
            </a:r>
          </a:p>
          <a:p>
            <a:r>
              <a:rPr lang="ru-RU" b="1" dirty="0"/>
              <a:t>Изменение режима сна</a:t>
            </a:r>
            <a:r>
              <a:rPr lang="ru-RU" dirty="0"/>
              <a:t>	16	</a:t>
            </a:r>
          </a:p>
          <a:p>
            <a:r>
              <a:rPr lang="ru-RU" b="1" dirty="0"/>
              <a:t>Изменение режима питания</a:t>
            </a:r>
            <a:r>
              <a:rPr lang="ru-RU" dirty="0"/>
              <a:t>	15	</a:t>
            </a:r>
          </a:p>
          <a:p>
            <a:r>
              <a:rPr lang="ru-RU" b="1" dirty="0"/>
              <a:t>Отпуск</a:t>
            </a:r>
            <a:r>
              <a:rPr lang="ru-RU" dirty="0"/>
              <a:t>	13	</a:t>
            </a:r>
          </a:p>
          <a:p>
            <a:r>
              <a:rPr lang="ru-RU" b="1" dirty="0"/>
              <a:t>Новогодние, рождественские и другие крупные праздники</a:t>
            </a:r>
            <a:r>
              <a:rPr lang="ru-RU" dirty="0"/>
              <a:t>	</a:t>
            </a:r>
            <a:r>
              <a:rPr lang="ru-RU" dirty="0" smtClean="0"/>
              <a:t>12	</a:t>
            </a:r>
          </a:p>
          <a:p>
            <a:r>
              <a:rPr lang="ru-RU" b="1" dirty="0" smtClean="0"/>
              <a:t>Мелкое правонарушение</a:t>
            </a:r>
            <a:r>
              <a:rPr lang="ru-RU" dirty="0" smtClean="0"/>
              <a:t>	11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417520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Подсчет баллов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Общий балл 150 или </a:t>
            </a:r>
            <a:r>
              <a:rPr lang="ru-RU" dirty="0" smtClean="0"/>
              <a:t>менее предполагает </a:t>
            </a:r>
            <a:r>
              <a:rPr lang="ru-RU" dirty="0"/>
              <a:t>низкий уровень стресса и низкую вероятность развития расстройства, связанного со стрессом, менее 30%</a:t>
            </a:r>
          </a:p>
          <a:p>
            <a:r>
              <a:rPr lang="ru-RU" dirty="0" smtClean="0"/>
              <a:t>Общий </a:t>
            </a:r>
            <a:r>
              <a:rPr lang="ru-RU" dirty="0"/>
              <a:t>балл от 150 до 299указывает на умеренный уровень стресса, а вероятность развития расстройства, связанного со стрессом, составляет около 50%</a:t>
            </a:r>
          </a:p>
          <a:p>
            <a:r>
              <a:rPr lang="ru-RU" dirty="0" smtClean="0"/>
              <a:t>Общий </a:t>
            </a:r>
            <a:r>
              <a:rPr lang="ru-RU" dirty="0"/>
              <a:t>балл 300 или </a:t>
            </a:r>
            <a:r>
              <a:rPr lang="ru-RU" dirty="0" smtClean="0"/>
              <a:t>более предполагает </a:t>
            </a:r>
            <a:r>
              <a:rPr lang="ru-RU" dirty="0"/>
              <a:t>высокий уровень стресса, и вероятность развития расстройства, связанного со </a:t>
            </a:r>
            <a:r>
              <a:rPr lang="ru-RU" dirty="0" smtClean="0"/>
              <a:t>стрессом</a:t>
            </a:r>
            <a:r>
              <a:rPr lang="ru-RU" dirty="0"/>
              <a:t>, составляет около 80%</a:t>
            </a:r>
          </a:p>
        </p:txBody>
      </p:sp>
    </p:spTree>
    <p:extLst>
      <p:ext uri="{BB962C8B-B14F-4D97-AF65-F5344CB8AC3E}">
        <p14:creationId xmlns:p14="http://schemas.microsoft.com/office/powerpoint/2010/main" val="53023420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err="1">
                <a:latin typeface="Arial" pitchFamily="34" charset="0"/>
                <a:cs typeface="Arial" pitchFamily="34" charset="0"/>
              </a:rPr>
              <a:t>фаз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ы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стрессовой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реакции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человека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:</a:t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Times New Roman" pitchFamily="18"/>
                <a:cs typeface="Times New Roman" pitchFamily="18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начального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эмоционального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реагирования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отрицаний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»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эмоциональная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ограниченность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подавление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перемежающаяся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с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периодическим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отрицани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вторжени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помимо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воли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мысли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сны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);</a:t>
            </a:r>
          </a:p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постепенного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прорабатывания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информации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обычно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завершается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адапта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цией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к жизни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3169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ПТСР комбатантов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Сформировавшиеся в экстремальных ситуациях поведенческие </a:t>
            </a:r>
            <a:r>
              <a:rPr lang="ru-RU" b="1" dirty="0" err="1"/>
              <a:t>копинги</a:t>
            </a:r>
            <a:r>
              <a:rPr lang="ru-RU" dirty="0"/>
              <a:t> </a:t>
            </a:r>
            <a:r>
              <a:rPr lang="ru-RU" dirty="0" smtClean="0"/>
              <a:t>(способы </a:t>
            </a:r>
            <a:r>
              <a:rPr lang="ru-RU" dirty="0" err="1" smtClean="0"/>
              <a:t>совладания</a:t>
            </a:r>
            <a:r>
              <a:rPr lang="ru-RU" dirty="0" smtClean="0"/>
              <a:t> </a:t>
            </a:r>
            <a:r>
              <a:rPr lang="ru-RU" dirty="0"/>
              <a:t>со стрессом) </a:t>
            </a:r>
            <a:r>
              <a:rPr lang="ru-RU" dirty="0" smtClean="0"/>
              <a:t>особо устойчивы </a:t>
            </a:r>
            <a:r>
              <a:rPr lang="ru-RU" dirty="0"/>
              <a:t>и характеризуются </a:t>
            </a:r>
            <a:r>
              <a:rPr lang="ru-RU" dirty="0" smtClean="0"/>
              <a:t>меньшей </a:t>
            </a:r>
            <a:r>
              <a:rPr lang="ru-RU" dirty="0"/>
              <a:t>эмоциональной отзывчивостью и степенью сопереживания.</a:t>
            </a:r>
          </a:p>
          <a:p>
            <a:r>
              <a:rPr lang="ru-RU" dirty="0" smtClean="0"/>
              <a:t>Поэтому </a:t>
            </a:r>
            <a:r>
              <a:rPr lang="ru-RU" dirty="0"/>
              <a:t>после </a:t>
            </a:r>
            <a:r>
              <a:rPr lang="ru-RU" dirty="0" err="1"/>
              <a:t>травматизации</a:t>
            </a:r>
            <a:r>
              <a:rPr lang="ru-RU" dirty="0"/>
              <a:t> </a:t>
            </a:r>
            <a:r>
              <a:rPr lang="ru-RU" b="1" dirty="0">
                <a:solidFill>
                  <a:srgbClr val="C00000"/>
                </a:solidFill>
              </a:rPr>
              <a:t>не снижается эмоциональная </a:t>
            </a:r>
            <a:r>
              <a:rPr lang="ru-RU" b="1" dirty="0" smtClean="0">
                <a:solidFill>
                  <a:srgbClr val="C00000"/>
                </a:solidFill>
              </a:rPr>
              <a:t>реактивность: </a:t>
            </a:r>
            <a:r>
              <a:rPr lang="ru-RU" dirty="0" smtClean="0"/>
              <a:t>воспоминания</a:t>
            </a:r>
            <a:r>
              <a:rPr lang="ru-RU" dirty="0"/>
              <a:t>, </a:t>
            </a:r>
            <a:r>
              <a:rPr lang="ru-RU" dirty="0" smtClean="0"/>
              <a:t>случайное </a:t>
            </a:r>
            <a:r>
              <a:rPr lang="ru-RU" dirty="0"/>
              <a:t>впечатление </a:t>
            </a:r>
            <a:r>
              <a:rPr lang="ru-RU" dirty="0" smtClean="0"/>
              <a:t>(цвет</a:t>
            </a:r>
            <a:r>
              <a:rPr lang="ru-RU" dirty="0"/>
              <a:t>, запах, звук, марка машины, </a:t>
            </a:r>
            <a:r>
              <a:rPr lang="ru-RU" dirty="0" smtClean="0"/>
              <a:t>лицо) </a:t>
            </a:r>
            <a:r>
              <a:rPr lang="ru-RU" b="1" dirty="0" smtClean="0">
                <a:solidFill>
                  <a:srgbClr val="C00000"/>
                </a:solidFill>
              </a:rPr>
              <a:t>сопровождаются </a:t>
            </a:r>
            <a:r>
              <a:rPr lang="ru-RU" b="1" dirty="0">
                <a:solidFill>
                  <a:srgbClr val="C00000"/>
                </a:solidFill>
              </a:rPr>
              <a:t>оживлением эмоционального </a:t>
            </a:r>
            <a:r>
              <a:rPr lang="ru-RU" b="1" dirty="0" smtClean="0">
                <a:solidFill>
                  <a:srgbClr val="C00000"/>
                </a:solidFill>
              </a:rPr>
              <a:t>фона;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dirty="0" smtClean="0"/>
              <a:t>Человек не может регулировать воспоминания, образы живут «своей жизнью», каждый раз они сопровождаются сильными эмоциями, как реальные.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70338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адаптации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переосмыслить </a:t>
            </a:r>
            <a:r>
              <a:rPr lang="ru-RU" dirty="0"/>
              <a:t>пережитую травмирующую ситуацию, найти в полученном опыте </a:t>
            </a:r>
            <a:r>
              <a:rPr lang="ru-RU" dirty="0" smtClean="0"/>
              <a:t>точки роста;</a:t>
            </a:r>
            <a:endParaRPr lang="ru-RU" dirty="0"/>
          </a:p>
          <a:p>
            <a:r>
              <a:rPr lang="ru-RU" dirty="0"/>
              <a:t>Если </a:t>
            </a:r>
            <a:r>
              <a:rPr lang="ru-RU" dirty="0" smtClean="0"/>
              <a:t>он </a:t>
            </a:r>
            <a:r>
              <a:rPr lang="ru-RU" dirty="0"/>
              <a:t>откажется от работы с тяжелой информацией, будет придерживаться стратегии </a:t>
            </a:r>
            <a:r>
              <a:rPr lang="ru-RU" dirty="0" smtClean="0"/>
              <a:t>избегания, пережитое будет </a:t>
            </a:r>
            <a:r>
              <a:rPr lang="ru-RU" dirty="0"/>
              <a:t>из бессознательного влиять на психическую жизнь </a:t>
            </a:r>
            <a:r>
              <a:rPr lang="ru-RU" dirty="0" smtClean="0"/>
              <a:t>человека</a:t>
            </a:r>
            <a:r>
              <a:rPr lang="ru-RU" dirty="0"/>
              <a:t>;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57106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</a:t>
            </a:r>
            <a:r>
              <a:rPr lang="ru-RU" dirty="0" err="1" smtClean="0"/>
              <a:t>помощные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Наиболее мощный  </a:t>
            </a:r>
            <a:r>
              <a:rPr lang="ru-RU" dirty="0" smtClean="0"/>
              <a:t>фактор - социальная поддержка (близких</a:t>
            </a:r>
            <a:r>
              <a:rPr lang="ru-RU" dirty="0"/>
              <a:t>, </a:t>
            </a:r>
            <a:r>
              <a:rPr lang="ru-RU" dirty="0" smtClean="0"/>
              <a:t>друзей).</a:t>
            </a:r>
          </a:p>
          <a:p>
            <a:r>
              <a:rPr lang="ru-RU" dirty="0"/>
              <a:t>Поддержка всего </a:t>
            </a:r>
            <a:r>
              <a:rPr lang="ru-RU" dirty="0" smtClean="0"/>
              <a:t>социума - </a:t>
            </a:r>
            <a:r>
              <a:rPr lang="ru-RU" dirty="0"/>
              <a:t>пропагандистские кампании, награды, мемориальные </a:t>
            </a:r>
            <a:r>
              <a:rPr lang="ru-RU" dirty="0" err="1" smtClean="0"/>
              <a:t>мероприяияй</a:t>
            </a:r>
            <a:r>
              <a:rPr lang="ru-RU" dirty="0"/>
              <a:t>, речи политиков, встречи общественных групп, встречи со </a:t>
            </a:r>
            <a:r>
              <a:rPr lang="ru-RU" dirty="0" smtClean="0"/>
              <a:t>школьниками; материальное </a:t>
            </a:r>
            <a:r>
              <a:rPr lang="ru-RU" dirty="0"/>
              <a:t>благополучие, жилье, постоянная работа(должна быть и источником смысла, давать удовлетворение и перспективы роста).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24389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Не следует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Жалеть</a:t>
            </a:r>
          </a:p>
          <a:p>
            <a:r>
              <a:rPr lang="ru-RU" sz="6000" b="1" dirty="0" smtClean="0">
                <a:solidFill>
                  <a:srgbClr val="C00000"/>
                </a:solidFill>
              </a:rPr>
              <a:t>Расспрашивать (выпытывать)</a:t>
            </a:r>
          </a:p>
          <a:p>
            <a:r>
              <a:rPr lang="ru-RU" sz="6000" b="1" dirty="0" smtClean="0">
                <a:solidFill>
                  <a:srgbClr val="C00000"/>
                </a:solidFill>
              </a:rPr>
              <a:t>Использовать термин ПТСР</a:t>
            </a:r>
          </a:p>
          <a:p>
            <a:endParaRPr lang="ru-RU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66534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браз </a:t>
            </a:r>
            <a:r>
              <a:rPr lang="ru-RU" dirty="0"/>
              <a:t>жизни </a:t>
            </a:r>
            <a:r>
              <a:rPr lang="ru-RU" dirty="0" smtClean="0"/>
              <a:t> - три </a:t>
            </a:r>
            <a:r>
              <a:rPr lang="ru-RU" dirty="0"/>
              <a:t>уровня активности </a:t>
            </a:r>
            <a:r>
              <a:rPr lang="ru-RU" dirty="0" smtClean="0"/>
              <a:t>человека(объясняем близким)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pPr lvl="0"/>
            <a:r>
              <a:rPr lang="ru-RU" dirty="0"/>
              <a:t>уровень внутренней деятельности;</a:t>
            </a:r>
          </a:p>
          <a:p>
            <a:pPr lvl="0"/>
            <a:r>
              <a:rPr lang="ru-RU" dirty="0"/>
              <a:t>уровень коммуникации;</a:t>
            </a:r>
          </a:p>
          <a:p>
            <a:pPr lvl="0"/>
            <a:r>
              <a:rPr lang="ru-RU" dirty="0"/>
              <a:t>уровень практической деятельности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r>
              <a:rPr lang="ru-RU" b="1" dirty="0" smtClean="0"/>
              <a:t>Механизмы психологической защиты (рационализация)</a:t>
            </a:r>
          </a:p>
          <a:p>
            <a:r>
              <a:rPr lang="ru-RU" dirty="0"/>
              <a:t>1. Экстремальная ситуация позволяет </a:t>
            </a:r>
            <a:r>
              <a:rPr lang="ru-RU" dirty="0" smtClean="0"/>
              <a:t>(исследования) </a:t>
            </a:r>
            <a:r>
              <a:rPr lang="ru-RU" dirty="0"/>
              <a:t>осознать ценность своей жизни, ввиду чего наступает осознание новых аспектов своей жизни и принятие на себя ответственности за них.</a:t>
            </a:r>
          </a:p>
          <a:p>
            <a:r>
              <a:rPr lang="ru-RU" dirty="0"/>
              <a:t>2. </a:t>
            </a:r>
            <a:r>
              <a:rPr lang="ru-RU" dirty="0" smtClean="0"/>
              <a:t>Важными становятся духовные </a:t>
            </a:r>
            <a:r>
              <a:rPr lang="ru-RU" dirty="0"/>
              <a:t>ценности, человек может переосмыслить свое отношение к </a:t>
            </a:r>
            <a:r>
              <a:rPr lang="ru-RU" dirty="0" smtClean="0"/>
              <a:t>жизни и людям: новые ориентиры, новый образ </a:t>
            </a:r>
            <a:r>
              <a:rPr lang="ru-RU" dirty="0"/>
              <a:t>жизни.</a:t>
            </a:r>
          </a:p>
          <a:p>
            <a:r>
              <a:rPr lang="ru-RU" dirty="0"/>
              <a:t>3. </a:t>
            </a:r>
            <a:r>
              <a:rPr lang="ru-RU" dirty="0" smtClean="0"/>
              <a:t>Появляются </a:t>
            </a:r>
            <a:r>
              <a:rPr lang="ru-RU" dirty="0"/>
              <a:t>новые знания (и другие ресурсы), с помощью которых человек может принимать меры (в том числе с помощью консультанта) для конструирования нового, более соответствующего новой реальности образа жизни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0824967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Важно!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Первоначально </a:t>
            </a:r>
            <a:r>
              <a:rPr lang="ru-RU" dirty="0" smtClean="0"/>
              <a:t> - разные </a:t>
            </a:r>
            <a:r>
              <a:rPr lang="ru-RU" dirty="0"/>
              <a:t>формы фармакологической и экстренной психологической </a:t>
            </a:r>
            <a:r>
              <a:rPr lang="ru-RU" dirty="0" smtClean="0"/>
              <a:t>помощи;</a:t>
            </a:r>
          </a:p>
          <a:p>
            <a:r>
              <a:rPr lang="ru-RU" dirty="0" smtClean="0"/>
              <a:t>Направить </a:t>
            </a:r>
            <a:r>
              <a:rPr lang="ru-RU" dirty="0"/>
              <a:t>фокус внимания </a:t>
            </a:r>
            <a:r>
              <a:rPr lang="ru-RU" dirty="0" smtClean="0"/>
              <a:t>человека </a:t>
            </a:r>
            <a:r>
              <a:rPr lang="ru-RU" dirty="0"/>
              <a:t>не только на травмирующие события и их переживания, но и на произошедшие изменения в </a:t>
            </a:r>
            <a:r>
              <a:rPr lang="ru-RU" dirty="0" smtClean="0"/>
              <a:t>восприятии </a:t>
            </a:r>
            <a:r>
              <a:rPr lang="ru-RU" dirty="0"/>
              <a:t>и действиях самого </a:t>
            </a:r>
            <a:r>
              <a:rPr lang="ru-RU" dirty="0" smtClean="0"/>
              <a:t>человека. Обсуждать</a:t>
            </a:r>
            <a:r>
              <a:rPr lang="ru-RU" dirty="0"/>
              <a:t>: что изменилось в переживаниях? в размышлениях? в действиях? в отношениях? в представлении о себе? в оценке себя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Осознание: </a:t>
            </a:r>
            <a:r>
              <a:rPr lang="ru-RU" b="1" dirty="0" smtClean="0">
                <a:solidFill>
                  <a:srgbClr val="0070C0"/>
                </a:solidFill>
              </a:rPr>
              <a:t>все новое </a:t>
            </a:r>
            <a:r>
              <a:rPr lang="ru-RU" dirty="0" smtClean="0"/>
              <a:t>– как прежде не будет. Создать новый мир.</a:t>
            </a:r>
          </a:p>
          <a:p>
            <a:pPr marL="0" indent="0">
              <a:buNone/>
            </a:pPr>
            <a:r>
              <a:rPr lang="ru-RU" b="1" dirty="0" smtClean="0"/>
              <a:t>Всем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сформировать отношение </a:t>
            </a:r>
            <a:r>
              <a:rPr lang="ru-RU" b="1" dirty="0">
                <a:solidFill>
                  <a:srgbClr val="00B050"/>
                </a:solidFill>
              </a:rPr>
              <a:t>к </a:t>
            </a:r>
            <a:r>
              <a:rPr lang="ru-RU" b="1" dirty="0" smtClean="0">
                <a:solidFill>
                  <a:srgbClr val="00B050"/>
                </a:solidFill>
              </a:rPr>
              <a:t>ПТСР </a:t>
            </a:r>
            <a:r>
              <a:rPr lang="ru-RU" b="1" dirty="0">
                <a:solidFill>
                  <a:srgbClr val="00B050"/>
                </a:solidFill>
              </a:rPr>
              <a:t>как к кризису развития и взросления в </a:t>
            </a:r>
            <a:r>
              <a:rPr lang="ru-RU" b="1" dirty="0" smtClean="0">
                <a:solidFill>
                  <a:srgbClr val="00B050"/>
                </a:solidFill>
              </a:rPr>
              <a:t>новой жизненной ситуации.</a:t>
            </a:r>
          </a:p>
          <a:p>
            <a:pPr marL="0" indent="0">
              <a:buNone/>
            </a:pPr>
            <a:r>
              <a:rPr lang="ru-RU" b="1" dirty="0"/>
              <a:t>ПТР</a:t>
            </a:r>
            <a:r>
              <a:rPr lang="ru-RU" dirty="0"/>
              <a:t> — </a:t>
            </a:r>
            <a:r>
              <a:rPr lang="ru-RU" b="1" dirty="0">
                <a:solidFill>
                  <a:srgbClr val="00B050"/>
                </a:solidFill>
              </a:rPr>
              <a:t>посттравматический рост, понятие описывает феноменологию позитивных психологических последствий психической травмы.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050354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Помощь детям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just" rtl="0" hangingPunc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шок и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оцепенение (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7-9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дней).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Происходящее переживается как нереальное, человек, переживающий утрату, может казаться безразличным ко всему. Часто на смену </a:t>
            </a:r>
            <a:r>
              <a:rPr lang="ru-RU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шокуприходит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злость, иногда она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смешивается с отчаянием.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стадия поиска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–отрицание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безвозвратности утраты,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стремление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вернуть ушедшего.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стадия острого горя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(до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6-7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недель).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Человек испытывает сильнейшую душевную боль и поглощен образом ушедшего, идеализирует его. Травма потери влияет на отношения с окружающими. Они раздражают скорбящего, он стремится уединиться. </a:t>
            </a:r>
            <a:endParaRPr lang="ru-RU" kern="1200" dirty="0" smtClean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через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3-4 месяца начинается цикл «хороших и плохих дней». Повышается раздражительность, возможны проявления вербальной и физической агрессии, рост соматических проблем, может начаться депрессия.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стадия восстановления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(около года)  - 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восстанавливаются физиологические функции,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коммуникации (остаются </a:t>
            </a:r>
            <a:r>
              <a:rPr lang="ru-RU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болезенные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приступы).</a:t>
            </a:r>
            <a:endParaRPr lang="ru-RU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Приблизительно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через год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последняя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стадия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происходит «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эмоциональное прощание» с ушедшим, осознание того, что нет необходимости наполнять болью утраты всю жизнь. </a:t>
            </a:r>
            <a:endParaRPr lang="ru-RU" kern="1200" dirty="0" smtClean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Цель - создать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 памяти образ ушедшего, найти для него смысл и постоянное место в потоке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жизни.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Т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огда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человек, понесший утрату, сможет любить тех, кто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рядом,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создавая новые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смыслы.</a:t>
            </a:r>
            <a:endParaRPr lang="ru-RU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6966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811" y="230187"/>
            <a:ext cx="10515600" cy="1595439"/>
          </a:xfrm>
        </p:spPr>
        <p:txBody>
          <a:bodyPr>
            <a:normAutofit/>
          </a:bodyPr>
          <a:lstStyle/>
          <a:p>
            <a:r>
              <a:rPr lang="ru-RU" sz="3600" b="1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Помощь детям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4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задачи, которые необходимо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решить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для проживания горя и утраты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(концепция </a:t>
            </a:r>
            <a:r>
              <a:rPr lang="ru-RU" sz="2000" kern="1200" dirty="0" err="1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Дж.Вильяма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ru-RU" sz="2000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Вордена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):</a:t>
            </a:r>
            <a:endParaRPr lang="ru-RU" sz="20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-Признать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факт потери.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-Пережить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боль потери.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-Наладить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окружение, в котором ощущается отсутствие потери.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-Выстроить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новые отношения к объекту утраты, потери и продолжать жить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kern="1200" dirty="0" smtClean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1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стадия (шок и отрицание) и 2 стадии (стадия сильных эмоций) очень важны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установление безопасной атмосферы и покоя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Описание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ребенком своей утраты в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любых подробностях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;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направлять,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чтобы он называл имя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отца, рассказал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 своей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утрате - например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: Расскажи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мне о нем? Что он любил? Расскажи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ваших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отношениях? Ч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то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бы ты мог сказать ему?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09211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Помощь детям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На 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стадии (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депрессии) – </a:t>
            </a:r>
            <a:r>
              <a:rPr lang="ru-RU" sz="2400" kern="1200" dirty="0" smtClean="0">
                <a:solidFill>
                  <a:srgbClr val="C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важно!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проработка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чувства вины.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Важно показать проживание вины как норму, но абсурдность вины. Вина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часто осложняет процесс </a:t>
            </a:r>
            <a:r>
              <a:rPr lang="ru-RU" sz="2400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горевания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.</a:t>
            </a:r>
            <a:endParaRPr lang="ru-RU" sz="24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Вина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может быть результатом существования враждебных чувств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к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объекту утраты (осознанных и неосознанных).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Например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: погибший отец был конфликтным, капризным и деспотичным, но горюющий винит себя за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негативное отношение к нему.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При этом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горюющий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говорит об нем только с положительной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стороны, не озвучивает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желание искупить свою враждебность. Важно, чтобы горюющий мог говорить об объекте утраты как положительные, так и отрицательные моменты.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60518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Помощь детям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На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стадии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адаптации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главная задача: переключить ребенка на повседневные заботы, дела,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помощь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матери и другим членам семьи. </a:t>
            </a:r>
            <a:r>
              <a:rPr lang="ru-RU" b="1" kern="1200" dirty="0" smtClean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Важно!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оказать помощь в преодолении зависимости от утраты, поиск новых моделей взаимодействия.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 smtClean="0">
              <a:solidFill>
                <a:srgbClr val="C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</a:t>
            </a:r>
            <a:r>
              <a:rPr lang="ru-RU" b="1" kern="1200" dirty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!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иногда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склонность к развитию </a:t>
            </a:r>
            <a:r>
              <a:rPr lang="ru-RU" b="1" kern="1200" dirty="0" err="1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созависимых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отношений формируется в зрелом возрасте, как результат потери и </a:t>
            </a:r>
            <a:r>
              <a:rPr lang="ru-RU" b="1" kern="1200" dirty="0" err="1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непережитого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горя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.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Возможно искупление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иррациональной вины перед объектом потери, через самонаказание в отношениях с другим значимым, путем чрезмерного подчинения и заботы.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 понять, насколько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горе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проработано.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ыраженным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признаком </a:t>
            </a:r>
            <a:r>
              <a:rPr lang="ru-RU" b="1" kern="1200" dirty="0" err="1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непроработанности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горя является то, что </a:t>
            </a:r>
            <a:r>
              <a:rPr lang="ru-RU" b="1" kern="1200" dirty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воспоминания очень ярки эмоционально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. </a:t>
            </a:r>
            <a:endParaRPr lang="ru-RU" b="1" kern="1200" dirty="0" smtClean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 smtClean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 понять, необходимо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ли повторное переживание утраты (ре-переживание) или полезнее будет переключить внимание ребенка на конструктивные цели будущего.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274809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Мониторинг состояний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Наблюдение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выявление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подавленности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нежелание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учиться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использование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алкоголя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или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наркотиков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),</a:t>
            </a:r>
          </a:p>
          <a:p>
            <a:pPr lvl="0"/>
            <a:r>
              <a:rPr lang="en-US" sz="3200" dirty="0" err="1">
                <a:latin typeface="Arial" pitchFamily="34" charset="0"/>
                <a:cs typeface="Arial" pitchFamily="34" charset="0"/>
              </a:rPr>
              <a:t>Беседы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динамика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происходящи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х изменений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),</a:t>
            </a:r>
          </a:p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Психологическое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тестирование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тесты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выявление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стресса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изменения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настроения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Люшер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др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.)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lvl="0"/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7641601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rtl="0"/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Формирование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у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ребенка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установки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: «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Мой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отец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–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герой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»</a:t>
            </a:r>
            <a:b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b="1" kern="1200" dirty="0">
              <a:solidFill>
                <a:srgbClr val="404040"/>
              </a:solidFill>
              <a:latin typeface="Times New Roman" pitchFamily="18"/>
              <a:ea typeface="Times New Roman" pitchFamily="1"/>
              <a:cs typeface="Times New Roman" pitchFamily="18"/>
            </a:endParaRPr>
          </a:p>
          <a:p>
            <a:pPr lvl="0"/>
            <a:r>
              <a:rPr lang="en-US" b="1" dirty="0" err="1"/>
              <a:t>Рассказ</a:t>
            </a:r>
            <a:r>
              <a:rPr lang="en-US" b="1" dirty="0"/>
              <a:t> о </a:t>
            </a:r>
            <a:r>
              <a:rPr lang="en-US" b="1" dirty="0" err="1"/>
              <a:t>целях</a:t>
            </a:r>
            <a:r>
              <a:rPr lang="en-US" b="1" dirty="0"/>
              <a:t>, </a:t>
            </a:r>
            <a:r>
              <a:rPr lang="en-US" b="1" dirty="0" err="1"/>
              <a:t>задачах</a:t>
            </a:r>
            <a:r>
              <a:rPr lang="en-US" b="1" dirty="0"/>
              <a:t> и </a:t>
            </a:r>
            <a:r>
              <a:rPr lang="en-US" b="1" dirty="0" err="1"/>
              <a:t>сложностях</a:t>
            </a:r>
            <a:r>
              <a:rPr lang="en-US" b="1" dirty="0"/>
              <a:t> </a:t>
            </a:r>
            <a:r>
              <a:rPr lang="en-US" b="1" dirty="0" smtClean="0"/>
              <a:t>СВО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Рассказ</a:t>
            </a:r>
            <a:r>
              <a:rPr lang="en-US" b="1" dirty="0"/>
              <a:t> о </a:t>
            </a:r>
            <a:r>
              <a:rPr lang="en-US" b="1" dirty="0" err="1"/>
              <a:t>героизме</a:t>
            </a:r>
            <a:r>
              <a:rPr lang="en-US" b="1" dirty="0"/>
              <a:t> </a:t>
            </a:r>
            <a:r>
              <a:rPr lang="en-US" b="1" dirty="0" err="1"/>
              <a:t>российских</a:t>
            </a:r>
            <a:r>
              <a:rPr lang="en-US" b="1" dirty="0"/>
              <a:t> </a:t>
            </a:r>
            <a:r>
              <a:rPr lang="en-US" b="1" dirty="0" err="1" smtClean="0"/>
              <a:t>военнослужащих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Рассказ</a:t>
            </a:r>
            <a:r>
              <a:rPr lang="en-US" b="1" dirty="0"/>
              <a:t> о </a:t>
            </a:r>
            <a:r>
              <a:rPr lang="en-US" b="1" dirty="0" err="1"/>
              <a:t>героизме</a:t>
            </a:r>
            <a:r>
              <a:rPr lang="en-US" b="1" dirty="0"/>
              <a:t> </a:t>
            </a:r>
            <a:r>
              <a:rPr lang="en-US" b="1" dirty="0" err="1"/>
              <a:t>отца</a:t>
            </a:r>
            <a:r>
              <a:rPr lang="en-US" b="1" dirty="0"/>
              <a:t> </a:t>
            </a:r>
            <a:r>
              <a:rPr lang="en-US" b="1" dirty="0" err="1" smtClean="0"/>
              <a:t>ребенка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защитил</a:t>
            </a:r>
            <a:r>
              <a:rPr lang="en-US" b="1" dirty="0"/>
              <a:t> </a:t>
            </a:r>
            <a:r>
              <a:rPr lang="en-US" b="1" dirty="0" err="1" smtClean="0"/>
              <a:t>соотечественников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защитил</a:t>
            </a:r>
            <a:r>
              <a:rPr lang="en-US" b="1" dirty="0"/>
              <a:t> </a:t>
            </a:r>
            <a:r>
              <a:rPr lang="en-US" b="1" dirty="0" err="1" smtClean="0"/>
              <a:t>Родину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не</a:t>
            </a:r>
            <a:r>
              <a:rPr lang="en-US" b="1" dirty="0"/>
              <a:t> </a:t>
            </a:r>
            <a:r>
              <a:rPr lang="en-US" b="1" dirty="0" err="1" smtClean="0"/>
              <a:t>струсил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заслужил</a:t>
            </a:r>
            <a:r>
              <a:rPr lang="en-US" b="1" dirty="0"/>
              <a:t> </a:t>
            </a:r>
            <a:r>
              <a:rPr lang="en-US" b="1" dirty="0" err="1" smtClean="0"/>
              <a:t>уважение</a:t>
            </a:r>
            <a:r>
              <a:rPr lang="ru-RU" b="1" dirty="0" smtClean="0"/>
              <a:t>.</a:t>
            </a:r>
            <a:endParaRPr lang="en-US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4094631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Отцу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нужно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помочь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пережить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трудную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 smtClean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ситуацию</a:t>
            </a:r>
            <a:r>
              <a:rPr lang="ru-RU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/>
            </a:r>
            <a:br>
              <a:rPr lang="ru-RU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1" dirty="0" err="1" smtClean="0"/>
              <a:t>Рассказ</a:t>
            </a:r>
            <a:r>
              <a:rPr lang="en-US" sz="2400" b="1" dirty="0" smtClean="0"/>
              <a:t> </a:t>
            </a:r>
            <a:r>
              <a:rPr lang="en-US" sz="2400" b="1" dirty="0"/>
              <a:t>о </a:t>
            </a:r>
            <a:r>
              <a:rPr lang="en-US" sz="2400" b="1" dirty="0" err="1"/>
              <a:t>трудностях</a:t>
            </a:r>
            <a:r>
              <a:rPr lang="en-US" sz="2400" b="1" dirty="0"/>
              <a:t>, </a:t>
            </a:r>
            <a:r>
              <a:rPr lang="en-US" sz="2400" b="1" dirty="0" err="1"/>
              <a:t>пережитых</a:t>
            </a:r>
            <a:r>
              <a:rPr lang="en-US" sz="2400" b="1" dirty="0"/>
              <a:t> </a:t>
            </a:r>
            <a:r>
              <a:rPr lang="en-US" sz="2400" b="1" dirty="0" err="1"/>
              <a:t>отцом</a:t>
            </a:r>
            <a:r>
              <a:rPr lang="en-US" sz="2400" b="1" dirty="0"/>
              <a:t> </a:t>
            </a:r>
            <a:r>
              <a:rPr lang="en-US" sz="2400" b="1" dirty="0" err="1"/>
              <a:t>во</a:t>
            </a:r>
            <a:r>
              <a:rPr lang="en-US" sz="2400" b="1" dirty="0"/>
              <a:t> </a:t>
            </a:r>
            <a:r>
              <a:rPr lang="en-US" sz="2400" b="1" dirty="0" err="1"/>
              <a:t>время</a:t>
            </a:r>
            <a:r>
              <a:rPr lang="en-US" sz="2400" b="1" dirty="0"/>
              <a:t> </a:t>
            </a:r>
            <a:r>
              <a:rPr lang="en-US" sz="2400" b="1" dirty="0" smtClean="0"/>
              <a:t>СВО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/>
              <a:t>Рассказ</a:t>
            </a:r>
            <a:r>
              <a:rPr lang="en-US" sz="2400" b="1" dirty="0"/>
              <a:t> в </a:t>
            </a:r>
            <a:r>
              <a:rPr lang="en-US" sz="2400" b="1" dirty="0" err="1"/>
              <a:t>доступной</a:t>
            </a:r>
            <a:r>
              <a:rPr lang="en-US" sz="2400" b="1" dirty="0"/>
              <a:t> </a:t>
            </a:r>
            <a:r>
              <a:rPr lang="en-US" sz="2400" b="1" dirty="0" err="1"/>
              <a:t>форме</a:t>
            </a:r>
            <a:r>
              <a:rPr lang="en-US" sz="2400" b="1" dirty="0"/>
              <a:t> о </a:t>
            </a:r>
            <a:r>
              <a:rPr lang="en-US" sz="2400" b="1" dirty="0" err="1"/>
              <a:t>сложностях</a:t>
            </a:r>
            <a:r>
              <a:rPr lang="en-US" sz="2400" b="1" dirty="0"/>
              <a:t> </a:t>
            </a:r>
            <a:r>
              <a:rPr lang="en-US" sz="2400" b="1" dirty="0" err="1"/>
              <a:t>адаптации</a:t>
            </a:r>
            <a:r>
              <a:rPr lang="en-US" sz="2400" b="1" dirty="0"/>
              <a:t> </a:t>
            </a:r>
            <a:r>
              <a:rPr lang="en-US" sz="2400" b="1" dirty="0" err="1"/>
              <a:t>после</a:t>
            </a:r>
            <a:r>
              <a:rPr lang="en-US" sz="2400" b="1" dirty="0"/>
              <a:t> </a:t>
            </a:r>
            <a:r>
              <a:rPr lang="en-US" sz="2400" b="1" dirty="0" err="1"/>
              <a:t>возвращения</a:t>
            </a:r>
            <a:r>
              <a:rPr lang="en-US" sz="2400" b="1" dirty="0"/>
              <a:t> </a:t>
            </a:r>
            <a:r>
              <a:rPr lang="en-US" sz="2400" b="1" dirty="0" err="1"/>
              <a:t>из</a:t>
            </a:r>
            <a:r>
              <a:rPr lang="en-US" sz="2400" b="1" dirty="0"/>
              <a:t> </a:t>
            </a:r>
            <a:r>
              <a:rPr lang="en-US" sz="2400" b="1" dirty="0" err="1"/>
              <a:t>зоны</a:t>
            </a:r>
            <a:r>
              <a:rPr lang="en-US" sz="2400" b="1" dirty="0"/>
              <a:t> </a:t>
            </a:r>
            <a:r>
              <a:rPr lang="en-US" sz="2400" b="1" dirty="0" err="1"/>
              <a:t>боевых</a:t>
            </a:r>
            <a:r>
              <a:rPr lang="en-US" sz="2400" b="1" dirty="0"/>
              <a:t> </a:t>
            </a:r>
            <a:r>
              <a:rPr lang="en-US" sz="2400" b="1" dirty="0" err="1" smtClean="0"/>
              <a:t>действий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/>
              <a:t>О </a:t>
            </a:r>
            <a:r>
              <a:rPr lang="en-US" sz="2400" b="1" dirty="0" err="1"/>
              <a:t>том</a:t>
            </a:r>
            <a:r>
              <a:rPr lang="en-US" sz="2400" b="1" dirty="0"/>
              <a:t>, </a:t>
            </a:r>
            <a:r>
              <a:rPr lang="en-US" sz="2400" b="1" dirty="0" err="1"/>
              <a:t>как</a:t>
            </a:r>
            <a:r>
              <a:rPr lang="en-US" sz="2400" b="1" dirty="0"/>
              <a:t> </a:t>
            </a:r>
            <a:r>
              <a:rPr lang="en-US" sz="2400" b="1" dirty="0" err="1"/>
              <a:t>себя</a:t>
            </a:r>
            <a:r>
              <a:rPr lang="en-US" sz="2400" b="1" dirty="0"/>
              <a:t> </a:t>
            </a:r>
            <a:r>
              <a:rPr lang="en-US" sz="2400" b="1" dirty="0" err="1"/>
              <a:t>лучше</a:t>
            </a:r>
            <a:r>
              <a:rPr lang="en-US" sz="2400" b="1" dirty="0"/>
              <a:t> </a:t>
            </a:r>
            <a:r>
              <a:rPr lang="en-US" sz="2400" b="1" dirty="0" err="1"/>
              <a:t>вести</a:t>
            </a:r>
            <a:r>
              <a:rPr lang="en-US" sz="2400" b="1" dirty="0"/>
              <a:t> с </a:t>
            </a:r>
            <a:r>
              <a:rPr lang="en-US" sz="2400" b="1" dirty="0" err="1"/>
              <a:t>отцом</a:t>
            </a:r>
            <a:r>
              <a:rPr lang="en-US" sz="2400" b="1" dirty="0"/>
              <a:t> в </a:t>
            </a:r>
            <a:r>
              <a:rPr lang="en-US" sz="2400" b="1" dirty="0" err="1"/>
              <a:t>различных</a:t>
            </a:r>
            <a:r>
              <a:rPr lang="en-US" sz="2400" b="1" dirty="0"/>
              <a:t> </a:t>
            </a:r>
            <a:r>
              <a:rPr lang="en-US" sz="2400" b="1" dirty="0" err="1" smtClean="0"/>
              <a:t>ситуациях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/>
              <a:t>О </a:t>
            </a:r>
            <a:r>
              <a:rPr lang="en-US" sz="2400" b="1" dirty="0" err="1"/>
              <a:t>необходимости</a:t>
            </a:r>
            <a:r>
              <a:rPr lang="en-US" sz="2400" b="1" dirty="0"/>
              <a:t> </a:t>
            </a:r>
            <a:r>
              <a:rPr lang="en-US" sz="2400" b="1" dirty="0" err="1"/>
              <a:t>взять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себя</a:t>
            </a:r>
            <a:r>
              <a:rPr lang="en-US" sz="2400" b="1" dirty="0"/>
              <a:t> </a:t>
            </a:r>
            <a:r>
              <a:rPr lang="en-US" sz="2400" b="1" dirty="0" err="1"/>
              <a:t>часть</a:t>
            </a:r>
            <a:r>
              <a:rPr lang="en-US" sz="2400" b="1" dirty="0"/>
              <a:t> </a:t>
            </a:r>
            <a:r>
              <a:rPr lang="en-US" sz="2400" b="1" dirty="0" err="1"/>
              <a:t>его</a:t>
            </a:r>
            <a:r>
              <a:rPr lang="en-US" sz="2400" b="1" dirty="0"/>
              <a:t> </a:t>
            </a:r>
            <a:r>
              <a:rPr lang="en-US" sz="2400" b="1" dirty="0" err="1"/>
              <a:t>семейных</a:t>
            </a:r>
            <a:r>
              <a:rPr lang="en-US" sz="2400" b="1" dirty="0"/>
              <a:t> </a:t>
            </a:r>
            <a:r>
              <a:rPr lang="en-US" sz="2400" b="1" dirty="0" err="1"/>
              <a:t>дел</a:t>
            </a:r>
            <a:r>
              <a:rPr lang="en-US" sz="2400" b="1" dirty="0"/>
              <a:t>, </a:t>
            </a:r>
            <a:r>
              <a:rPr lang="en-US" sz="2400" b="1" dirty="0" err="1"/>
              <a:t>хотя</a:t>
            </a:r>
            <a:r>
              <a:rPr lang="en-US" sz="2400" b="1" dirty="0"/>
              <a:t> </a:t>
            </a:r>
            <a:r>
              <a:rPr lang="en-US" sz="2400" b="1" dirty="0" err="1"/>
              <a:t>бы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 smtClean="0"/>
              <a:t>время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 smtClean="0"/>
              <a:t>Рассказы</a:t>
            </a:r>
            <a:r>
              <a:rPr lang="en-US" sz="2400" b="1" dirty="0" smtClean="0"/>
              <a:t> </a:t>
            </a:r>
            <a:r>
              <a:rPr lang="en-US" sz="2400" b="1" dirty="0"/>
              <a:t>о </a:t>
            </a:r>
            <a:r>
              <a:rPr lang="en-US" sz="2400" b="1" dirty="0" err="1"/>
              <a:t>героизме</a:t>
            </a:r>
            <a:r>
              <a:rPr lang="en-US" sz="2400" b="1" dirty="0"/>
              <a:t> </a:t>
            </a:r>
            <a:r>
              <a:rPr lang="en-US" sz="2400" b="1" dirty="0" err="1"/>
              <a:t>российских</a:t>
            </a:r>
            <a:r>
              <a:rPr lang="en-US" sz="2400" b="1" dirty="0"/>
              <a:t> </a:t>
            </a:r>
            <a:r>
              <a:rPr lang="en-US" sz="2400" b="1" dirty="0" err="1"/>
              <a:t>военнослужащих</a:t>
            </a:r>
            <a:r>
              <a:rPr lang="en-US" sz="2400" b="1" dirty="0"/>
              <a:t> в </a:t>
            </a:r>
            <a:r>
              <a:rPr lang="en-US" sz="2400" b="1" dirty="0" err="1"/>
              <a:t>зоне</a:t>
            </a:r>
            <a:r>
              <a:rPr lang="en-US" sz="2400" b="1" dirty="0"/>
              <a:t> </a:t>
            </a:r>
            <a:r>
              <a:rPr lang="en-US" sz="2400" b="1" dirty="0" err="1"/>
              <a:t>боевых</a:t>
            </a:r>
            <a:r>
              <a:rPr lang="en-US" sz="2400" b="1" dirty="0"/>
              <a:t> </a:t>
            </a:r>
            <a:r>
              <a:rPr lang="en-US" sz="2400" b="1" dirty="0" err="1" smtClean="0"/>
              <a:t>действий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/>
              <a:t>Рассказ</a:t>
            </a:r>
            <a:r>
              <a:rPr lang="en-US" sz="2400" b="1" dirty="0"/>
              <a:t> о </a:t>
            </a:r>
            <a:r>
              <a:rPr lang="en-US" sz="2400" b="1" dirty="0" err="1"/>
              <a:t>героизме</a:t>
            </a:r>
            <a:r>
              <a:rPr lang="en-US" sz="2400" b="1" dirty="0"/>
              <a:t> </a:t>
            </a:r>
            <a:r>
              <a:rPr lang="en-US" sz="2400" b="1" dirty="0" err="1"/>
              <a:t>отца</a:t>
            </a:r>
            <a:r>
              <a:rPr lang="en-US" sz="2400" b="1" dirty="0"/>
              <a:t> </a:t>
            </a:r>
            <a:r>
              <a:rPr lang="en-US" sz="2400" b="1" dirty="0" err="1"/>
              <a:t>их</a:t>
            </a:r>
            <a:r>
              <a:rPr lang="en-US" sz="2400" b="1" dirty="0"/>
              <a:t> </a:t>
            </a:r>
            <a:r>
              <a:rPr lang="en-US" sz="2400" b="1" dirty="0" err="1" smtClean="0"/>
              <a:t>сверстника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/>
              <a:t>Формирование</a:t>
            </a:r>
            <a:r>
              <a:rPr lang="en-US" sz="2400" b="1" dirty="0"/>
              <a:t> </a:t>
            </a:r>
            <a:r>
              <a:rPr lang="en-US" sz="2400" b="1" dirty="0" err="1"/>
              <a:t>мотивации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оказание</a:t>
            </a:r>
            <a:r>
              <a:rPr lang="en-US" sz="2400" b="1" dirty="0"/>
              <a:t> </a:t>
            </a:r>
            <a:r>
              <a:rPr lang="en-US" sz="2400" b="1" dirty="0" err="1"/>
              <a:t>моральной</a:t>
            </a:r>
            <a:r>
              <a:rPr lang="en-US" sz="2400" b="1" dirty="0"/>
              <a:t> и </a:t>
            </a:r>
            <a:r>
              <a:rPr lang="en-US" sz="2400" b="1" dirty="0" err="1"/>
              <a:t>психологической</a:t>
            </a:r>
            <a:r>
              <a:rPr lang="en-US" sz="2400" b="1" dirty="0"/>
              <a:t> </a:t>
            </a:r>
            <a:r>
              <a:rPr lang="en-US" sz="2400" b="1" dirty="0" err="1"/>
              <a:t>поддержки</a:t>
            </a:r>
            <a:r>
              <a:rPr lang="en-US" sz="2400" b="1" dirty="0"/>
              <a:t> </a:t>
            </a:r>
            <a:r>
              <a:rPr lang="en-US" sz="2400" b="1" dirty="0" err="1"/>
              <a:t>сверстника</a:t>
            </a:r>
            <a:r>
              <a:rPr lang="en-US" sz="2400" b="1" dirty="0"/>
              <a:t> в </a:t>
            </a:r>
            <a:r>
              <a:rPr lang="en-US" sz="2400" b="1" dirty="0" err="1"/>
              <a:t>трудной</a:t>
            </a:r>
            <a:r>
              <a:rPr lang="en-US" sz="2400" b="1" dirty="0"/>
              <a:t> </a:t>
            </a:r>
            <a:r>
              <a:rPr lang="en-US" sz="2400" b="1" dirty="0" err="1" smtClean="0"/>
              <a:t>ситуации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marL="0" marR="0" lvl="0" indent="0" algn="l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 b="1" kern="1200" dirty="0">
              <a:solidFill>
                <a:srgbClr val="404040"/>
              </a:solidFill>
              <a:latin typeface="Times New Roman" pitchFamily="18"/>
              <a:ea typeface="Times New Roman" pitchFamily="1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21958772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>
                <a:latin typeface="Arial" pitchFamily="34" charset="0"/>
                <a:cs typeface="Arial" pitchFamily="34" charset="0"/>
              </a:rPr>
              <a:t>П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риемы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вовлечения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сверстников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в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психологическую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реабилитацию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детей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.</a:t>
            </a:r>
            <a:r>
              <a:rPr lang="en-US" b="1" dirty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Рассказы </a:t>
            </a: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 героизме российских военнослужащих в зоне боевых </a:t>
            </a: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действий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2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Рассказ о героизме отца их </a:t>
            </a: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сверстника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2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Мотивация </a:t>
            </a: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на оказание </a:t>
            </a: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поддержки </a:t>
            </a: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сверстника в трудной ситуации</a:t>
            </a:r>
          </a:p>
        </p:txBody>
      </p:sp>
    </p:spTree>
    <p:extLst>
      <p:ext uri="{BB962C8B-B14F-4D97-AF65-F5344CB8AC3E}">
        <p14:creationId xmlns:p14="http://schemas.microsoft.com/office/powerpoint/2010/main" val="3626865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Важно понимать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Меняются ценности у подростков – вектор на сбережение родителей</a:t>
            </a:r>
          </a:p>
          <a:p>
            <a:r>
              <a:rPr lang="ru-RU" sz="4000" b="1" dirty="0" smtClean="0"/>
              <a:t>Удлиняется возраст страхов (страх темноты сопровождает долго)</a:t>
            </a:r>
          </a:p>
          <a:p>
            <a:r>
              <a:rPr lang="ru-RU" sz="4000" b="1" dirty="0" smtClean="0"/>
              <a:t>Понимать всем!  Пережитое- опыт, который стал частью человека, отречься от него не получится, и не следует пытаться.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986105877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/>
              </a:rPr>
              <a:t>Рефрейминг</a:t>
            </a:r>
            <a:r>
              <a:rPr lang="en-US" b="1" i="1" dirty="0">
                <a:solidFill>
                  <a:srgbClr val="000000"/>
                </a:solidFill>
                <a:latin typeface="Times New Roman" pitchFamily="18"/>
              </a:rPr>
              <a:t/>
            </a:r>
            <a:br>
              <a:rPr lang="en-US" b="1" i="1" dirty="0">
                <a:solidFill>
                  <a:srgbClr val="000000"/>
                </a:solidFill>
                <a:latin typeface="Times New Roman" pitchFamily="18"/>
              </a:rPr>
            </a:br>
            <a:r>
              <a:rPr lang="en-US" b="1" i="1" dirty="0">
                <a:solidFill>
                  <a:srgbClr val="000000"/>
                </a:solidFill>
                <a:latin typeface="Times New Roman" pitchFamily="18"/>
              </a:rPr>
              <a:t/>
            </a:r>
            <a:br>
              <a:rPr lang="en-US" b="1" i="1" dirty="0">
                <a:solidFill>
                  <a:srgbClr val="000000"/>
                </a:solidFill>
                <a:latin typeface="Times New Roman" pitchFamily="18"/>
              </a:rPr>
            </a:br>
            <a:r>
              <a:rPr lang="en-US" b="1" i="1" dirty="0" err="1">
                <a:solidFill>
                  <a:srgbClr val="000000"/>
                </a:solidFill>
                <a:latin typeface="Times New Roman" pitchFamily="18"/>
              </a:rPr>
              <a:t>Терапевтические</a:t>
            </a:r>
            <a:r>
              <a:rPr lang="en-US" b="1" i="1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/>
              </a:rPr>
              <a:t>мет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/>
              </a:rPr>
              <a:t>а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/>
              </a:rPr>
              <a:t>форы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693068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rtl="0"/>
            <a:r>
              <a:rPr lang="ru-RU" sz="3200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Рефрейминг (переоценка, «изменение рамки»)</a:t>
            </a:r>
            <a:r>
              <a:rPr lang="ru-RU" sz="32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/>
            </a:r>
            <a:br>
              <a:rPr lang="ru-RU" sz="32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Находим лучший смысл, выгоду поведения, ощущения (</a:t>
            </a:r>
            <a:r>
              <a:rPr lang="ru-RU" b="1" i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Боязливый, зато осторожный. Пережил неприятность, зато приобрел опыт справляться)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600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На пеньке стоит ёжик и кричит: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- Я сильный! Я сильный! Я сильный!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Рядом проходит Медведь, послушал – и как дунет на ёжика. Того уносит в кусты.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Ёжик встает и произносит: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- Я сильный, но легкий!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600" b="1" kern="1200" dirty="0" smtClean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Рефрейминг </a:t>
            </a:r>
            <a:r>
              <a:rPr lang="ru-RU" sz="20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позволяет менять оценку, </a:t>
            </a:r>
            <a:r>
              <a:rPr lang="ru-RU" sz="2000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формировать новые смыслы.</a:t>
            </a:r>
            <a:endParaRPr lang="ru-RU" sz="2000" kern="1200" dirty="0">
              <a:solidFill>
                <a:srgbClr val="000000"/>
              </a:solidFill>
              <a:latin typeface="Arial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00795604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0000"/>
                </a:solidFill>
                <a:latin typeface="Times New Roman" pitchFamily="18"/>
              </a:rPr>
              <a:t>Терапевтические</a:t>
            </a:r>
            <a:r>
              <a:rPr lang="en-US" b="1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itchFamily="18"/>
              </a:rPr>
              <a:t>метафоры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Метафора — это короткое сравнение, притча или история, которая по структуре подобна тому явлению, о котором изначально шла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речь; </a:t>
            </a:r>
            <a:r>
              <a:rPr lang="ru-RU" b="1" kern="1200" dirty="0" smtClean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способ</a:t>
            </a:r>
            <a:r>
              <a:rPr lang="ru-RU" b="1" kern="1200" dirty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, которым мы можем донести информацию до </a:t>
            </a:r>
            <a:r>
              <a:rPr lang="ru-RU" b="1" kern="1200" dirty="0" smtClean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человека </a:t>
            </a:r>
            <a:r>
              <a:rPr lang="ru-RU" b="1" kern="1200" dirty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за счет яркой и </a:t>
            </a:r>
            <a:r>
              <a:rPr lang="ru-RU" b="1" kern="1200" dirty="0" smtClean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образной фразы.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dirty="0" smtClean="0"/>
              <a:t>Страх вроде клубка, и живет он в животе. </a:t>
            </a:r>
            <a:r>
              <a:rPr lang="ru-RU" sz="1800" dirty="0"/>
              <a:t>Чем клубок больше и туже - тем Страх сильнее. </a:t>
            </a:r>
            <a:r>
              <a:rPr lang="ru-RU" sz="1800" dirty="0" smtClean="0"/>
              <a:t>Надо просто потянуть </a:t>
            </a:r>
            <a:r>
              <a:rPr lang="ru-RU" sz="1800" dirty="0"/>
              <a:t>нить из клубка и </a:t>
            </a:r>
            <a:r>
              <a:rPr lang="ru-RU" sz="1800" dirty="0" smtClean="0"/>
              <a:t>распутать </a:t>
            </a:r>
            <a:r>
              <a:rPr lang="ru-RU" sz="1800" dirty="0"/>
              <a:t>его. </a:t>
            </a:r>
            <a:br>
              <a:rPr lang="ru-RU" sz="1800" dirty="0"/>
            </a:br>
            <a:r>
              <a:rPr lang="ru-RU" sz="1800" dirty="0" smtClean="0"/>
              <a:t>Нашёл я </a:t>
            </a:r>
            <a:r>
              <a:rPr lang="ru-RU" sz="1800" dirty="0"/>
              <a:t>нитку с краю и стал тот клубок раскручивать. Раскрутил немного тот клубок - Страх ослаб. Раскрутил сильнее - Страх маленький совсем стал, не страшный. Раскрутил полностью - Страх вообще исчез. Но осталось после него маленькое Опасение. Говорит:</a:t>
            </a:r>
            <a:br>
              <a:rPr lang="ru-RU" sz="1800" dirty="0"/>
            </a:br>
            <a:r>
              <a:rPr lang="ru-RU" sz="1800" dirty="0"/>
              <a:t>- Не выкидывай меня Добрый Молодец, я тебе пригожусь. Об опасности предупрежу или внимание на что важное обращу. Я маленькое, я тебе мешать не буду</a:t>
            </a:r>
            <a:r>
              <a:rPr lang="ru-RU" sz="1800" dirty="0" smtClean="0"/>
              <a:t>.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kern="1200" dirty="0" smtClean="0">
                <a:solidFill>
                  <a:srgbClr val="242F33"/>
                </a:solidFill>
                <a:latin typeface="Georgia" pitchFamily="18"/>
                <a:ea typeface="Helvetica" pitchFamily="2"/>
                <a:cs typeface="Times New Roman" pitchFamily="18"/>
              </a:rPr>
              <a:t>Другая эмоция - другая метафора.</a:t>
            </a:r>
            <a:r>
              <a:rPr lang="ru-RU" sz="2400" kern="1200" dirty="0">
                <a:solidFill>
                  <a:srgbClr val="242F33"/>
                </a:solidFill>
                <a:latin typeface="Georgia" pitchFamily="18"/>
                <a:ea typeface="Helvetica" pitchFamily="2"/>
                <a:cs typeface="Times New Roman" pitchFamily="18"/>
              </a:rPr>
              <a:t/>
            </a:r>
            <a:br>
              <a:rPr lang="ru-RU" sz="2400" kern="1200" dirty="0">
                <a:solidFill>
                  <a:srgbClr val="242F33"/>
                </a:solidFill>
                <a:latin typeface="Georgia" pitchFamily="18"/>
                <a:ea typeface="Helvetica" pitchFamily="2"/>
                <a:cs typeface="Times New Roman" pitchFamily="18"/>
              </a:rPr>
            </a:br>
            <a:endParaRPr lang="ru-RU" sz="2400" kern="1200" dirty="0">
              <a:solidFill>
                <a:srgbClr val="242F33"/>
              </a:solidFill>
              <a:latin typeface="Georgia" pitchFamily="18"/>
              <a:ea typeface="Helvetica" pitchFamily="2"/>
              <a:cs typeface="Times New Roman" pitchFamily="1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970375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Способы проработки кризисного состояния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000" b="1" i="1" dirty="0" err="1">
                <a:solidFill>
                  <a:schemeClr val="tx2"/>
                </a:solidFill>
              </a:rPr>
              <a:t>Отреагирование</a:t>
            </a:r>
            <a:r>
              <a:rPr lang="ru-RU" sz="4000" b="1" i="1" dirty="0">
                <a:solidFill>
                  <a:schemeClr val="tx2"/>
                </a:solidFill>
              </a:rPr>
              <a:t> </a:t>
            </a:r>
            <a:r>
              <a:rPr lang="ru-RU" sz="4000" b="1" dirty="0">
                <a:solidFill>
                  <a:schemeClr val="tx2"/>
                </a:solidFill>
              </a:rPr>
              <a:t>- слезы, крик….</a:t>
            </a:r>
          </a:p>
          <a:p>
            <a:r>
              <a:rPr lang="ru-RU" sz="4000" b="1" i="1" dirty="0">
                <a:solidFill>
                  <a:schemeClr val="tx2"/>
                </a:solidFill>
              </a:rPr>
              <a:t>Трансформация </a:t>
            </a:r>
            <a:r>
              <a:rPr lang="ru-RU" sz="4000" b="1" dirty="0">
                <a:solidFill>
                  <a:schemeClr val="tx2"/>
                </a:solidFill>
              </a:rPr>
              <a:t>- “я не обижен, я расстроен”.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4000" b="1" i="1" dirty="0">
                <a:solidFill>
                  <a:schemeClr val="tx2"/>
                </a:solidFill>
              </a:rPr>
              <a:t>Переключение </a:t>
            </a:r>
            <a:r>
              <a:rPr lang="ru-RU" sz="4000" b="1" dirty="0">
                <a:solidFill>
                  <a:schemeClr val="tx2"/>
                </a:solidFill>
              </a:rPr>
              <a:t>– попить воды, спросить о другом, попросить совет, попросить сделать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4000" b="1" i="1" dirty="0">
                <a:solidFill>
                  <a:schemeClr val="tx2"/>
                </a:solidFill>
              </a:rPr>
              <a:t>Подавление </a:t>
            </a:r>
            <a:r>
              <a:rPr lang="ru-RU" sz="4000" b="1" dirty="0">
                <a:solidFill>
                  <a:schemeClr val="tx2"/>
                </a:solidFill>
              </a:rPr>
              <a:t>-  беседы, расспрашивание, перенос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41897099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предложить помощь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«</a:t>
            </a:r>
            <a:r>
              <a:rPr lang="ru-RU" sz="4000" b="1" dirty="0">
                <a:solidFill>
                  <a:schemeClr val="tx2"/>
                </a:solidFill>
              </a:rPr>
              <a:t>Я вижу, что у тебя сейчас (проявления)…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Я вижу, что ты сильно переживаешь (какое-то событие)…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Я готова предложить </a:t>
            </a:r>
            <a:r>
              <a:rPr lang="ru-RU" sz="4000" b="1" dirty="0" smtClean="0">
                <a:solidFill>
                  <a:schemeClr val="tx2"/>
                </a:solidFill>
              </a:rPr>
              <a:t>небольшое </a:t>
            </a:r>
            <a:r>
              <a:rPr lang="ru-RU" sz="4000" b="1" dirty="0">
                <a:solidFill>
                  <a:schemeClr val="tx2"/>
                </a:solidFill>
              </a:rPr>
              <a:t>упражнение, чтобы тебе стало легче. Готов попробовать его сейчас вместе со мной?» </a:t>
            </a:r>
          </a:p>
        </p:txBody>
      </p:sp>
    </p:spTree>
    <p:extLst>
      <p:ext uri="{BB962C8B-B14F-4D97-AF65-F5344CB8AC3E}">
        <p14:creationId xmlns:p14="http://schemas.microsoft.com/office/powerpoint/2010/main" val="3700476210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 </a:t>
            </a:r>
            <a:r>
              <a:rPr lang="ru-RU" dirty="0" smtClean="0"/>
              <a:t>тревоге снизит напряжение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любая физическая активность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активная деятельность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попрыгать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поприседать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потрясти конечностями 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Дыхание </a:t>
            </a:r>
            <a:r>
              <a:rPr lang="ru-RU" sz="4000" b="1" dirty="0" smtClean="0">
                <a:solidFill>
                  <a:schemeClr val="tx2"/>
                </a:solidFill>
              </a:rPr>
              <a:t>– перевертыш</a:t>
            </a:r>
            <a:endParaRPr lang="ru-RU" sz="4000" b="1" dirty="0">
              <a:solidFill>
                <a:schemeClr val="tx2"/>
              </a:solidFill>
            </a:endParaRPr>
          </a:p>
          <a:p>
            <a:r>
              <a:rPr lang="ru-RU" sz="4000" b="1" dirty="0" smtClean="0">
                <a:solidFill>
                  <a:schemeClr val="tx2"/>
                </a:solidFill>
              </a:rPr>
              <a:t>«Техника монаха» 5-4-3-2-1 </a:t>
            </a:r>
            <a:endParaRPr lang="ru-RU" sz="4000" b="1" dirty="0">
              <a:solidFill>
                <a:schemeClr val="tx2"/>
              </a:solidFill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51518837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Гнев, агрессия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sz="3200" b="1" dirty="0">
                <a:solidFill>
                  <a:schemeClr val="tx2"/>
                </a:solidFill>
              </a:rPr>
              <a:t>Говорить спокойно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Постепенно снижать темп и громкость речи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Принятие чувств обратившегося «Я понимаю, что тебе хочется все разнести»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Задавать уточняющие вопросы «Как ты думаешь, что лучше сделать, это или это?»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Дать возможность отреагировать эмоции (дыхание, физическая </a:t>
            </a:r>
            <a:r>
              <a:rPr lang="ru-RU" sz="3200" b="1" dirty="0" smtClean="0">
                <a:solidFill>
                  <a:schemeClr val="tx2"/>
                </a:solidFill>
              </a:rPr>
              <a:t>активность) </a:t>
            </a:r>
          </a:p>
          <a:p>
            <a:pPr marL="0" indent="0">
              <a:buNone/>
            </a:pPr>
            <a:endParaRPr lang="ru-RU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b="1" dirty="0"/>
              <a:t>Быстро привести в норму – короткий приказ (стоп, отпусти)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292135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НЕРВАЯ ДРОЖЬ </a:t>
            </a:r>
            <a:r>
              <a:rPr lang="ru-RU" sz="3200" b="1" dirty="0" smtClean="0"/>
              <a:t>(может </a:t>
            </a:r>
            <a:r>
              <a:rPr lang="ru-RU" sz="3200" b="1" dirty="0"/>
              <a:t>быть при агрессии, плаче, страхе, </a:t>
            </a:r>
            <a:r>
              <a:rPr lang="ru-RU" sz="3200" b="1" dirty="0" smtClean="0"/>
              <a:t>истерике)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1.Уточните: ощущает ли </a:t>
            </a:r>
            <a:r>
              <a:rPr lang="ru-RU" sz="3600" b="1" dirty="0" smtClean="0">
                <a:solidFill>
                  <a:schemeClr val="tx2"/>
                </a:solidFill>
              </a:rPr>
              <a:t>дрожь во всем </a:t>
            </a:r>
            <a:r>
              <a:rPr lang="ru-RU" sz="3600" b="1" dirty="0">
                <a:solidFill>
                  <a:schemeClr val="tx2"/>
                </a:solidFill>
              </a:rPr>
              <a:t>теле или в какой-то </a:t>
            </a:r>
            <a:r>
              <a:rPr lang="ru-RU" sz="3600" b="1" dirty="0" smtClean="0">
                <a:solidFill>
                  <a:schemeClr val="tx2"/>
                </a:solidFill>
              </a:rPr>
              <a:t>части  </a:t>
            </a:r>
            <a:r>
              <a:rPr lang="ru-RU" sz="3600" b="1" dirty="0">
                <a:solidFill>
                  <a:schemeClr val="tx2"/>
                </a:solidFill>
              </a:rPr>
              <a:t>тела.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2.Объясните, что это нормальная реакция на стресс.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3.Рекомендуйте усилить дрожь, используйте технику «Тряска»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4.Мотивируйте отдохнуть, полежать, поспать. 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42751306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истерика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sz="3200" b="1" dirty="0" smtClean="0"/>
              <a:t>у</a:t>
            </a:r>
            <a:r>
              <a:rPr lang="ru-RU" sz="3200" b="1" dirty="0" smtClean="0">
                <a:solidFill>
                  <a:schemeClr val="tx2"/>
                </a:solidFill>
              </a:rPr>
              <a:t>далить  </a:t>
            </a:r>
            <a:r>
              <a:rPr lang="ru-RU" sz="3200" b="1" dirty="0">
                <a:solidFill>
                  <a:schemeClr val="tx2"/>
                </a:solidFill>
              </a:rPr>
              <a:t>зрителей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•Применять приемы активного слушания, перефразирование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Обращаться по имени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Говорить мало, спокойно, короткими простыми фразами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Если не подпитывать истерику, то через 10-15 минут наступает упадок сил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• Дать ребенку отдохнуть 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	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45618717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Апатия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</a:t>
            </a:r>
            <a:r>
              <a:rPr lang="ru-RU" sz="3600" b="1" dirty="0">
                <a:solidFill>
                  <a:schemeClr val="tx2"/>
                </a:solidFill>
              </a:rPr>
              <a:t>Задавать односложные вопросы: «Как ты себя чувствуешь?», «Хочешь пить?»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•Найти комфортное место для продолжения разговора с ребенком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•Поддерживать возможность испытывать негативные эмоции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•Для стабилизации состояния в текущий момент консультации предложить самомассаж пальцев, мочек ушей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	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521288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dirty="0"/>
              <a:t>Человек живет, </a:t>
            </a:r>
            <a:r>
              <a:rPr lang="ru-RU" sz="3100" b="1" dirty="0" smtClean="0"/>
              <a:t>получает и тратит энергию</a:t>
            </a:r>
            <a:r>
              <a:rPr lang="ru-RU" sz="3100" b="1" dirty="0"/>
              <a:t> </a:t>
            </a:r>
            <a:r>
              <a:rPr lang="ru-RU" sz="3100" b="1" dirty="0" smtClean="0"/>
              <a:t>- но наступает </a:t>
            </a:r>
            <a:r>
              <a:rPr lang="ru-RU" sz="3100" b="1" dirty="0"/>
              <a:t>стрессовое событие, </a:t>
            </a:r>
            <a:r>
              <a:rPr lang="ru-RU" sz="3100" b="1" dirty="0" smtClean="0"/>
              <a:t>энергии требуется </a:t>
            </a:r>
            <a:r>
              <a:rPr lang="ru-RU" sz="3100" b="1" dirty="0"/>
              <a:t>больше.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Что </a:t>
            </a:r>
            <a:r>
              <a:rPr lang="ru-RU" b="1" dirty="0"/>
              <a:t>человек делает?</a:t>
            </a:r>
          </a:p>
          <a:p>
            <a:pPr marL="0" indent="0">
              <a:buNone/>
            </a:pPr>
            <a:r>
              <a:rPr lang="ru-RU" dirty="0"/>
              <a:t>-ищет поддержку внутри себя</a:t>
            </a:r>
          </a:p>
          <a:p>
            <a:pPr marL="0" indent="0">
              <a:buNone/>
            </a:pPr>
            <a:r>
              <a:rPr lang="ru-RU" dirty="0"/>
              <a:t>-ищет поддержку в близком окружении</a:t>
            </a:r>
          </a:p>
          <a:p>
            <a:pPr marL="0" indent="0">
              <a:buNone/>
            </a:pPr>
            <a:r>
              <a:rPr lang="ru-RU" dirty="0"/>
              <a:t>- ищет поддержку </a:t>
            </a:r>
            <a:r>
              <a:rPr lang="ru-RU" dirty="0" smtClean="0"/>
              <a:t>(</a:t>
            </a:r>
            <a:r>
              <a:rPr lang="ru-RU" dirty="0"/>
              <a:t>интернет, книги, люди и т.д.)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B050"/>
                </a:solidFill>
              </a:rPr>
              <a:t>Если человек находит ресурсы </a:t>
            </a:r>
            <a:r>
              <a:rPr lang="ru-RU" dirty="0"/>
              <a:t>для решения </a:t>
            </a:r>
            <a:r>
              <a:rPr lang="ru-RU" dirty="0" smtClean="0"/>
              <a:t>ситуации - </a:t>
            </a:r>
            <a:r>
              <a:rPr lang="ru-RU" dirty="0"/>
              <a:t>это стресс, с которым </a:t>
            </a:r>
            <a:r>
              <a:rPr lang="ru-RU" b="1" dirty="0"/>
              <a:t>человек справился</a:t>
            </a: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Если не находит достаточно ресурсов</a:t>
            </a:r>
            <a:r>
              <a:rPr lang="ru-RU" dirty="0"/>
              <a:t>, чтобы справиться со </a:t>
            </a:r>
            <a:r>
              <a:rPr lang="ru-RU" dirty="0" smtClean="0"/>
              <a:t>стрессом -  </a:t>
            </a:r>
            <a:r>
              <a:rPr lang="ru-RU" dirty="0"/>
              <a:t>это </a:t>
            </a:r>
            <a:r>
              <a:rPr lang="ru-RU" b="1" dirty="0"/>
              <a:t>травма.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5512177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1.Энергично разотрите ладони 5 сек. </a:t>
            </a:r>
          </a:p>
          <a:p>
            <a:r>
              <a:rPr lang="ru-RU" b="1" dirty="0">
                <a:solidFill>
                  <a:schemeClr val="tx2"/>
                </a:solidFill>
              </a:rPr>
              <a:t>2.Быстро потрите пальцами щеки вверх – вниз 5сек. </a:t>
            </a:r>
          </a:p>
          <a:p>
            <a:r>
              <a:rPr lang="ru-RU" b="1" dirty="0">
                <a:solidFill>
                  <a:schemeClr val="tx2"/>
                </a:solidFill>
              </a:rPr>
              <a:t>3.Постучите расслабленными пальцами по макушке головы («барабанная дробь») 5сек. </a:t>
            </a:r>
          </a:p>
          <a:p>
            <a:r>
              <a:rPr lang="ru-RU" b="1" dirty="0">
                <a:solidFill>
                  <a:schemeClr val="tx2"/>
                </a:solidFill>
              </a:rPr>
              <a:t>4.Кулаком правой руки интенсивно разотрите плечо и предплечье левой руки 8 сек. То же для правой руки. </a:t>
            </a:r>
          </a:p>
          <a:p>
            <a:r>
              <a:rPr lang="ru-RU" b="1" dirty="0">
                <a:solidFill>
                  <a:schemeClr val="tx2"/>
                </a:solidFill>
              </a:rPr>
              <a:t>5.Осторожно надавите 4 раза на щитовидную железу (ниже кадыка) большим и указательным пальцами правой руки. </a:t>
            </a:r>
          </a:p>
          <a:p>
            <a:r>
              <a:rPr lang="ru-RU" b="1" dirty="0">
                <a:solidFill>
                  <a:schemeClr val="tx2"/>
                </a:solidFill>
              </a:rPr>
              <a:t>6.Нащупайте большим пальцем впадину в основании черепа, нажмите, сосчитайте до трех, отпустите. Повторите 3 раза. </a:t>
            </a:r>
          </a:p>
          <a:p>
            <a:r>
              <a:rPr lang="ru-RU" b="1" dirty="0">
                <a:solidFill>
                  <a:schemeClr val="tx2"/>
                </a:solidFill>
              </a:rPr>
              <a:t>7.Плотно захватите большим и указательным пальцами руки ахиллово сухожилие, сдавить его, отпустить. Повторите по 3 раза для каждой ноги.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53728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Для учителя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Если кто-то критикует вас или говорит вам неприятные вещи, то </a:t>
            </a:r>
            <a:r>
              <a:rPr lang="ru-RU" b="1" dirty="0" smtClean="0">
                <a:solidFill>
                  <a:schemeClr val="tx2"/>
                </a:solidFill>
              </a:rPr>
              <a:t>сделайте </a:t>
            </a:r>
            <a:r>
              <a:rPr lang="ru-RU" b="1" dirty="0">
                <a:solidFill>
                  <a:schemeClr val="tx2"/>
                </a:solidFill>
              </a:rPr>
              <a:t>эмоциональную паузу (для этого можно выдохнуть и на время задержать дыхание), после чего спросите себя: «Какую пользу я могу извлечь </a:t>
            </a:r>
            <a:r>
              <a:rPr lang="ru-RU" b="1">
                <a:solidFill>
                  <a:schemeClr val="tx2"/>
                </a:solidFill>
              </a:rPr>
              <a:t>из </a:t>
            </a:r>
            <a:r>
              <a:rPr lang="ru-RU" b="1" smtClean="0">
                <a:solidFill>
                  <a:schemeClr val="tx2"/>
                </a:solidFill>
              </a:rPr>
              <a:t>этих </a:t>
            </a:r>
            <a:r>
              <a:rPr lang="ru-RU" b="1" dirty="0">
                <a:solidFill>
                  <a:schemeClr val="tx2"/>
                </a:solidFill>
              </a:rPr>
              <a:t>слов?»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Например</a:t>
            </a:r>
            <a:r>
              <a:rPr lang="ru-RU" b="1" dirty="0">
                <a:solidFill>
                  <a:schemeClr val="tx2"/>
                </a:solidFill>
              </a:rPr>
              <a:t>, можно извлечь новую информацию о себе или о собеседнике. </a:t>
            </a:r>
          </a:p>
          <a:p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>
                <a:solidFill>
                  <a:schemeClr val="tx2"/>
                </a:solidFill>
              </a:rPr>
              <a:t>А </a:t>
            </a:r>
            <a:r>
              <a:rPr lang="ru-RU" b="1" dirty="0" smtClean="0">
                <a:solidFill>
                  <a:schemeClr val="tx2"/>
                </a:solidFill>
              </a:rPr>
              <a:t>дальше: </a:t>
            </a:r>
            <a:r>
              <a:rPr lang="ru-RU" b="1" dirty="0">
                <a:solidFill>
                  <a:schemeClr val="tx2"/>
                </a:solidFill>
              </a:rPr>
              <a:t>похвалите (поблагодарите) своего оппонента! За что?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Например, </a:t>
            </a:r>
            <a:r>
              <a:rPr lang="ru-RU" b="1" dirty="0">
                <a:solidFill>
                  <a:schemeClr val="tx2"/>
                </a:solidFill>
              </a:rPr>
              <a:t>за то, что он помогал вам тренировать выдержку и терпение; за то, что </a:t>
            </a:r>
            <a:r>
              <a:rPr lang="ru-RU" b="1" dirty="0" smtClean="0">
                <a:solidFill>
                  <a:schemeClr val="tx2"/>
                </a:solidFill>
              </a:rPr>
              <a:t>помог </a:t>
            </a:r>
            <a:r>
              <a:rPr lang="ru-RU" b="1" dirty="0">
                <a:solidFill>
                  <a:schemeClr val="tx2"/>
                </a:solidFill>
              </a:rPr>
              <a:t>вам посмотреть на себя со стороны; за радость победы над собой и над </a:t>
            </a:r>
            <a:r>
              <a:rPr lang="ru-RU" b="1" dirty="0" smtClean="0">
                <a:solidFill>
                  <a:schemeClr val="tx2"/>
                </a:solidFill>
              </a:rPr>
              <a:t>ситуацией. 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236450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5"/>
            <a:r>
              <a:rPr lang="ru-RU" sz="4800" b="1" dirty="0">
                <a:solidFill>
                  <a:srgbClr val="0070C0"/>
                </a:solidFill>
              </a:rPr>
              <a:t>Надо помогать!</a:t>
            </a:r>
            <a:br>
              <a:rPr lang="ru-RU" sz="4800" b="1" dirty="0">
                <a:solidFill>
                  <a:srgbClr val="0070C0"/>
                </a:solidFill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600" dirty="0"/>
              <a:t>в среднем ПТСР </a:t>
            </a:r>
            <a:r>
              <a:rPr lang="ru-RU" sz="3600" dirty="0" smtClean="0"/>
              <a:t>у 25</a:t>
            </a:r>
            <a:r>
              <a:rPr lang="ru-RU" sz="3600" dirty="0"/>
              <a:t>% участников боевых действий; </a:t>
            </a:r>
          </a:p>
          <a:p>
            <a:r>
              <a:rPr lang="ru-RU" sz="3600" dirty="0"/>
              <a:t>через 5–10 лет будут страдать хроническим ПТСР </a:t>
            </a:r>
            <a:r>
              <a:rPr lang="ru-RU" sz="3600" b="1" dirty="0">
                <a:solidFill>
                  <a:srgbClr val="C00000"/>
                </a:solidFill>
              </a:rPr>
              <a:t>- 6%,  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smtClean="0">
                <a:solidFill>
                  <a:srgbClr val="00B050"/>
                </a:solidFill>
              </a:rPr>
              <a:t>93</a:t>
            </a:r>
            <a:r>
              <a:rPr lang="ru-RU" sz="3600" b="1" dirty="0">
                <a:solidFill>
                  <a:srgbClr val="00B050"/>
                </a:solidFill>
              </a:rPr>
              <a:t>% </a:t>
            </a:r>
            <a:r>
              <a:rPr lang="ru-RU" sz="3600" dirty="0"/>
              <a:t>достигнут позитивной адаптации и даже личностного роста</a:t>
            </a:r>
            <a:r>
              <a:rPr lang="ru-RU" sz="3600" dirty="0" smtClean="0"/>
              <a:t>.</a:t>
            </a:r>
          </a:p>
          <a:p>
            <a:pPr marL="0" indent="0">
              <a:buNone/>
            </a:pPr>
            <a:r>
              <a:rPr lang="ru-RU" sz="3600" b="1" dirty="0"/>
              <a:t>Закономерность:</a:t>
            </a:r>
          </a:p>
          <a:p>
            <a:pPr marL="0" indent="0">
              <a:buNone/>
            </a:pPr>
            <a:r>
              <a:rPr lang="ru-RU" sz="3600" dirty="0"/>
              <a:t>-травма (обычно) после 3 месяцев пребывания в зоне военных действий;</a:t>
            </a:r>
          </a:p>
          <a:p>
            <a:pPr marL="0" indent="0">
              <a:buNone/>
            </a:pPr>
            <a:r>
              <a:rPr lang="ru-RU" sz="3600" dirty="0"/>
              <a:t>-проявляется </a:t>
            </a:r>
            <a:r>
              <a:rPr lang="ru-RU" sz="3600" dirty="0" smtClean="0"/>
              <a:t>отсрочено </a:t>
            </a:r>
            <a:r>
              <a:rPr lang="ru-RU" sz="3600" dirty="0"/>
              <a:t>- первые признаки нарушений активно проявляются через 3–5 месяцев мирной жизни;</a:t>
            </a:r>
          </a:p>
          <a:p>
            <a:pPr marL="0" indent="0">
              <a:buNone/>
            </a:pPr>
            <a:r>
              <a:rPr lang="ru-RU" sz="3600" dirty="0"/>
              <a:t>-острые воспоминания непроизвольно вторгаются в сознание, сопровождается сильными эмоциями. Это </a:t>
            </a:r>
            <a:r>
              <a:rPr lang="ru-RU" sz="3600" b="1" dirty="0"/>
              <a:t>нормально</a:t>
            </a:r>
            <a:r>
              <a:rPr lang="ru-RU" sz="3600" dirty="0"/>
              <a:t> - человек должен переработать свой опыт и научиться с ним жить</a:t>
            </a:r>
            <a:r>
              <a:rPr lang="ru-RU" sz="3600" dirty="0" smtClean="0"/>
              <a:t>.</a:t>
            </a:r>
            <a:r>
              <a:rPr lang="ru-RU" sz="3200" dirty="0"/>
              <a:t>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ПТСР </a:t>
            </a:r>
            <a:r>
              <a:rPr lang="ru-RU" sz="3200" dirty="0"/>
              <a:t>коварно - может </a:t>
            </a:r>
            <a:r>
              <a:rPr lang="ru-RU" sz="3200" b="1" dirty="0">
                <a:solidFill>
                  <a:srgbClr val="C00000"/>
                </a:solidFill>
              </a:rPr>
              <a:t>«догнать» </a:t>
            </a:r>
            <a:r>
              <a:rPr lang="ru-RU" sz="3200" dirty="0"/>
              <a:t>человека впервые и </a:t>
            </a:r>
            <a:r>
              <a:rPr lang="ru-RU" sz="3200" b="1" dirty="0">
                <a:solidFill>
                  <a:srgbClr val="C00000"/>
                </a:solidFill>
              </a:rPr>
              <a:t>через десять лет.</a:t>
            </a:r>
          </a:p>
          <a:p>
            <a:pPr marL="0" indent="0">
              <a:buNone/>
            </a:pPr>
            <a:endParaRPr lang="ru-RU" sz="3600" dirty="0"/>
          </a:p>
          <a:p>
            <a:endParaRPr lang="ru-RU" sz="3600" dirty="0" smtClean="0"/>
          </a:p>
          <a:p>
            <a:endParaRPr lang="ru-RU" sz="3600" dirty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85217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роблемы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сем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ей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ветеранов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локальных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войн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3200" b="1" dirty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ru-RU" b="1" dirty="0">
                <a:latin typeface="Times New Roman" pitchFamily="18"/>
                <a:cs typeface="Times New Roman" pitchFamily="18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разводы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(16,6%)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>
                <a:latin typeface="Arial" pitchFamily="34" charset="0"/>
                <a:cs typeface="Arial" pitchFamily="34" charset="0"/>
              </a:rPr>
              <a:t>с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емейные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отношения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могут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станов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ь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ся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драматичными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-"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социопати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воевавших </a:t>
            </a:r>
            <a:r>
              <a:rPr lang="ru-RU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проявляются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затяжными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конфликтами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>
                <a:latin typeface="Arial" pitchFamily="34" charset="0"/>
                <a:cs typeface="Arial" pitchFamily="34" charset="0"/>
              </a:rPr>
              <a:t>неизбежно влияют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семейные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отношени</a:t>
            </a:r>
            <a:r>
              <a:rPr lang="ru-RU" dirty="0">
                <a:latin typeface="Arial" pitchFamily="34" charset="0"/>
                <a:cs typeface="Arial" pitchFamily="34" charset="0"/>
              </a:rPr>
              <a:t>я</a:t>
            </a: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32%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);</a:t>
            </a:r>
          </a:p>
          <a:p>
            <a:pPr lvl="0" algn="just">
              <a:buFontTx/>
              <a:buChar char="-"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алкоголизм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политоксикомании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(24%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lvl="0" algn="just">
              <a:buFontTx/>
              <a:buChar char="-"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травматическ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ий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невроз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хроническая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тревога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беспокойство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повышенная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раздражительность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эксплозивные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вспышки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бессонница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устрашающие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сновидения</a:t>
            </a:r>
            <a:r>
              <a:rPr lang="ru-RU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оказыва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ют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травматическое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влияние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04532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b="1" dirty="0">
                <a:latin typeface="Arial" pitchFamily="34" charset="0"/>
                <a:cs typeface="Arial" pitchFamily="34" charset="0"/>
              </a:rPr>
              <a:t>Механизм: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индукци</a:t>
            </a:r>
            <a:r>
              <a:rPr lang="ru-RU" sz="2700" b="1" dirty="0">
                <a:latin typeface="Arial" pitchFamily="34" charset="0"/>
                <a:cs typeface="Arial" pitchFamily="34" charset="0"/>
              </a:rPr>
              <a:t>я - о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посредованное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влияние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участников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региональных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конфликтов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с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их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посттравматическими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стрессовыми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расстройствами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родных</a:t>
            </a: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(исследования)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/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 algn="just"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психосоматические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заболевания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(60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%)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невротические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расстройства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(33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%)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невротическое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развитие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детей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-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большой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процент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острых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реактивных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состояний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погибших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с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неблагоприятным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течением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-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совпадение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психосоматических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проявлений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невротических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расстройств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участников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вооруженных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конфликтов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и у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кого-то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из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865932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Психическая </a:t>
            </a:r>
            <a:r>
              <a:rPr lang="ru-RU" sz="3200" b="1" dirty="0" smtClean="0"/>
              <a:t>травма всегда </a:t>
            </a:r>
            <a:r>
              <a:rPr lang="ru-RU" sz="3200" b="1" dirty="0"/>
              <a:t>- психологическое напряжение и душевная боль.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/>
              <a:t>глубоко </a:t>
            </a:r>
            <a:r>
              <a:rPr lang="ru-RU" b="1" dirty="0"/>
              <a:t>индивидуальная реакция </a:t>
            </a:r>
            <a:r>
              <a:rPr lang="ru-RU" dirty="0"/>
              <a:t>на трагическое или чрезвычайно значимое событие, вызывающее чрезмерное психическое напряжение и последующие негативные переживания, которые </a:t>
            </a:r>
            <a:r>
              <a:rPr lang="ru-RU" b="1" dirty="0"/>
              <a:t>не могут быть преодолены самостоятельно и вызывают устойчивые изменения состояния и поведения.</a:t>
            </a:r>
          </a:p>
          <a:p>
            <a:pPr algn="just"/>
            <a:r>
              <a:rPr lang="ru-RU" b="1" dirty="0" err="1" smtClean="0"/>
              <a:t>Флэшбек</a:t>
            </a:r>
            <a:r>
              <a:rPr lang="ru-RU" dirty="0" smtClean="0"/>
              <a:t> </a:t>
            </a:r>
            <a:r>
              <a:rPr lang="ru-RU" dirty="0"/>
              <a:t>как </a:t>
            </a:r>
            <a:r>
              <a:rPr lang="ru-RU" b="1" dirty="0"/>
              <a:t>непроизвольное повторяющееся воспоминание </a:t>
            </a:r>
            <a:r>
              <a:rPr lang="ru-RU" dirty="0"/>
              <a:t>–психологический феномен, при котором человек испытывает внезапное (обычно мощное) повторное переживание прошлого опыта или элементов прошлого опыта.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87044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Характерно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Причины </a:t>
            </a:r>
            <a:r>
              <a:rPr lang="ru-RU" b="1" dirty="0"/>
              <a:t>всегда внешние;</a:t>
            </a:r>
          </a:p>
          <a:p>
            <a:r>
              <a:rPr lang="ru-RU" b="1" dirty="0" smtClean="0"/>
              <a:t>Событие </a:t>
            </a:r>
            <a:r>
              <a:rPr lang="ru-RU" b="1" dirty="0"/>
              <a:t>осознается;</a:t>
            </a:r>
          </a:p>
          <a:p>
            <a:r>
              <a:rPr lang="ru-RU" b="1" dirty="0" smtClean="0"/>
              <a:t>Событие </a:t>
            </a:r>
            <a:r>
              <a:rPr lang="ru-RU" b="1" dirty="0"/>
              <a:t>вызывает ужас, ощущение беспомощности, бессилие что-то сделать;</a:t>
            </a:r>
          </a:p>
          <a:p>
            <a:r>
              <a:rPr lang="ru-RU" b="1" dirty="0"/>
              <a:t>Пережитое разрушает привычный образ жизни.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0725365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2535</Words>
  <Application>Microsoft Office PowerPoint</Application>
  <PresentationFormat>Произвольный</PresentationFormat>
  <Paragraphs>278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Default</vt:lpstr>
      <vt:lpstr>Презентация PowerPoint</vt:lpstr>
      <vt:lpstr>Не следует</vt:lpstr>
      <vt:lpstr>Важно понимать</vt:lpstr>
      <vt:lpstr>Человек живет, получает и тратит энергию - но наступает стрессовое событие, энергии требуется больше. </vt:lpstr>
      <vt:lpstr>Надо помогать! </vt:lpstr>
      <vt:lpstr>Проблемы семей ветеранов локальных войн. </vt:lpstr>
      <vt:lpstr>Механизм: индукция - опосредованное влияние участников региональных конфликтов с их посттравматическими стрессовыми расстройствами на родных (исследования).  </vt:lpstr>
      <vt:lpstr>Психическая травма всегда - психологическое напряжение и душевная боль. </vt:lpstr>
      <vt:lpstr>Характерно </vt:lpstr>
      <vt:lpstr>В поведении</vt:lpstr>
      <vt:lpstr> Шкала стресса Холмса-Рэя </vt:lpstr>
      <vt:lpstr>Шкала стресса Холмса-Рэя</vt:lpstr>
      <vt:lpstr>Шкала стресса Холмса-Рэя</vt:lpstr>
      <vt:lpstr>Шкала стресса Холмса-Рэя</vt:lpstr>
      <vt:lpstr>Подсчет баллов</vt:lpstr>
      <vt:lpstr>фазы стрессовой реакции человека: </vt:lpstr>
      <vt:lpstr>Признаки ПТСР комбатантов </vt:lpstr>
      <vt:lpstr>Задачи адаптации</vt:lpstr>
      <vt:lpstr>Факторы помощные</vt:lpstr>
      <vt:lpstr>Образ жизни  - три уровня активности человека(объясняем близким)</vt:lpstr>
      <vt:lpstr>Важно!</vt:lpstr>
      <vt:lpstr>Помощь детям</vt:lpstr>
      <vt:lpstr>Помощь детям</vt:lpstr>
      <vt:lpstr>Помощь детям</vt:lpstr>
      <vt:lpstr>Помощь детям</vt:lpstr>
      <vt:lpstr>Мониторинг состояний</vt:lpstr>
      <vt:lpstr>Формирование у ребенка установки: «Мой отец – герой» </vt:lpstr>
      <vt:lpstr>Отцу нужно помочь пережить трудную ситуацию </vt:lpstr>
      <vt:lpstr>Приемы вовлечения сверстников в психологическую реабилитацию детей. </vt:lpstr>
      <vt:lpstr>Техники</vt:lpstr>
      <vt:lpstr>Рефрейминг (переоценка, «изменение рамки») </vt:lpstr>
      <vt:lpstr>Терапевтические метафоры</vt:lpstr>
      <vt:lpstr>Способы проработки кризисного состояния</vt:lpstr>
      <vt:lpstr>Как предложить помощь</vt:lpstr>
      <vt:lpstr>При тревоге снизит напряжение</vt:lpstr>
      <vt:lpstr>Гнев, агрессия</vt:lpstr>
      <vt:lpstr>НЕРВАЯ ДРОЖЬ (может быть при агрессии, плаче, страхе, истерике) </vt:lpstr>
      <vt:lpstr>истерика</vt:lpstr>
      <vt:lpstr>Апатия</vt:lpstr>
      <vt:lpstr>Техника</vt:lpstr>
      <vt:lpstr>Для учителя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VLADIMIR</cp:lastModifiedBy>
  <cp:revision>161</cp:revision>
  <dcterms:modified xsi:type="dcterms:W3CDTF">2025-06-20T13:17:36Z</dcterms:modified>
</cp:coreProperties>
</file>