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83" r:id="rId3"/>
    <p:sldId id="278" r:id="rId4"/>
    <p:sldId id="277" r:id="rId5"/>
    <p:sldId id="259" r:id="rId6"/>
    <p:sldId id="268" r:id="rId7"/>
    <p:sldId id="279" r:id="rId8"/>
    <p:sldId id="271" r:id="rId9"/>
    <p:sldId id="276" r:id="rId10"/>
    <p:sldId id="281" r:id="rId11"/>
    <p:sldId id="282" r:id="rId12"/>
    <p:sldId id="280" r:id="rId13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261D"/>
    <a:srgbClr val="003300"/>
    <a:srgbClr val="631E17"/>
    <a:srgbClr val="006666"/>
    <a:srgbClr val="006600"/>
    <a:srgbClr val="FF3300"/>
    <a:srgbClr val="008080"/>
    <a:srgbClr val="009999"/>
    <a:srgbClr val="008000"/>
    <a:srgbClr val="3D37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30" autoAdjust="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ABCF9-E813-4E75-9F22-687402DDE9B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0F95DC-5FB1-413E-B148-B52E6F13EAF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Самосохранение</a:t>
          </a:r>
          <a:endParaRPr lang="ru-RU" sz="2000" b="1" dirty="0">
            <a:solidFill>
              <a:srgbClr val="002060"/>
            </a:solidFill>
          </a:endParaRPr>
        </a:p>
      </dgm:t>
    </dgm:pt>
    <dgm:pt modelId="{9D69BE89-A9A0-4C7C-A28F-12CCA4B579EA}" type="parTrans" cxnId="{150A2955-0030-4DE2-918D-33FB05BB5114}">
      <dgm:prSet/>
      <dgm:spPr/>
      <dgm:t>
        <a:bodyPr/>
        <a:lstStyle/>
        <a:p>
          <a:endParaRPr lang="ru-RU"/>
        </a:p>
      </dgm:t>
    </dgm:pt>
    <dgm:pt modelId="{0E123EE0-8BA4-4BA8-9989-435CBEA23DB6}" type="sibTrans" cxnId="{150A2955-0030-4DE2-918D-33FB05BB5114}">
      <dgm:prSet/>
      <dgm:spPr/>
      <dgm:t>
        <a:bodyPr/>
        <a:lstStyle/>
        <a:p>
          <a:endParaRPr lang="ru-RU"/>
        </a:p>
      </dgm:t>
    </dgm:pt>
    <dgm:pt modelId="{F7D87733-5BB3-403F-8ABA-1A434B6F44C8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 smtClean="0"/>
            <a:t>Физическая целостность</a:t>
          </a:r>
          <a:endParaRPr lang="ru-RU" b="1" dirty="0"/>
        </a:p>
      </dgm:t>
    </dgm:pt>
    <dgm:pt modelId="{F4CAB9AD-E651-4C30-8DE4-F0935DE1EAB1}" type="parTrans" cxnId="{4F8FD5C5-6EAC-4DAF-B822-F84229D82482}">
      <dgm:prSet/>
      <dgm:spPr/>
      <dgm:t>
        <a:bodyPr/>
        <a:lstStyle/>
        <a:p>
          <a:endParaRPr lang="ru-RU"/>
        </a:p>
      </dgm:t>
    </dgm:pt>
    <dgm:pt modelId="{D8B41A5C-9DF5-4D30-B95C-C0E8BF103EC4}" type="sibTrans" cxnId="{4F8FD5C5-6EAC-4DAF-B822-F84229D82482}">
      <dgm:prSet/>
      <dgm:spPr/>
      <dgm:t>
        <a:bodyPr/>
        <a:lstStyle/>
        <a:p>
          <a:endParaRPr lang="ru-RU"/>
        </a:p>
      </dgm:t>
    </dgm:pt>
    <dgm:pt modelId="{B5DB11EE-1465-4726-B3E3-D67D8ADA44CF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Самовоспроизводство</a:t>
          </a:r>
          <a:endParaRPr lang="ru-RU" sz="2000" b="1" dirty="0">
            <a:solidFill>
              <a:srgbClr val="002060"/>
            </a:solidFill>
          </a:endParaRPr>
        </a:p>
      </dgm:t>
    </dgm:pt>
    <dgm:pt modelId="{B783E86A-034E-4E34-BF1D-90FD2EFA1173}" type="parTrans" cxnId="{3C166A3A-5830-40B5-AC67-1DF95FE08E8B}">
      <dgm:prSet/>
      <dgm:spPr/>
      <dgm:t>
        <a:bodyPr/>
        <a:lstStyle/>
        <a:p>
          <a:endParaRPr lang="ru-RU"/>
        </a:p>
      </dgm:t>
    </dgm:pt>
    <dgm:pt modelId="{3D4FF9E7-538A-49AF-8374-ED74C977CE1D}" type="sibTrans" cxnId="{3C166A3A-5830-40B5-AC67-1DF95FE08E8B}">
      <dgm:prSet/>
      <dgm:spPr/>
      <dgm:t>
        <a:bodyPr/>
        <a:lstStyle/>
        <a:p>
          <a:endParaRPr lang="ru-RU"/>
        </a:p>
      </dgm:t>
    </dgm:pt>
    <dgm:pt modelId="{DA9C47B8-0DD4-4292-8914-FCAE32BF57E2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 smtClean="0"/>
            <a:t>Способность  к  продолжению  рода</a:t>
          </a:r>
          <a:endParaRPr lang="ru-RU" b="1" dirty="0"/>
        </a:p>
      </dgm:t>
    </dgm:pt>
    <dgm:pt modelId="{A516CA3F-EAE9-4213-847E-B96BD1BDCBE5}" type="parTrans" cxnId="{09CFFE59-A8BB-435A-87C6-0D4F16B30691}">
      <dgm:prSet/>
      <dgm:spPr/>
      <dgm:t>
        <a:bodyPr/>
        <a:lstStyle/>
        <a:p>
          <a:endParaRPr lang="ru-RU"/>
        </a:p>
      </dgm:t>
    </dgm:pt>
    <dgm:pt modelId="{D37E33ED-A94A-4FA2-997D-D3D0D776CB1C}" type="sibTrans" cxnId="{09CFFE59-A8BB-435A-87C6-0D4F16B30691}">
      <dgm:prSet/>
      <dgm:spPr/>
      <dgm:t>
        <a:bodyPr/>
        <a:lstStyle/>
        <a:p>
          <a:endParaRPr lang="ru-RU"/>
        </a:p>
      </dgm:t>
    </dgm:pt>
    <dgm:pt modelId="{F2ABA06C-71F9-4C7B-8691-423C2C2F174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Самоподдержание</a:t>
          </a:r>
          <a:endParaRPr lang="ru-RU" sz="1800" b="1" dirty="0">
            <a:solidFill>
              <a:srgbClr val="002060"/>
            </a:solidFill>
          </a:endParaRPr>
        </a:p>
      </dgm:t>
    </dgm:pt>
    <dgm:pt modelId="{53469981-26D3-4FFA-BB4F-7870688A1AC9}" type="parTrans" cxnId="{059412C6-C873-4519-BF5E-790AFBF5F3CD}">
      <dgm:prSet/>
      <dgm:spPr/>
      <dgm:t>
        <a:bodyPr/>
        <a:lstStyle/>
        <a:p>
          <a:endParaRPr lang="ru-RU"/>
        </a:p>
      </dgm:t>
    </dgm:pt>
    <dgm:pt modelId="{BC331689-DD9B-4CBE-A2DF-0C868003DA66}" type="sibTrans" cxnId="{059412C6-C873-4519-BF5E-790AFBF5F3CD}">
      <dgm:prSet/>
      <dgm:spPr/>
      <dgm:t>
        <a:bodyPr/>
        <a:lstStyle/>
        <a:p>
          <a:endParaRPr lang="ru-RU"/>
        </a:p>
      </dgm:t>
    </dgm:pt>
    <dgm:pt modelId="{06CEA5F2-5C64-4BAF-8956-A763BE0FD345}">
      <dgm:prSet phldrT="[Текст]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ru-RU" b="1" dirty="0" smtClean="0"/>
            <a:t>Сохранение функциональной целостности и работоспособности</a:t>
          </a:r>
          <a:endParaRPr lang="ru-RU" b="1" dirty="0"/>
        </a:p>
      </dgm:t>
    </dgm:pt>
    <dgm:pt modelId="{EEDA563E-2E8D-43EA-826F-3AC5D857C36C}" type="parTrans" cxnId="{4F49E099-5990-4CB1-883F-BD9CE25D3F3F}">
      <dgm:prSet/>
      <dgm:spPr/>
      <dgm:t>
        <a:bodyPr/>
        <a:lstStyle/>
        <a:p>
          <a:endParaRPr lang="ru-RU"/>
        </a:p>
      </dgm:t>
    </dgm:pt>
    <dgm:pt modelId="{CB4818F2-5A1B-402B-8B7A-7EBCA2BE89E5}" type="sibTrans" cxnId="{4F49E099-5990-4CB1-883F-BD9CE25D3F3F}">
      <dgm:prSet/>
      <dgm:spPr/>
      <dgm:t>
        <a:bodyPr/>
        <a:lstStyle/>
        <a:p>
          <a:endParaRPr lang="ru-RU"/>
        </a:p>
      </dgm:t>
    </dgm:pt>
    <dgm:pt modelId="{D11127B7-4765-43FE-B682-B8631096AFAF}" type="pres">
      <dgm:prSet presAssocID="{15FABCF9-E813-4E75-9F22-687402DDE9B3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560AF1-F350-4845-8901-054EAA955B2E}" type="pres">
      <dgm:prSet presAssocID="{E90F95DC-5FB1-413E-B148-B52E6F13EAFF}" presName="horFlow" presStyleCnt="0"/>
      <dgm:spPr/>
    </dgm:pt>
    <dgm:pt modelId="{07D7E1CA-AC7D-4F0B-8246-E1A46FF1EE95}" type="pres">
      <dgm:prSet presAssocID="{E90F95DC-5FB1-413E-B148-B52E6F13EAFF}" presName="bigChev" presStyleLbl="node1" presStyleIdx="0" presStyleCnt="3" custScaleX="375546" custLinFactNeighborX="-763" custLinFactNeighborY="-1002"/>
      <dgm:spPr/>
      <dgm:t>
        <a:bodyPr/>
        <a:lstStyle/>
        <a:p>
          <a:endParaRPr lang="ru-RU"/>
        </a:p>
      </dgm:t>
    </dgm:pt>
    <dgm:pt modelId="{3CF3B92C-F7ED-4C61-BCA5-39049F52FBF6}" type="pres">
      <dgm:prSet presAssocID="{F4CAB9AD-E651-4C30-8DE4-F0935DE1EAB1}" presName="parTrans" presStyleCnt="0"/>
      <dgm:spPr/>
    </dgm:pt>
    <dgm:pt modelId="{E553B928-0C45-4B86-8F91-D10DC900F620}" type="pres">
      <dgm:prSet presAssocID="{F7D87733-5BB3-403F-8ABA-1A434B6F44C8}" presName="node" presStyleLbl="alignAccFollowNode1" presStyleIdx="0" presStyleCnt="3" custScaleX="314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EF356-9D85-4B5D-8C13-2FCFF5DD4361}" type="pres">
      <dgm:prSet presAssocID="{E90F95DC-5FB1-413E-B148-B52E6F13EAFF}" presName="vSp" presStyleCnt="0"/>
      <dgm:spPr/>
    </dgm:pt>
    <dgm:pt modelId="{E2BF53E1-D1E6-4A66-8E7C-ABA7268D4A61}" type="pres">
      <dgm:prSet presAssocID="{B5DB11EE-1465-4726-B3E3-D67D8ADA44CF}" presName="horFlow" presStyleCnt="0"/>
      <dgm:spPr/>
    </dgm:pt>
    <dgm:pt modelId="{E5D08CFC-D562-4C32-B64B-C2989BAFDBEA}" type="pres">
      <dgm:prSet presAssocID="{B5DB11EE-1465-4726-B3E3-D67D8ADA44CF}" presName="bigChev" presStyleLbl="node1" presStyleIdx="1" presStyleCnt="3" custScaleX="320961"/>
      <dgm:spPr/>
      <dgm:t>
        <a:bodyPr/>
        <a:lstStyle/>
        <a:p>
          <a:endParaRPr lang="ru-RU"/>
        </a:p>
      </dgm:t>
    </dgm:pt>
    <dgm:pt modelId="{DA12BF85-BE1A-4D8F-8B7E-128207C2AE92}" type="pres">
      <dgm:prSet presAssocID="{A516CA3F-EAE9-4213-847E-B96BD1BDCBE5}" presName="parTrans" presStyleCnt="0"/>
      <dgm:spPr/>
    </dgm:pt>
    <dgm:pt modelId="{BA4C3378-B8C5-4906-92F1-793FA24219DB}" type="pres">
      <dgm:prSet presAssocID="{DA9C47B8-0DD4-4292-8914-FCAE32BF57E2}" presName="node" presStyleLbl="alignAccFollowNode1" presStyleIdx="1" presStyleCnt="3" custScaleX="375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F3432-3A69-4227-B23C-CCCAF19A196D}" type="pres">
      <dgm:prSet presAssocID="{B5DB11EE-1465-4726-B3E3-D67D8ADA44CF}" presName="vSp" presStyleCnt="0"/>
      <dgm:spPr/>
    </dgm:pt>
    <dgm:pt modelId="{4573F0BC-061A-439F-8C78-53B49E2A7851}" type="pres">
      <dgm:prSet presAssocID="{F2ABA06C-71F9-4C7B-8691-423C2C2F1740}" presName="horFlow" presStyleCnt="0"/>
      <dgm:spPr/>
    </dgm:pt>
    <dgm:pt modelId="{7D97A7A0-B928-4954-9D50-2C2D1B92AD18}" type="pres">
      <dgm:prSet presAssocID="{F2ABA06C-71F9-4C7B-8691-423C2C2F1740}" presName="bigChev" presStyleLbl="node1" presStyleIdx="2" presStyleCnt="3" custScaleX="288185"/>
      <dgm:spPr/>
      <dgm:t>
        <a:bodyPr/>
        <a:lstStyle/>
        <a:p>
          <a:endParaRPr lang="ru-RU"/>
        </a:p>
      </dgm:t>
    </dgm:pt>
    <dgm:pt modelId="{1DEE11D8-E2A5-4371-BD32-666548B7CFF5}" type="pres">
      <dgm:prSet presAssocID="{EEDA563E-2E8D-43EA-826F-3AC5D857C36C}" presName="parTrans" presStyleCnt="0"/>
      <dgm:spPr/>
    </dgm:pt>
    <dgm:pt modelId="{D2A6B4EB-8CD4-4A4B-936E-B7C68D7D961C}" type="pres">
      <dgm:prSet presAssocID="{06CEA5F2-5C64-4BAF-8956-A763BE0FD345}" presName="node" presStyleLbl="alignAccFollowNode1" presStyleIdx="2" presStyleCnt="3" custScaleX="464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0A2955-0030-4DE2-918D-33FB05BB5114}" srcId="{15FABCF9-E813-4E75-9F22-687402DDE9B3}" destId="{E90F95DC-5FB1-413E-B148-B52E6F13EAFF}" srcOrd="0" destOrd="0" parTransId="{9D69BE89-A9A0-4C7C-A28F-12CCA4B579EA}" sibTransId="{0E123EE0-8BA4-4BA8-9989-435CBEA23DB6}"/>
    <dgm:cxn modelId="{BF33E574-0C68-49F8-8024-DC05850B3FF6}" type="presOf" srcId="{06CEA5F2-5C64-4BAF-8956-A763BE0FD345}" destId="{D2A6B4EB-8CD4-4A4B-936E-B7C68D7D961C}" srcOrd="0" destOrd="0" presId="urn:microsoft.com/office/officeart/2005/8/layout/lProcess3"/>
    <dgm:cxn modelId="{059412C6-C873-4519-BF5E-790AFBF5F3CD}" srcId="{15FABCF9-E813-4E75-9F22-687402DDE9B3}" destId="{F2ABA06C-71F9-4C7B-8691-423C2C2F1740}" srcOrd="2" destOrd="0" parTransId="{53469981-26D3-4FFA-BB4F-7870688A1AC9}" sibTransId="{BC331689-DD9B-4CBE-A2DF-0C868003DA66}"/>
    <dgm:cxn modelId="{09CFFE59-A8BB-435A-87C6-0D4F16B30691}" srcId="{B5DB11EE-1465-4726-B3E3-D67D8ADA44CF}" destId="{DA9C47B8-0DD4-4292-8914-FCAE32BF57E2}" srcOrd="0" destOrd="0" parTransId="{A516CA3F-EAE9-4213-847E-B96BD1BDCBE5}" sibTransId="{D37E33ED-A94A-4FA2-997D-D3D0D776CB1C}"/>
    <dgm:cxn modelId="{07365AA8-3A98-47BC-BE7E-A25BA2868264}" type="presOf" srcId="{15FABCF9-E813-4E75-9F22-687402DDE9B3}" destId="{D11127B7-4765-43FE-B682-B8631096AFAF}" srcOrd="0" destOrd="0" presId="urn:microsoft.com/office/officeart/2005/8/layout/lProcess3"/>
    <dgm:cxn modelId="{CA26BA3C-4AEE-4567-A62A-40ECE81F0800}" type="presOf" srcId="{DA9C47B8-0DD4-4292-8914-FCAE32BF57E2}" destId="{BA4C3378-B8C5-4906-92F1-793FA24219DB}" srcOrd="0" destOrd="0" presId="urn:microsoft.com/office/officeart/2005/8/layout/lProcess3"/>
    <dgm:cxn modelId="{155D9B42-AFFE-459D-9755-1AECDB869B20}" type="presOf" srcId="{F2ABA06C-71F9-4C7B-8691-423C2C2F1740}" destId="{7D97A7A0-B928-4954-9D50-2C2D1B92AD18}" srcOrd="0" destOrd="0" presId="urn:microsoft.com/office/officeart/2005/8/layout/lProcess3"/>
    <dgm:cxn modelId="{3C166A3A-5830-40B5-AC67-1DF95FE08E8B}" srcId="{15FABCF9-E813-4E75-9F22-687402DDE9B3}" destId="{B5DB11EE-1465-4726-B3E3-D67D8ADA44CF}" srcOrd="1" destOrd="0" parTransId="{B783E86A-034E-4E34-BF1D-90FD2EFA1173}" sibTransId="{3D4FF9E7-538A-49AF-8374-ED74C977CE1D}"/>
    <dgm:cxn modelId="{FABFED1A-440E-4447-99CC-1FF7FABB538D}" type="presOf" srcId="{B5DB11EE-1465-4726-B3E3-D67D8ADA44CF}" destId="{E5D08CFC-D562-4C32-B64B-C2989BAFDBEA}" srcOrd="0" destOrd="0" presId="urn:microsoft.com/office/officeart/2005/8/layout/lProcess3"/>
    <dgm:cxn modelId="{4F8FD5C5-6EAC-4DAF-B822-F84229D82482}" srcId="{E90F95DC-5FB1-413E-B148-B52E6F13EAFF}" destId="{F7D87733-5BB3-403F-8ABA-1A434B6F44C8}" srcOrd="0" destOrd="0" parTransId="{F4CAB9AD-E651-4C30-8DE4-F0935DE1EAB1}" sibTransId="{D8B41A5C-9DF5-4D30-B95C-C0E8BF103EC4}"/>
    <dgm:cxn modelId="{BC5E1D90-F072-469F-9921-2A00DC97BF1E}" type="presOf" srcId="{F7D87733-5BB3-403F-8ABA-1A434B6F44C8}" destId="{E553B928-0C45-4B86-8F91-D10DC900F620}" srcOrd="0" destOrd="0" presId="urn:microsoft.com/office/officeart/2005/8/layout/lProcess3"/>
    <dgm:cxn modelId="{E81D7399-C060-4A1E-A0BF-778DCB2F4063}" type="presOf" srcId="{E90F95DC-5FB1-413E-B148-B52E6F13EAFF}" destId="{07D7E1CA-AC7D-4F0B-8246-E1A46FF1EE95}" srcOrd="0" destOrd="0" presId="urn:microsoft.com/office/officeart/2005/8/layout/lProcess3"/>
    <dgm:cxn modelId="{4F49E099-5990-4CB1-883F-BD9CE25D3F3F}" srcId="{F2ABA06C-71F9-4C7B-8691-423C2C2F1740}" destId="{06CEA5F2-5C64-4BAF-8956-A763BE0FD345}" srcOrd="0" destOrd="0" parTransId="{EEDA563E-2E8D-43EA-826F-3AC5D857C36C}" sibTransId="{CB4818F2-5A1B-402B-8B7A-7EBCA2BE89E5}"/>
    <dgm:cxn modelId="{4196CA7D-9589-465B-A868-431CD32E7B8B}" type="presParOf" srcId="{D11127B7-4765-43FE-B682-B8631096AFAF}" destId="{1E560AF1-F350-4845-8901-054EAA955B2E}" srcOrd="0" destOrd="0" presId="urn:microsoft.com/office/officeart/2005/8/layout/lProcess3"/>
    <dgm:cxn modelId="{35503969-4A31-4A4F-8DDE-7043620354E6}" type="presParOf" srcId="{1E560AF1-F350-4845-8901-054EAA955B2E}" destId="{07D7E1CA-AC7D-4F0B-8246-E1A46FF1EE95}" srcOrd="0" destOrd="0" presId="urn:microsoft.com/office/officeart/2005/8/layout/lProcess3"/>
    <dgm:cxn modelId="{7FAB7768-C90F-4702-8F59-DBBF29857201}" type="presParOf" srcId="{1E560AF1-F350-4845-8901-054EAA955B2E}" destId="{3CF3B92C-F7ED-4C61-BCA5-39049F52FBF6}" srcOrd="1" destOrd="0" presId="urn:microsoft.com/office/officeart/2005/8/layout/lProcess3"/>
    <dgm:cxn modelId="{994E7E8C-990D-448B-A4CB-7F7F35452E9A}" type="presParOf" srcId="{1E560AF1-F350-4845-8901-054EAA955B2E}" destId="{E553B928-0C45-4B86-8F91-D10DC900F620}" srcOrd="2" destOrd="0" presId="urn:microsoft.com/office/officeart/2005/8/layout/lProcess3"/>
    <dgm:cxn modelId="{FF370735-83D2-4237-90F9-3F49663C89F0}" type="presParOf" srcId="{D11127B7-4765-43FE-B682-B8631096AFAF}" destId="{629EF356-9D85-4B5D-8C13-2FCFF5DD4361}" srcOrd="1" destOrd="0" presId="urn:microsoft.com/office/officeart/2005/8/layout/lProcess3"/>
    <dgm:cxn modelId="{A87DCF13-F990-48C1-97AF-17B712F81606}" type="presParOf" srcId="{D11127B7-4765-43FE-B682-B8631096AFAF}" destId="{E2BF53E1-D1E6-4A66-8E7C-ABA7268D4A61}" srcOrd="2" destOrd="0" presId="urn:microsoft.com/office/officeart/2005/8/layout/lProcess3"/>
    <dgm:cxn modelId="{ADBBDFDB-B2E1-4D6D-8019-9E22842E3373}" type="presParOf" srcId="{E2BF53E1-D1E6-4A66-8E7C-ABA7268D4A61}" destId="{E5D08CFC-D562-4C32-B64B-C2989BAFDBEA}" srcOrd="0" destOrd="0" presId="urn:microsoft.com/office/officeart/2005/8/layout/lProcess3"/>
    <dgm:cxn modelId="{2A09C1C9-4FA7-479B-922F-60FC08A66050}" type="presParOf" srcId="{E2BF53E1-D1E6-4A66-8E7C-ABA7268D4A61}" destId="{DA12BF85-BE1A-4D8F-8B7E-128207C2AE92}" srcOrd="1" destOrd="0" presId="urn:microsoft.com/office/officeart/2005/8/layout/lProcess3"/>
    <dgm:cxn modelId="{06D90908-02D3-4136-AAB1-602F8302B936}" type="presParOf" srcId="{E2BF53E1-D1E6-4A66-8E7C-ABA7268D4A61}" destId="{BA4C3378-B8C5-4906-92F1-793FA24219DB}" srcOrd="2" destOrd="0" presId="urn:microsoft.com/office/officeart/2005/8/layout/lProcess3"/>
    <dgm:cxn modelId="{9F2A2A75-1735-4D49-BA3C-7FEBE5018990}" type="presParOf" srcId="{D11127B7-4765-43FE-B682-B8631096AFAF}" destId="{D57F3432-3A69-4227-B23C-CCCAF19A196D}" srcOrd="3" destOrd="0" presId="urn:microsoft.com/office/officeart/2005/8/layout/lProcess3"/>
    <dgm:cxn modelId="{A3BBAD3E-09B8-4E42-AB9D-06D446F7DABE}" type="presParOf" srcId="{D11127B7-4765-43FE-B682-B8631096AFAF}" destId="{4573F0BC-061A-439F-8C78-53B49E2A7851}" srcOrd="4" destOrd="0" presId="urn:microsoft.com/office/officeart/2005/8/layout/lProcess3"/>
    <dgm:cxn modelId="{C99C173E-E071-49D2-8073-73EC184BA183}" type="presParOf" srcId="{4573F0BC-061A-439F-8C78-53B49E2A7851}" destId="{7D97A7A0-B928-4954-9D50-2C2D1B92AD18}" srcOrd="0" destOrd="0" presId="urn:microsoft.com/office/officeart/2005/8/layout/lProcess3"/>
    <dgm:cxn modelId="{1D4B9EBA-11A4-4F9A-AD68-26FE9A10AEE5}" type="presParOf" srcId="{4573F0BC-061A-439F-8C78-53B49E2A7851}" destId="{1DEE11D8-E2A5-4371-BD32-666548B7CFF5}" srcOrd="1" destOrd="0" presId="urn:microsoft.com/office/officeart/2005/8/layout/lProcess3"/>
    <dgm:cxn modelId="{463A4317-23EE-4183-9582-F82251D88A03}" type="presParOf" srcId="{4573F0BC-061A-439F-8C78-53B49E2A7851}" destId="{D2A6B4EB-8CD4-4A4B-936E-B7C68D7D961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135F4-34B7-44F6-806E-2C1F1D1AC7A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1FAA98-2D16-49E7-A452-42EAEDC8050A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Вовлечённость</a:t>
          </a:r>
          <a:endParaRPr lang="ru-RU" b="1" dirty="0">
            <a:solidFill>
              <a:schemeClr val="tx1"/>
            </a:solidFill>
          </a:endParaRPr>
        </a:p>
      </dgm:t>
    </dgm:pt>
    <dgm:pt modelId="{D5D91A4B-8B7E-46F8-B808-C71D3321AD10}" type="parTrans" cxnId="{4AA626C6-839F-42A2-A9BE-37F3D668B20A}">
      <dgm:prSet/>
      <dgm:spPr/>
      <dgm:t>
        <a:bodyPr/>
        <a:lstStyle/>
        <a:p>
          <a:endParaRPr lang="ru-RU"/>
        </a:p>
      </dgm:t>
    </dgm:pt>
    <dgm:pt modelId="{375455E2-413D-4BF6-9BF6-A81BD5E180A3}" type="sibTrans" cxnId="{4AA626C6-839F-42A2-A9BE-37F3D668B20A}">
      <dgm:prSet/>
      <dgm:spPr/>
      <dgm:t>
        <a:bodyPr/>
        <a:lstStyle/>
        <a:p>
          <a:endParaRPr lang="ru-RU"/>
        </a:p>
      </dgm:t>
    </dgm:pt>
    <dgm:pt modelId="{69C0BFF1-EF2A-470E-9B3A-5657D5BB98EB}">
      <dgm:prSet phldrT="[Текст]"/>
      <dgm:spPr/>
      <dgm:t>
        <a:bodyPr/>
        <a:lstStyle/>
        <a:p>
          <a:r>
            <a:rPr lang="ru-RU" b="1" i="1" dirty="0" smtClean="0">
              <a:solidFill>
                <a:srgbClr val="7D261D"/>
              </a:solidFill>
            </a:rPr>
            <a:t>Что это? Мне интересно! </a:t>
          </a:r>
          <a:endParaRPr lang="ru-RU" b="1" i="1" dirty="0">
            <a:solidFill>
              <a:srgbClr val="7D261D"/>
            </a:solidFill>
          </a:endParaRPr>
        </a:p>
      </dgm:t>
    </dgm:pt>
    <dgm:pt modelId="{1E4DAB7D-4722-4AD7-9E23-35D6D0395817}" type="parTrans" cxnId="{F53C4FAC-5D83-4DF4-9643-413387BCCB66}">
      <dgm:prSet/>
      <dgm:spPr/>
      <dgm:t>
        <a:bodyPr/>
        <a:lstStyle/>
        <a:p>
          <a:endParaRPr lang="ru-RU"/>
        </a:p>
      </dgm:t>
    </dgm:pt>
    <dgm:pt modelId="{663C593B-2CFD-42FE-8608-C1063C35DF45}" type="sibTrans" cxnId="{F53C4FAC-5D83-4DF4-9643-413387BCCB66}">
      <dgm:prSet/>
      <dgm:spPr/>
      <dgm:t>
        <a:bodyPr/>
        <a:lstStyle/>
        <a:p>
          <a:endParaRPr lang="ru-RU"/>
        </a:p>
      </dgm:t>
    </dgm:pt>
    <dgm:pt modelId="{BAA81F27-D95B-40E3-AF0B-381B03152DDA}">
      <dgm:prSet phldrT="[Текст]"/>
      <dgm:spPr/>
      <dgm:t>
        <a:bodyPr/>
        <a:lstStyle/>
        <a:p>
          <a:r>
            <a:rPr lang="ru-RU" b="1" i="1" dirty="0" smtClean="0">
              <a:solidFill>
                <a:srgbClr val="7D261D"/>
              </a:solidFill>
            </a:rPr>
            <a:t>Хочу попробовать!</a:t>
          </a:r>
          <a:endParaRPr lang="ru-RU" b="1" i="1" dirty="0">
            <a:solidFill>
              <a:srgbClr val="7D261D"/>
            </a:solidFill>
          </a:endParaRPr>
        </a:p>
      </dgm:t>
    </dgm:pt>
    <dgm:pt modelId="{9ABFF315-6603-4E81-84AF-F7E3A4A81D1D}" type="parTrans" cxnId="{984A6FFB-F0A0-4699-AC2D-774267E20B37}">
      <dgm:prSet/>
      <dgm:spPr/>
      <dgm:t>
        <a:bodyPr/>
        <a:lstStyle/>
        <a:p>
          <a:endParaRPr lang="ru-RU"/>
        </a:p>
      </dgm:t>
    </dgm:pt>
    <dgm:pt modelId="{A18B2AC8-D27D-405A-BE12-844CFDACD75F}" type="sibTrans" cxnId="{984A6FFB-F0A0-4699-AC2D-774267E20B37}">
      <dgm:prSet/>
      <dgm:spPr/>
      <dgm:t>
        <a:bodyPr/>
        <a:lstStyle/>
        <a:p>
          <a:endParaRPr lang="ru-RU"/>
        </a:p>
      </dgm:t>
    </dgm:pt>
    <dgm:pt modelId="{8A07F755-39FA-40BE-A674-68ED52927AC9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Контроль</a:t>
          </a:r>
          <a:endParaRPr lang="ru-RU" b="1" dirty="0">
            <a:solidFill>
              <a:schemeClr val="tx1"/>
            </a:solidFill>
          </a:endParaRPr>
        </a:p>
      </dgm:t>
    </dgm:pt>
    <dgm:pt modelId="{70EC31F6-75A2-45B0-BCB6-6E38A2B71592}" type="parTrans" cxnId="{3434A250-08D2-447F-AE92-A97F7FBDD6E1}">
      <dgm:prSet/>
      <dgm:spPr/>
      <dgm:t>
        <a:bodyPr/>
        <a:lstStyle/>
        <a:p>
          <a:endParaRPr lang="ru-RU"/>
        </a:p>
      </dgm:t>
    </dgm:pt>
    <dgm:pt modelId="{40AE40E1-C10E-4E44-B3BD-E525405BBEC2}" type="sibTrans" cxnId="{3434A250-08D2-447F-AE92-A97F7FBDD6E1}">
      <dgm:prSet/>
      <dgm:spPr/>
      <dgm:t>
        <a:bodyPr/>
        <a:lstStyle/>
        <a:p>
          <a:endParaRPr lang="ru-RU"/>
        </a:p>
      </dgm:t>
    </dgm:pt>
    <dgm:pt modelId="{64307FC2-415C-440E-8544-55A40F4FD939}">
      <dgm:prSet phldrT="[Текст]"/>
      <dgm:spPr/>
      <dgm:t>
        <a:bodyPr/>
        <a:lstStyle/>
        <a:p>
          <a:r>
            <a:rPr lang="ru-RU" b="1" i="1" dirty="0" smtClean="0">
              <a:solidFill>
                <a:srgbClr val="7D261D"/>
              </a:solidFill>
            </a:rPr>
            <a:t>Как это сделать? Попробую!</a:t>
          </a:r>
          <a:endParaRPr lang="ru-RU" b="1" i="1" dirty="0">
            <a:solidFill>
              <a:srgbClr val="7D261D"/>
            </a:solidFill>
          </a:endParaRPr>
        </a:p>
      </dgm:t>
    </dgm:pt>
    <dgm:pt modelId="{777E58C7-C75F-46B5-A8B3-9CE5036ACAE8}" type="parTrans" cxnId="{5A7E58FC-77F8-489C-9B0D-3EAE67374B5C}">
      <dgm:prSet/>
      <dgm:spPr/>
      <dgm:t>
        <a:bodyPr/>
        <a:lstStyle/>
        <a:p>
          <a:endParaRPr lang="ru-RU"/>
        </a:p>
      </dgm:t>
    </dgm:pt>
    <dgm:pt modelId="{5ABCB728-8119-47A6-AD88-9AFE6B141245}" type="sibTrans" cxnId="{5A7E58FC-77F8-489C-9B0D-3EAE67374B5C}">
      <dgm:prSet/>
      <dgm:spPr/>
      <dgm:t>
        <a:bodyPr/>
        <a:lstStyle/>
        <a:p>
          <a:endParaRPr lang="ru-RU"/>
        </a:p>
      </dgm:t>
    </dgm:pt>
    <dgm:pt modelId="{8692BC99-DB5E-48AC-81EA-5DD82B80B7E3}">
      <dgm:prSet phldrT="[Текст]"/>
      <dgm:spPr/>
      <dgm:t>
        <a:bodyPr/>
        <a:lstStyle/>
        <a:p>
          <a:r>
            <a:rPr lang="ru-RU" b="1" i="1" dirty="0" smtClean="0">
              <a:solidFill>
                <a:srgbClr val="7D261D"/>
              </a:solidFill>
            </a:rPr>
            <a:t>Не получилось. Как исправить?</a:t>
          </a:r>
          <a:endParaRPr lang="ru-RU" b="1" i="1" dirty="0">
            <a:solidFill>
              <a:srgbClr val="7D261D"/>
            </a:solidFill>
          </a:endParaRPr>
        </a:p>
      </dgm:t>
    </dgm:pt>
    <dgm:pt modelId="{D02F6CA3-89AE-4A4C-B48E-9BE1BCF5AD67}" type="parTrans" cxnId="{CC7B1500-4CA3-4384-8503-071372C514CF}">
      <dgm:prSet/>
      <dgm:spPr/>
      <dgm:t>
        <a:bodyPr/>
        <a:lstStyle/>
        <a:p>
          <a:endParaRPr lang="ru-RU"/>
        </a:p>
      </dgm:t>
    </dgm:pt>
    <dgm:pt modelId="{F9A56565-74D3-4ABF-81F8-684B8A0746CD}" type="sibTrans" cxnId="{CC7B1500-4CA3-4384-8503-071372C514CF}">
      <dgm:prSet/>
      <dgm:spPr/>
      <dgm:t>
        <a:bodyPr/>
        <a:lstStyle/>
        <a:p>
          <a:endParaRPr lang="ru-RU"/>
        </a:p>
      </dgm:t>
    </dgm:pt>
    <dgm:pt modelId="{A770B51F-C77D-4478-9711-1EA93D9A08D0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Принятие риска</a:t>
          </a:r>
          <a:endParaRPr lang="ru-RU" b="1" dirty="0">
            <a:solidFill>
              <a:schemeClr val="tx1"/>
            </a:solidFill>
          </a:endParaRPr>
        </a:p>
      </dgm:t>
    </dgm:pt>
    <dgm:pt modelId="{F78457C8-BB63-4558-AB51-7619037A80C5}" type="parTrans" cxnId="{F0F50BBB-8750-4F26-81FD-39A22F6E03F2}">
      <dgm:prSet/>
      <dgm:spPr/>
      <dgm:t>
        <a:bodyPr/>
        <a:lstStyle/>
        <a:p>
          <a:endParaRPr lang="ru-RU"/>
        </a:p>
      </dgm:t>
    </dgm:pt>
    <dgm:pt modelId="{50F67B45-5BFE-4DBD-A79A-9E01700C1079}" type="sibTrans" cxnId="{F0F50BBB-8750-4F26-81FD-39A22F6E03F2}">
      <dgm:prSet/>
      <dgm:spPr/>
      <dgm:t>
        <a:bodyPr/>
        <a:lstStyle/>
        <a:p>
          <a:endParaRPr lang="ru-RU"/>
        </a:p>
      </dgm:t>
    </dgm:pt>
    <dgm:pt modelId="{462C6EA0-ECFE-4D61-8CE5-CE88CEF2F667}">
      <dgm:prSet phldrT="[Текст]"/>
      <dgm:spPr/>
      <dgm:t>
        <a:bodyPr/>
        <a:lstStyle/>
        <a:p>
          <a:r>
            <a:rPr lang="ru-RU" b="1" i="1" dirty="0" smtClean="0">
              <a:solidFill>
                <a:srgbClr val="7D261D"/>
              </a:solidFill>
            </a:rPr>
            <a:t>Смогу ли я? Попробую!</a:t>
          </a:r>
          <a:endParaRPr lang="ru-RU" b="1" i="1" dirty="0">
            <a:solidFill>
              <a:srgbClr val="7D261D"/>
            </a:solidFill>
          </a:endParaRPr>
        </a:p>
      </dgm:t>
    </dgm:pt>
    <dgm:pt modelId="{85DF406B-B6BD-4738-AB05-ED2ACCABAADD}" type="parTrans" cxnId="{87D6DA7E-E4F8-4496-8A02-BADD87C2DBCC}">
      <dgm:prSet/>
      <dgm:spPr/>
      <dgm:t>
        <a:bodyPr/>
        <a:lstStyle/>
        <a:p>
          <a:endParaRPr lang="ru-RU"/>
        </a:p>
      </dgm:t>
    </dgm:pt>
    <dgm:pt modelId="{DEFA470A-D795-471C-BC73-D1B711D80499}" type="sibTrans" cxnId="{87D6DA7E-E4F8-4496-8A02-BADD87C2DBCC}">
      <dgm:prSet/>
      <dgm:spPr/>
      <dgm:t>
        <a:bodyPr/>
        <a:lstStyle/>
        <a:p>
          <a:endParaRPr lang="ru-RU"/>
        </a:p>
      </dgm:t>
    </dgm:pt>
    <dgm:pt modelId="{0D414B61-A092-4037-933B-CB5EBECED44C}">
      <dgm:prSet phldrT="[Текст]"/>
      <dgm:spPr/>
      <dgm:t>
        <a:bodyPr/>
        <a:lstStyle/>
        <a:p>
          <a:r>
            <a:rPr lang="ru-RU" b="1" i="1" dirty="0" smtClean="0">
              <a:solidFill>
                <a:srgbClr val="7D261D"/>
              </a:solidFill>
            </a:rPr>
            <a:t>Получилось! Не стоило бояться!</a:t>
          </a:r>
          <a:endParaRPr lang="ru-RU" b="1" i="1" dirty="0">
            <a:solidFill>
              <a:srgbClr val="7D261D"/>
            </a:solidFill>
          </a:endParaRPr>
        </a:p>
      </dgm:t>
    </dgm:pt>
    <dgm:pt modelId="{2BB2BCAB-586A-48F0-8387-01377D7A05D4}" type="parTrans" cxnId="{BAB821C4-E279-47D1-B1FF-9708896848AD}">
      <dgm:prSet/>
      <dgm:spPr/>
      <dgm:t>
        <a:bodyPr/>
        <a:lstStyle/>
        <a:p>
          <a:endParaRPr lang="ru-RU"/>
        </a:p>
      </dgm:t>
    </dgm:pt>
    <dgm:pt modelId="{55AC5816-6063-4080-B8A0-A4CA9ED62F02}" type="sibTrans" cxnId="{BAB821C4-E279-47D1-B1FF-9708896848AD}">
      <dgm:prSet/>
      <dgm:spPr/>
      <dgm:t>
        <a:bodyPr/>
        <a:lstStyle/>
        <a:p>
          <a:endParaRPr lang="ru-RU"/>
        </a:p>
      </dgm:t>
    </dgm:pt>
    <dgm:pt modelId="{858A5E0C-3E59-4BD3-BBD7-E8401111F361}">
      <dgm:prSet phldrT="[Текст]"/>
      <dgm:spPr/>
      <dgm:t>
        <a:bodyPr/>
        <a:lstStyle/>
        <a:p>
          <a:r>
            <a:rPr lang="ru-RU" b="1" i="1" dirty="0" smtClean="0">
              <a:solidFill>
                <a:srgbClr val="7D261D"/>
              </a:solidFill>
            </a:rPr>
            <a:t>Я делаю! У меня получается!</a:t>
          </a:r>
          <a:endParaRPr lang="ru-RU" b="1" i="1" dirty="0">
            <a:solidFill>
              <a:srgbClr val="7D261D"/>
            </a:solidFill>
          </a:endParaRPr>
        </a:p>
      </dgm:t>
    </dgm:pt>
    <dgm:pt modelId="{83068050-3FA1-42C8-AA12-DED2ABBB75E0}" type="parTrans" cxnId="{7FF09B2B-6355-48F4-91EE-1D501A16B9ED}">
      <dgm:prSet/>
      <dgm:spPr/>
      <dgm:t>
        <a:bodyPr/>
        <a:lstStyle/>
        <a:p>
          <a:endParaRPr lang="ru-RU"/>
        </a:p>
      </dgm:t>
    </dgm:pt>
    <dgm:pt modelId="{1A5EE19E-BAC4-42D6-A260-D23F3EC33916}" type="sibTrans" cxnId="{7FF09B2B-6355-48F4-91EE-1D501A16B9ED}">
      <dgm:prSet/>
      <dgm:spPr/>
      <dgm:t>
        <a:bodyPr/>
        <a:lstStyle/>
        <a:p>
          <a:endParaRPr lang="ru-RU"/>
        </a:p>
      </dgm:t>
    </dgm:pt>
    <dgm:pt modelId="{5FF6E2D0-D58E-4B23-BE8E-1FD6A67EF197}">
      <dgm:prSet phldrT="[Текст]"/>
      <dgm:spPr/>
      <dgm:t>
        <a:bodyPr/>
        <a:lstStyle/>
        <a:p>
          <a:r>
            <a:rPr lang="ru-RU" b="1" i="1" dirty="0" smtClean="0">
              <a:solidFill>
                <a:srgbClr val="7D261D"/>
              </a:solidFill>
            </a:rPr>
            <a:t>Получилось! Я – молодец!</a:t>
          </a:r>
          <a:endParaRPr lang="ru-RU" b="1" i="1" dirty="0">
            <a:solidFill>
              <a:srgbClr val="7D261D"/>
            </a:solidFill>
          </a:endParaRPr>
        </a:p>
      </dgm:t>
    </dgm:pt>
    <dgm:pt modelId="{AFBAD63B-908F-4BDD-A568-EA378615A092}" type="parTrans" cxnId="{BF9290AC-060D-46B4-AA84-E8BDD50EAF78}">
      <dgm:prSet/>
      <dgm:spPr/>
      <dgm:t>
        <a:bodyPr/>
        <a:lstStyle/>
        <a:p>
          <a:endParaRPr lang="ru-RU"/>
        </a:p>
      </dgm:t>
    </dgm:pt>
    <dgm:pt modelId="{AFDC9F5D-FC65-4F8F-9431-0AE721D73246}" type="sibTrans" cxnId="{BF9290AC-060D-46B4-AA84-E8BDD50EAF78}">
      <dgm:prSet/>
      <dgm:spPr/>
      <dgm:t>
        <a:bodyPr/>
        <a:lstStyle/>
        <a:p>
          <a:endParaRPr lang="ru-RU"/>
        </a:p>
      </dgm:t>
    </dgm:pt>
    <dgm:pt modelId="{641A46BE-1BD4-4580-9EA4-765DF2C6713D}">
      <dgm:prSet phldrT="[Текст]"/>
      <dgm:spPr/>
      <dgm:t>
        <a:bodyPr/>
        <a:lstStyle/>
        <a:p>
          <a:r>
            <a:rPr lang="ru-RU" b="1" i="1" dirty="0" smtClean="0">
              <a:solidFill>
                <a:srgbClr val="7D261D"/>
              </a:solidFill>
            </a:rPr>
            <a:t>Не получится, попробую по-другому.</a:t>
          </a:r>
          <a:endParaRPr lang="ru-RU" b="1" i="1" dirty="0">
            <a:solidFill>
              <a:srgbClr val="7D261D"/>
            </a:solidFill>
          </a:endParaRPr>
        </a:p>
      </dgm:t>
    </dgm:pt>
    <dgm:pt modelId="{D0652B6C-F567-4E69-9C42-570CB1988B1E}" type="parTrans" cxnId="{03A2E53F-6B9A-47CE-BBCC-357E9837BC44}">
      <dgm:prSet/>
      <dgm:spPr/>
      <dgm:t>
        <a:bodyPr/>
        <a:lstStyle/>
        <a:p>
          <a:endParaRPr lang="ru-RU"/>
        </a:p>
      </dgm:t>
    </dgm:pt>
    <dgm:pt modelId="{FD821C53-CE0F-4627-879C-6D9E0C9B5078}" type="sibTrans" cxnId="{03A2E53F-6B9A-47CE-BBCC-357E9837BC44}">
      <dgm:prSet/>
      <dgm:spPr/>
      <dgm:t>
        <a:bodyPr/>
        <a:lstStyle/>
        <a:p>
          <a:endParaRPr lang="ru-RU"/>
        </a:p>
      </dgm:t>
    </dgm:pt>
    <dgm:pt modelId="{0D75FE9B-ED49-411A-8CF6-D0CFF0A34DBB}" type="pres">
      <dgm:prSet presAssocID="{155135F4-34B7-44F6-806E-2C1F1D1AC7A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32928-9AC0-41BD-BECC-724EA6992AB3}" type="pres">
      <dgm:prSet presAssocID="{E41FAA98-2D16-49E7-A452-42EAEDC8050A}" presName="linNode" presStyleCnt="0"/>
      <dgm:spPr/>
    </dgm:pt>
    <dgm:pt modelId="{F97AED82-E3D6-4B89-B532-0725AAF9A50A}" type="pres">
      <dgm:prSet presAssocID="{E41FAA98-2D16-49E7-A452-42EAEDC8050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5F0A73-3B6E-414C-A1C1-E5AD8F487185}" type="pres">
      <dgm:prSet presAssocID="{E41FAA98-2D16-49E7-A452-42EAEDC8050A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3A238-EFA5-46DE-9AA2-B8E996991F19}" type="pres">
      <dgm:prSet presAssocID="{375455E2-413D-4BF6-9BF6-A81BD5E180A3}" presName="sp" presStyleCnt="0"/>
      <dgm:spPr/>
    </dgm:pt>
    <dgm:pt modelId="{ECFE48DE-A351-4629-8F9C-38275B28A9CC}" type="pres">
      <dgm:prSet presAssocID="{8A07F755-39FA-40BE-A674-68ED52927AC9}" presName="linNode" presStyleCnt="0"/>
      <dgm:spPr/>
    </dgm:pt>
    <dgm:pt modelId="{705AA486-8E00-4CAE-9364-BA06D07E7FF2}" type="pres">
      <dgm:prSet presAssocID="{8A07F755-39FA-40BE-A674-68ED52927AC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CE70F4-FBBB-4C27-A3DA-393B07E14C1F}" type="pres">
      <dgm:prSet presAssocID="{8A07F755-39FA-40BE-A674-68ED52927AC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08667B-B512-4765-8DBB-8BE5653635EC}" type="pres">
      <dgm:prSet presAssocID="{40AE40E1-C10E-4E44-B3BD-E525405BBEC2}" presName="sp" presStyleCnt="0"/>
      <dgm:spPr/>
    </dgm:pt>
    <dgm:pt modelId="{17FDEEEB-1A3E-4055-8006-3D434323F4F0}" type="pres">
      <dgm:prSet presAssocID="{A770B51F-C77D-4478-9711-1EA93D9A08D0}" presName="linNode" presStyleCnt="0"/>
      <dgm:spPr/>
    </dgm:pt>
    <dgm:pt modelId="{B8772F81-1BA4-4266-A90F-CE27D6E62F1C}" type="pres">
      <dgm:prSet presAssocID="{A770B51F-C77D-4478-9711-1EA93D9A08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2706F-8DE8-426A-8078-5FC78112B319}" type="pres">
      <dgm:prSet presAssocID="{A770B51F-C77D-4478-9711-1EA93D9A08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E26CDE-40C5-4171-936D-8E6C116173F6}" type="presOf" srcId="{69C0BFF1-EF2A-470E-9B3A-5657D5BB98EB}" destId="{AC5F0A73-3B6E-414C-A1C1-E5AD8F487185}" srcOrd="0" destOrd="0" presId="urn:microsoft.com/office/officeart/2005/8/layout/vList5"/>
    <dgm:cxn modelId="{42D02EE0-A233-4A0D-9093-34EFC5D065B0}" type="presOf" srcId="{E41FAA98-2D16-49E7-A452-42EAEDC8050A}" destId="{F97AED82-E3D6-4B89-B532-0725AAF9A50A}" srcOrd="0" destOrd="0" presId="urn:microsoft.com/office/officeart/2005/8/layout/vList5"/>
    <dgm:cxn modelId="{17A9047E-D3B7-40C5-907B-BD4A7F38D914}" type="presOf" srcId="{0D414B61-A092-4037-933B-CB5EBECED44C}" destId="{B902706F-8DE8-426A-8078-5FC78112B319}" srcOrd="0" destOrd="2" presId="urn:microsoft.com/office/officeart/2005/8/layout/vList5"/>
    <dgm:cxn modelId="{2031EFF5-17C6-4C05-89A1-DC1CFD8D04A9}" type="presOf" srcId="{BAA81F27-D95B-40E3-AF0B-381B03152DDA}" destId="{AC5F0A73-3B6E-414C-A1C1-E5AD8F487185}" srcOrd="0" destOrd="1" presId="urn:microsoft.com/office/officeart/2005/8/layout/vList5"/>
    <dgm:cxn modelId="{984A6FFB-F0A0-4699-AC2D-774267E20B37}" srcId="{E41FAA98-2D16-49E7-A452-42EAEDC8050A}" destId="{BAA81F27-D95B-40E3-AF0B-381B03152DDA}" srcOrd="1" destOrd="0" parTransId="{9ABFF315-6603-4E81-84AF-F7E3A4A81D1D}" sibTransId="{A18B2AC8-D27D-405A-BE12-844CFDACD75F}"/>
    <dgm:cxn modelId="{F53C4FAC-5D83-4DF4-9643-413387BCCB66}" srcId="{E41FAA98-2D16-49E7-A452-42EAEDC8050A}" destId="{69C0BFF1-EF2A-470E-9B3A-5657D5BB98EB}" srcOrd="0" destOrd="0" parTransId="{1E4DAB7D-4722-4AD7-9E23-35D6D0395817}" sibTransId="{663C593B-2CFD-42FE-8608-C1063C35DF45}"/>
    <dgm:cxn modelId="{03A2E53F-6B9A-47CE-BBCC-357E9837BC44}" srcId="{A770B51F-C77D-4478-9711-1EA93D9A08D0}" destId="{641A46BE-1BD4-4580-9EA4-765DF2C6713D}" srcOrd="1" destOrd="0" parTransId="{D0652B6C-F567-4E69-9C42-570CB1988B1E}" sibTransId="{FD821C53-CE0F-4627-879C-6D9E0C9B5078}"/>
    <dgm:cxn modelId="{BF9290AC-060D-46B4-AA84-E8BDD50EAF78}" srcId="{8A07F755-39FA-40BE-A674-68ED52927AC9}" destId="{5FF6E2D0-D58E-4B23-BE8E-1FD6A67EF197}" srcOrd="2" destOrd="0" parTransId="{AFBAD63B-908F-4BDD-A568-EA378615A092}" sibTransId="{AFDC9F5D-FC65-4F8F-9431-0AE721D73246}"/>
    <dgm:cxn modelId="{969F4A54-568D-47AE-B617-126E7B3D3B45}" type="presOf" srcId="{64307FC2-415C-440E-8544-55A40F4FD939}" destId="{83CE70F4-FBBB-4C27-A3DA-393B07E14C1F}" srcOrd="0" destOrd="0" presId="urn:microsoft.com/office/officeart/2005/8/layout/vList5"/>
    <dgm:cxn modelId="{C8FC968A-C7CF-41CA-A288-225EF113D624}" type="presOf" srcId="{5FF6E2D0-D58E-4B23-BE8E-1FD6A67EF197}" destId="{83CE70F4-FBBB-4C27-A3DA-393B07E14C1F}" srcOrd="0" destOrd="2" presId="urn:microsoft.com/office/officeart/2005/8/layout/vList5"/>
    <dgm:cxn modelId="{7FF09B2B-6355-48F4-91EE-1D501A16B9ED}" srcId="{E41FAA98-2D16-49E7-A452-42EAEDC8050A}" destId="{858A5E0C-3E59-4BD3-BBD7-E8401111F361}" srcOrd="2" destOrd="0" parTransId="{83068050-3FA1-42C8-AA12-DED2ABBB75E0}" sibTransId="{1A5EE19E-BAC4-42D6-A260-D23F3EC33916}"/>
    <dgm:cxn modelId="{3434A250-08D2-447F-AE92-A97F7FBDD6E1}" srcId="{155135F4-34B7-44F6-806E-2C1F1D1AC7A5}" destId="{8A07F755-39FA-40BE-A674-68ED52927AC9}" srcOrd="1" destOrd="0" parTransId="{70EC31F6-75A2-45B0-BCB6-6E38A2B71592}" sibTransId="{40AE40E1-C10E-4E44-B3BD-E525405BBEC2}"/>
    <dgm:cxn modelId="{CC7B1500-4CA3-4384-8503-071372C514CF}" srcId="{8A07F755-39FA-40BE-A674-68ED52927AC9}" destId="{8692BC99-DB5E-48AC-81EA-5DD82B80B7E3}" srcOrd="1" destOrd="0" parTransId="{D02F6CA3-89AE-4A4C-B48E-9BE1BCF5AD67}" sibTransId="{F9A56565-74D3-4ABF-81F8-684B8A0746CD}"/>
    <dgm:cxn modelId="{4AA626C6-839F-42A2-A9BE-37F3D668B20A}" srcId="{155135F4-34B7-44F6-806E-2C1F1D1AC7A5}" destId="{E41FAA98-2D16-49E7-A452-42EAEDC8050A}" srcOrd="0" destOrd="0" parTransId="{D5D91A4B-8B7E-46F8-B808-C71D3321AD10}" sibTransId="{375455E2-413D-4BF6-9BF6-A81BD5E180A3}"/>
    <dgm:cxn modelId="{6CCFDFF7-5E5D-4542-8F76-C2DD972BF421}" type="presOf" srcId="{858A5E0C-3E59-4BD3-BBD7-E8401111F361}" destId="{AC5F0A73-3B6E-414C-A1C1-E5AD8F487185}" srcOrd="0" destOrd="2" presId="urn:microsoft.com/office/officeart/2005/8/layout/vList5"/>
    <dgm:cxn modelId="{BAB821C4-E279-47D1-B1FF-9708896848AD}" srcId="{A770B51F-C77D-4478-9711-1EA93D9A08D0}" destId="{0D414B61-A092-4037-933B-CB5EBECED44C}" srcOrd="2" destOrd="0" parTransId="{2BB2BCAB-586A-48F0-8387-01377D7A05D4}" sibTransId="{55AC5816-6063-4080-B8A0-A4CA9ED62F02}"/>
    <dgm:cxn modelId="{87D6DA7E-E4F8-4496-8A02-BADD87C2DBCC}" srcId="{A770B51F-C77D-4478-9711-1EA93D9A08D0}" destId="{462C6EA0-ECFE-4D61-8CE5-CE88CEF2F667}" srcOrd="0" destOrd="0" parTransId="{85DF406B-B6BD-4738-AB05-ED2ACCABAADD}" sibTransId="{DEFA470A-D795-471C-BC73-D1B711D80499}"/>
    <dgm:cxn modelId="{E356F2AF-BAD1-42CE-92CD-BB066E5E92FA}" type="presOf" srcId="{8692BC99-DB5E-48AC-81EA-5DD82B80B7E3}" destId="{83CE70F4-FBBB-4C27-A3DA-393B07E14C1F}" srcOrd="0" destOrd="1" presId="urn:microsoft.com/office/officeart/2005/8/layout/vList5"/>
    <dgm:cxn modelId="{05C10A30-5042-44C4-9ACC-38C62DFC60E1}" type="presOf" srcId="{A770B51F-C77D-4478-9711-1EA93D9A08D0}" destId="{B8772F81-1BA4-4266-A90F-CE27D6E62F1C}" srcOrd="0" destOrd="0" presId="urn:microsoft.com/office/officeart/2005/8/layout/vList5"/>
    <dgm:cxn modelId="{5A7E58FC-77F8-489C-9B0D-3EAE67374B5C}" srcId="{8A07F755-39FA-40BE-A674-68ED52927AC9}" destId="{64307FC2-415C-440E-8544-55A40F4FD939}" srcOrd="0" destOrd="0" parTransId="{777E58C7-C75F-46B5-A8B3-9CE5036ACAE8}" sibTransId="{5ABCB728-8119-47A6-AD88-9AFE6B141245}"/>
    <dgm:cxn modelId="{D4DB9C30-3D40-411A-A335-AB9E0B93F554}" type="presOf" srcId="{155135F4-34B7-44F6-806E-2C1F1D1AC7A5}" destId="{0D75FE9B-ED49-411A-8CF6-D0CFF0A34DBB}" srcOrd="0" destOrd="0" presId="urn:microsoft.com/office/officeart/2005/8/layout/vList5"/>
    <dgm:cxn modelId="{102A078A-3B12-4F4A-B084-F5BDF49904AD}" type="presOf" srcId="{8A07F755-39FA-40BE-A674-68ED52927AC9}" destId="{705AA486-8E00-4CAE-9364-BA06D07E7FF2}" srcOrd="0" destOrd="0" presId="urn:microsoft.com/office/officeart/2005/8/layout/vList5"/>
    <dgm:cxn modelId="{82F28FE2-58CE-4D39-803F-3607C0E62355}" type="presOf" srcId="{462C6EA0-ECFE-4D61-8CE5-CE88CEF2F667}" destId="{B902706F-8DE8-426A-8078-5FC78112B319}" srcOrd="0" destOrd="0" presId="urn:microsoft.com/office/officeart/2005/8/layout/vList5"/>
    <dgm:cxn modelId="{F0F50BBB-8750-4F26-81FD-39A22F6E03F2}" srcId="{155135F4-34B7-44F6-806E-2C1F1D1AC7A5}" destId="{A770B51F-C77D-4478-9711-1EA93D9A08D0}" srcOrd="2" destOrd="0" parTransId="{F78457C8-BB63-4558-AB51-7619037A80C5}" sibTransId="{50F67B45-5BFE-4DBD-A79A-9E01700C1079}"/>
    <dgm:cxn modelId="{D7427893-0C74-42DE-837D-E8243929B27B}" type="presOf" srcId="{641A46BE-1BD4-4580-9EA4-765DF2C6713D}" destId="{B902706F-8DE8-426A-8078-5FC78112B319}" srcOrd="0" destOrd="1" presId="urn:microsoft.com/office/officeart/2005/8/layout/vList5"/>
    <dgm:cxn modelId="{680BEDD0-CC08-43F3-8591-D440F5FEA39B}" type="presParOf" srcId="{0D75FE9B-ED49-411A-8CF6-D0CFF0A34DBB}" destId="{C5F32928-9AC0-41BD-BECC-724EA6992AB3}" srcOrd="0" destOrd="0" presId="urn:microsoft.com/office/officeart/2005/8/layout/vList5"/>
    <dgm:cxn modelId="{3745AC05-F615-423C-803F-DECB9F738E21}" type="presParOf" srcId="{C5F32928-9AC0-41BD-BECC-724EA6992AB3}" destId="{F97AED82-E3D6-4B89-B532-0725AAF9A50A}" srcOrd="0" destOrd="0" presId="urn:microsoft.com/office/officeart/2005/8/layout/vList5"/>
    <dgm:cxn modelId="{0361112E-A6A7-4DE1-B7C3-FF813D768D1F}" type="presParOf" srcId="{C5F32928-9AC0-41BD-BECC-724EA6992AB3}" destId="{AC5F0A73-3B6E-414C-A1C1-E5AD8F487185}" srcOrd="1" destOrd="0" presId="urn:microsoft.com/office/officeart/2005/8/layout/vList5"/>
    <dgm:cxn modelId="{99EE9AAE-109C-4EF7-85B6-2CA2E6E268CF}" type="presParOf" srcId="{0D75FE9B-ED49-411A-8CF6-D0CFF0A34DBB}" destId="{CDB3A238-EFA5-46DE-9AA2-B8E996991F19}" srcOrd="1" destOrd="0" presId="urn:microsoft.com/office/officeart/2005/8/layout/vList5"/>
    <dgm:cxn modelId="{921CB111-3E00-4B13-8780-99B34FCD0BEC}" type="presParOf" srcId="{0D75FE9B-ED49-411A-8CF6-D0CFF0A34DBB}" destId="{ECFE48DE-A351-4629-8F9C-38275B28A9CC}" srcOrd="2" destOrd="0" presId="urn:microsoft.com/office/officeart/2005/8/layout/vList5"/>
    <dgm:cxn modelId="{DD87C3D0-F48D-4A60-809B-DCC5F4F4D2E4}" type="presParOf" srcId="{ECFE48DE-A351-4629-8F9C-38275B28A9CC}" destId="{705AA486-8E00-4CAE-9364-BA06D07E7FF2}" srcOrd="0" destOrd="0" presId="urn:microsoft.com/office/officeart/2005/8/layout/vList5"/>
    <dgm:cxn modelId="{990B87B7-DA3C-4916-A5BA-71918CD1F3D2}" type="presParOf" srcId="{ECFE48DE-A351-4629-8F9C-38275B28A9CC}" destId="{83CE70F4-FBBB-4C27-A3DA-393B07E14C1F}" srcOrd="1" destOrd="0" presId="urn:microsoft.com/office/officeart/2005/8/layout/vList5"/>
    <dgm:cxn modelId="{1F2D564A-7B21-4583-B74F-204499E2FE4D}" type="presParOf" srcId="{0D75FE9B-ED49-411A-8CF6-D0CFF0A34DBB}" destId="{FB08667B-B512-4765-8DBB-8BE5653635EC}" srcOrd="3" destOrd="0" presId="urn:microsoft.com/office/officeart/2005/8/layout/vList5"/>
    <dgm:cxn modelId="{C08C5AF4-28FF-49A9-A41A-B77D3BCD22AB}" type="presParOf" srcId="{0D75FE9B-ED49-411A-8CF6-D0CFF0A34DBB}" destId="{17FDEEEB-1A3E-4055-8006-3D434323F4F0}" srcOrd="4" destOrd="0" presId="urn:microsoft.com/office/officeart/2005/8/layout/vList5"/>
    <dgm:cxn modelId="{9CBFCE6F-5FA4-4526-9A9D-3D1529D16A26}" type="presParOf" srcId="{17FDEEEB-1A3E-4055-8006-3D434323F4F0}" destId="{B8772F81-1BA4-4266-A90F-CE27D6E62F1C}" srcOrd="0" destOrd="0" presId="urn:microsoft.com/office/officeart/2005/8/layout/vList5"/>
    <dgm:cxn modelId="{39E8B6C8-9D11-4909-810A-3BC37572AF33}" type="presParOf" srcId="{17FDEEEB-1A3E-4055-8006-3D434323F4F0}" destId="{B902706F-8DE8-426A-8078-5FC78112B31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7E1CA-AC7D-4F0B-8246-E1A46FF1EE95}">
      <dsp:nvSpPr>
        <dsp:cNvPr id="0" name=""/>
        <dsp:cNvSpPr/>
      </dsp:nvSpPr>
      <dsp:spPr>
        <a:xfrm>
          <a:off x="0" y="7031"/>
          <a:ext cx="4707317" cy="501383"/>
        </a:xfrm>
        <a:prstGeom prst="chevron">
          <a:avLst/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Самосохранение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50692" y="7031"/>
        <a:ext cx="4205934" cy="501383"/>
      </dsp:txXfrm>
    </dsp:sp>
    <dsp:sp modelId="{E553B928-0C45-4B86-8F91-D10DC900F620}">
      <dsp:nvSpPr>
        <dsp:cNvPr id="0" name=""/>
        <dsp:cNvSpPr/>
      </dsp:nvSpPr>
      <dsp:spPr>
        <a:xfrm>
          <a:off x="4544777" y="54673"/>
          <a:ext cx="3276098" cy="416148"/>
        </a:xfrm>
        <a:prstGeom prst="chevron">
          <a:avLst/>
        </a:prstGeom>
        <a:solidFill>
          <a:srgbClr val="92D050">
            <a:alpha val="90000"/>
          </a:srgb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Физическая целостность</a:t>
          </a:r>
          <a:endParaRPr lang="ru-RU" sz="1200" b="1" kern="1200" dirty="0"/>
        </a:p>
      </dsp:txBody>
      <dsp:txXfrm>
        <a:off x="4752851" y="54673"/>
        <a:ext cx="2859950" cy="416148"/>
      </dsp:txXfrm>
    </dsp:sp>
    <dsp:sp modelId="{E5D08CFC-D562-4C32-B64B-C2989BAFDBEA}">
      <dsp:nvSpPr>
        <dsp:cNvPr id="0" name=""/>
        <dsp:cNvSpPr/>
      </dsp:nvSpPr>
      <dsp:spPr>
        <a:xfrm>
          <a:off x="410" y="583633"/>
          <a:ext cx="4023116" cy="501383"/>
        </a:xfrm>
        <a:prstGeom prst="chevron">
          <a:avLst/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</a:rPr>
            <a:t>Самовоспроизводство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251102" y="583633"/>
        <a:ext cx="3521733" cy="501383"/>
      </dsp:txXfrm>
    </dsp:sp>
    <dsp:sp modelId="{BA4C3378-B8C5-4906-92F1-793FA24219DB}">
      <dsp:nvSpPr>
        <dsp:cNvPr id="0" name=""/>
        <dsp:cNvSpPr/>
      </dsp:nvSpPr>
      <dsp:spPr>
        <a:xfrm>
          <a:off x="3860576" y="626250"/>
          <a:ext cx="3908061" cy="416148"/>
        </a:xfrm>
        <a:prstGeom prst="chevron">
          <a:avLst/>
        </a:prstGeom>
        <a:solidFill>
          <a:srgbClr val="92D050">
            <a:alpha val="90000"/>
          </a:srgb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Способность  к  продолжению  рода</a:t>
          </a:r>
          <a:endParaRPr lang="ru-RU" sz="1200" b="1" kern="1200" dirty="0"/>
        </a:p>
      </dsp:txBody>
      <dsp:txXfrm>
        <a:off x="4068650" y="626250"/>
        <a:ext cx="3491913" cy="416148"/>
      </dsp:txXfrm>
    </dsp:sp>
    <dsp:sp modelId="{7D97A7A0-B928-4954-9D50-2C2D1B92AD18}">
      <dsp:nvSpPr>
        <dsp:cNvPr id="0" name=""/>
        <dsp:cNvSpPr/>
      </dsp:nvSpPr>
      <dsp:spPr>
        <a:xfrm>
          <a:off x="410" y="1155210"/>
          <a:ext cx="3612282" cy="501383"/>
        </a:xfrm>
        <a:prstGeom prst="chevron">
          <a:avLst/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Самоподдержание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251102" y="1155210"/>
        <a:ext cx="3110899" cy="501383"/>
      </dsp:txXfrm>
    </dsp:sp>
    <dsp:sp modelId="{D2A6B4EB-8CD4-4A4B-936E-B7C68D7D961C}">
      <dsp:nvSpPr>
        <dsp:cNvPr id="0" name=""/>
        <dsp:cNvSpPr/>
      </dsp:nvSpPr>
      <dsp:spPr>
        <a:xfrm>
          <a:off x="3449742" y="1197828"/>
          <a:ext cx="4830767" cy="416148"/>
        </a:xfrm>
        <a:prstGeom prst="chevron">
          <a:avLst/>
        </a:prstGeom>
        <a:solidFill>
          <a:srgbClr val="92D050">
            <a:alpha val="90000"/>
          </a:srgb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Сохранение функциональной целостности и работоспособности</a:t>
          </a:r>
          <a:endParaRPr lang="ru-RU" sz="1200" b="1" kern="1200" dirty="0"/>
        </a:p>
      </dsp:txBody>
      <dsp:txXfrm>
        <a:off x="3657816" y="1197828"/>
        <a:ext cx="4414619" cy="4161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F0A73-3B6E-414C-A1C1-E5AD8F487185}">
      <dsp:nvSpPr>
        <dsp:cNvPr id="0" name=""/>
        <dsp:cNvSpPr/>
      </dsp:nvSpPr>
      <dsp:spPr>
        <a:xfrm rot="5400000">
          <a:off x="5451421" y="-2194611"/>
          <a:ext cx="946792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7D261D"/>
              </a:solidFill>
            </a:rPr>
            <a:t>Что это? Мне интересно! </a:t>
          </a:r>
          <a:endParaRPr lang="ru-RU" sz="1500" b="1" i="1" kern="1200" dirty="0">
            <a:solidFill>
              <a:srgbClr val="7D261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7D261D"/>
              </a:solidFill>
            </a:rPr>
            <a:t>Хочу попробовать!</a:t>
          </a:r>
          <a:endParaRPr lang="ru-RU" sz="1500" b="1" i="1" kern="1200" dirty="0">
            <a:solidFill>
              <a:srgbClr val="7D261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7D261D"/>
              </a:solidFill>
            </a:rPr>
            <a:t>Я делаю! У меня получается!</a:t>
          </a:r>
          <a:endParaRPr lang="ru-RU" sz="1500" b="1" i="1" kern="1200" dirty="0">
            <a:solidFill>
              <a:srgbClr val="7D261D"/>
            </a:solidFill>
          </a:endParaRPr>
        </a:p>
      </dsp:txBody>
      <dsp:txXfrm rot="-5400000">
        <a:off x="3136668" y="166361"/>
        <a:ext cx="5530080" cy="854354"/>
      </dsp:txXfrm>
    </dsp:sp>
    <dsp:sp modelId="{F97AED82-E3D6-4B89-B532-0725AAF9A50A}">
      <dsp:nvSpPr>
        <dsp:cNvPr id="0" name=""/>
        <dsp:cNvSpPr/>
      </dsp:nvSpPr>
      <dsp:spPr>
        <a:xfrm>
          <a:off x="0" y="1793"/>
          <a:ext cx="3136668" cy="1183490"/>
        </a:xfrm>
        <a:prstGeom prst="roundRect">
          <a:avLst/>
        </a:prstGeom>
        <a:solidFill>
          <a:srgbClr val="FFC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Вовлечённость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57773" y="59566"/>
        <a:ext cx="3021122" cy="1067944"/>
      </dsp:txXfrm>
    </dsp:sp>
    <dsp:sp modelId="{83CE70F4-FBBB-4C27-A3DA-393B07E14C1F}">
      <dsp:nvSpPr>
        <dsp:cNvPr id="0" name=""/>
        <dsp:cNvSpPr/>
      </dsp:nvSpPr>
      <dsp:spPr>
        <a:xfrm rot="5400000">
          <a:off x="5451421" y="-951945"/>
          <a:ext cx="946792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7D261D"/>
              </a:solidFill>
            </a:rPr>
            <a:t>Как это сделать? Попробую!</a:t>
          </a:r>
          <a:endParaRPr lang="ru-RU" sz="1500" b="1" i="1" kern="1200" dirty="0">
            <a:solidFill>
              <a:srgbClr val="7D261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7D261D"/>
              </a:solidFill>
            </a:rPr>
            <a:t>Не получилось. Как исправить?</a:t>
          </a:r>
          <a:endParaRPr lang="ru-RU" sz="1500" b="1" i="1" kern="1200" dirty="0">
            <a:solidFill>
              <a:srgbClr val="7D261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7D261D"/>
              </a:solidFill>
            </a:rPr>
            <a:t>Получилось! Я – молодец!</a:t>
          </a:r>
          <a:endParaRPr lang="ru-RU" sz="1500" b="1" i="1" kern="1200" dirty="0">
            <a:solidFill>
              <a:srgbClr val="7D261D"/>
            </a:solidFill>
          </a:endParaRPr>
        </a:p>
      </dsp:txBody>
      <dsp:txXfrm rot="-5400000">
        <a:off x="3136668" y="1409027"/>
        <a:ext cx="5530080" cy="854354"/>
      </dsp:txXfrm>
    </dsp:sp>
    <dsp:sp modelId="{705AA486-8E00-4CAE-9364-BA06D07E7FF2}">
      <dsp:nvSpPr>
        <dsp:cNvPr id="0" name=""/>
        <dsp:cNvSpPr/>
      </dsp:nvSpPr>
      <dsp:spPr>
        <a:xfrm>
          <a:off x="0" y="1244458"/>
          <a:ext cx="3136668" cy="1183490"/>
        </a:xfrm>
        <a:prstGeom prst="roundRect">
          <a:avLst/>
        </a:prstGeom>
        <a:solidFill>
          <a:srgbClr val="92D05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Контроль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57773" y="1302231"/>
        <a:ext cx="3021122" cy="1067944"/>
      </dsp:txXfrm>
    </dsp:sp>
    <dsp:sp modelId="{B902706F-8DE8-426A-8078-5FC78112B319}">
      <dsp:nvSpPr>
        <dsp:cNvPr id="0" name=""/>
        <dsp:cNvSpPr/>
      </dsp:nvSpPr>
      <dsp:spPr>
        <a:xfrm rot="5400000">
          <a:off x="5451421" y="290719"/>
          <a:ext cx="946792" cy="557629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7D261D"/>
              </a:solidFill>
            </a:rPr>
            <a:t>Смогу ли я? Попробую!</a:t>
          </a:r>
          <a:endParaRPr lang="ru-RU" sz="1500" b="1" i="1" kern="1200" dirty="0">
            <a:solidFill>
              <a:srgbClr val="7D261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7D261D"/>
              </a:solidFill>
            </a:rPr>
            <a:t>Не получится, попробую по-другому.</a:t>
          </a:r>
          <a:endParaRPr lang="ru-RU" sz="1500" b="1" i="1" kern="1200" dirty="0">
            <a:solidFill>
              <a:srgbClr val="7D261D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b="1" i="1" kern="1200" dirty="0" smtClean="0">
              <a:solidFill>
                <a:srgbClr val="7D261D"/>
              </a:solidFill>
            </a:rPr>
            <a:t>Получилось! Не стоило бояться!</a:t>
          </a:r>
          <a:endParaRPr lang="ru-RU" sz="1500" b="1" i="1" kern="1200" dirty="0">
            <a:solidFill>
              <a:srgbClr val="7D261D"/>
            </a:solidFill>
          </a:endParaRPr>
        </a:p>
      </dsp:txBody>
      <dsp:txXfrm rot="-5400000">
        <a:off x="3136668" y="2651692"/>
        <a:ext cx="5530080" cy="854354"/>
      </dsp:txXfrm>
    </dsp:sp>
    <dsp:sp modelId="{B8772F81-1BA4-4266-A90F-CE27D6E62F1C}">
      <dsp:nvSpPr>
        <dsp:cNvPr id="0" name=""/>
        <dsp:cNvSpPr/>
      </dsp:nvSpPr>
      <dsp:spPr>
        <a:xfrm>
          <a:off x="0" y="2487123"/>
          <a:ext cx="3136668" cy="1183490"/>
        </a:xfrm>
        <a:prstGeom prst="roundRect">
          <a:avLst/>
        </a:prstGeom>
        <a:solidFill>
          <a:srgbClr val="00B0F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tx1"/>
              </a:solidFill>
            </a:rPr>
            <a:t>Принятие риска</a:t>
          </a:r>
          <a:endParaRPr lang="ru-RU" sz="2700" b="1" kern="1200" dirty="0">
            <a:solidFill>
              <a:schemeClr val="tx1"/>
            </a:solidFill>
          </a:endParaRPr>
        </a:p>
      </dsp:txBody>
      <dsp:txXfrm>
        <a:off x="57773" y="2544896"/>
        <a:ext cx="3021122" cy="1067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d/zpqFuFuFf8eJbA" TargetMode="External"/><Relationship Id="rId2" Type="http://schemas.openxmlformats.org/officeDocument/2006/relationships/hyperlink" Target="https://disk.yandex.ru/d/Ae3fLCNd0iJnm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60650"/>
            <a:ext cx="6156176" cy="128149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3300"/>
                </a:solidFill>
              </a:rPr>
              <a:t>Муниципальное </a:t>
            </a:r>
            <a:r>
              <a:rPr lang="ru-RU" sz="1800" b="1" dirty="0">
                <a:solidFill>
                  <a:srgbClr val="003300"/>
                </a:solidFill>
              </a:rPr>
              <a:t>бюджетное общеобразовательное учреждение Городского округа </a:t>
            </a:r>
            <a:r>
              <a:rPr lang="ru-RU" sz="1800" b="1" dirty="0" smtClean="0">
                <a:solidFill>
                  <a:srgbClr val="003300"/>
                </a:solidFill>
              </a:rPr>
              <a:t>Балашиха</a:t>
            </a:r>
            <a:r>
              <a:rPr lang="ru-RU" sz="1800" b="1" dirty="0">
                <a:solidFill>
                  <a:srgbClr val="003300"/>
                </a:solidFill>
              </a:rPr>
              <a:t/>
            </a:r>
            <a:br>
              <a:rPr lang="ru-RU" sz="1800" b="1" dirty="0">
                <a:solidFill>
                  <a:srgbClr val="003300"/>
                </a:solidFill>
              </a:rPr>
            </a:br>
            <a:r>
              <a:rPr lang="ru-RU" sz="1800" b="1" dirty="0">
                <a:solidFill>
                  <a:srgbClr val="003300"/>
                </a:solidFill>
              </a:rPr>
              <a:t>"Средняя общеобразовательная школа №16 имени Героя Советского Союза Сережникова А.И."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784976" cy="2448272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B44316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Технологии формирования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витального (самосохранительного) поведения </a:t>
            </a:r>
          </a:p>
          <a:p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бучающихся (из опыта работы муниципальной </a:t>
            </a:r>
            <a:r>
              <a:rPr lang="ru-RU" b="1" dirty="0" smtClean="0">
                <a:solidFill>
                  <a:srgbClr val="002060"/>
                </a:solidFill>
              </a:rPr>
              <a:t>      стажировочной </a:t>
            </a:r>
            <a:r>
              <a:rPr lang="ru-RU" b="1" dirty="0" smtClean="0">
                <a:solidFill>
                  <a:srgbClr val="002060"/>
                </a:solidFill>
              </a:rPr>
              <a:t>площадки)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1834236" cy="16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302" y="5056331"/>
            <a:ext cx="1605046" cy="15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3588" y="5099486"/>
            <a:ext cx="5832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основе 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 поведения </a:t>
            </a:r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 лежит принципиальное поражение их жизненных сил (витальной активности) силами распада и смерти (авитальной активностью).                                          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ru-RU" b="1" i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Юрий Вагин</a:t>
            </a:r>
            <a:endParaRPr lang="ru-RU" b="1" i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7592" y="4156422"/>
            <a:ext cx="39186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Н.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Цисарь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педагог-психолог</a:t>
            </a:r>
          </a:p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«Школа № 16» </a:t>
            </a:r>
            <a:r>
              <a:rPr lang="ru-RU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.о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Балашиха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06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87220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К. 16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лет. 10 класс.</a:t>
            </a:r>
            <a:br>
              <a:rPr lang="ru-RU" sz="1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Запрос: «Я ничего не чувствую.  Я не люблю людей. Не понимаю эмоции и не умею их выражать. Семья – лишнее, мне она не нужна».  </a:t>
            </a: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года наблюдается у психиатра. В данный момент препараты не принимает.</a:t>
            </a:r>
            <a:r>
              <a:rPr lang="ru-RU" b="1" dirty="0">
                <a:solidFill>
                  <a:srgbClr val="002060"/>
                </a:solidFill>
                <a:effectLst/>
              </a:rPr>
              <a:t/>
            </a:r>
            <a:br>
              <a:rPr lang="ru-RU" b="1" dirty="0">
                <a:solidFill>
                  <a:srgbClr val="002060"/>
                </a:solidFill>
                <a:effectLst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F:\DSC_00002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149080"/>
            <a:ext cx="3611894" cy="2708920"/>
          </a:xfrm>
          <a:prstGeom prst="rect">
            <a:avLst/>
          </a:prstGeom>
          <a:noFill/>
        </p:spPr>
      </p:pic>
      <p:pic>
        <p:nvPicPr>
          <p:cNvPr id="2050" name="Picture 2" descr="E:\DSC_0000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SC_00002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3582325" cy="268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39952" y="4653136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b="1" dirty="0" smtClean="0">
              <a:solidFill>
                <a:srgbClr val="2B673B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2B673B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2B673B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Учитель\Desktop\психолог\фото\фото внеурочка\IMG_49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005" y="4293096"/>
            <a:ext cx="3091271" cy="23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01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17728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Фрактальный метод аналитической диагностики, прогноза и коррекции состояния человека (ФМДПК).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http://www.mogut-vse.ru/ludy/media/kunena/attachments/4266/04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12776"/>
            <a:ext cx="337111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124744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Б</a:t>
            </a:r>
            <a:r>
              <a:rPr lang="ru-RU" dirty="0" smtClean="0">
                <a:solidFill>
                  <a:srgbClr val="002060"/>
                </a:solidFill>
              </a:rPr>
              <a:t>азируется </a:t>
            </a:r>
            <a:r>
              <a:rPr lang="ru-RU" dirty="0">
                <a:solidFill>
                  <a:srgbClr val="002060"/>
                </a:solidFill>
              </a:rPr>
              <a:t>на использовании </a:t>
            </a:r>
            <a:r>
              <a:rPr lang="ru-RU" dirty="0" smtClean="0">
                <a:solidFill>
                  <a:srgbClr val="002060"/>
                </a:solidFill>
              </a:rPr>
              <a:t>взаимосвязей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между ручной "моторикой" человека </a:t>
            </a:r>
            <a:r>
              <a:rPr lang="ru-RU" dirty="0" smtClean="0">
                <a:solidFill>
                  <a:srgbClr val="002060"/>
                </a:solidFill>
              </a:rPr>
              <a:t>и  его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психическими и </a:t>
            </a:r>
            <a:r>
              <a:rPr lang="ru-RU" dirty="0" smtClean="0">
                <a:solidFill>
                  <a:srgbClr val="002060"/>
                </a:solidFill>
              </a:rPr>
              <a:t>психофизиологическими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состояниями.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51837"/>
            <a:ext cx="52565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Главная задача метода фрактального рисования</a:t>
            </a:r>
            <a:r>
              <a:rPr lang="ru-RU" dirty="0">
                <a:solidFill>
                  <a:srgbClr val="002060"/>
                </a:solidFill>
              </a:rPr>
              <a:t> – самовыражение человека через рисунок, выполненный по определённым правилам, отреагирование скрытых чувств и эмоций.</a:t>
            </a:r>
          </a:p>
        </p:txBody>
      </p:sp>
      <p:pic>
        <p:nvPicPr>
          <p:cNvPr id="3" name="Picture 2" descr="E:\DSC_00002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36037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SC_0000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323862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58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8172183" cy="895028"/>
          </a:xfrm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</a:rPr>
              <a:t>Литература: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60486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Сальваторе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Мадди. Теории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личности. Сравнительный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Пауль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Тиллих.  Мужество жить.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Ролло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Мэй.  Отважившийся жить.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 Малкина-Пых. Психологическая помощь в кризисных ситуациях.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Д.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Леонтьев.  Психология смысла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Психология выбора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М. Новикова. Психологическая помощь ребёнку в кризисной ситуации.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копилка: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disk.yandex.ru/d/Ae3fLCNd0iJnmg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disk.yandex.ru/d/zpqFuFuFf8eJbA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93" y="4045971"/>
            <a:ext cx="3146214" cy="1663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98" y="5733256"/>
            <a:ext cx="7876604" cy="92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502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  ПЛОЩАДКА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витального (самосохранительного) поведения </a:t>
            </a:r>
            <a:r>
              <a:rPr lang="ru-RU" sz="2000" b="1" dirty="0" smtClean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обучающихся </a:t>
            </a:r>
            <a:r>
              <a:rPr lang="ru-RU" sz="2000" b="1" dirty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внеурочной деятельности</a:t>
            </a:r>
            <a:r>
              <a:rPr lang="ru-RU" sz="2000" b="1" dirty="0" smtClean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(2019-2020, 2023-2024)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800" b="1" dirty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 стажировки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компетенций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классных руководителей в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формирования витального (самосохранительного) поведения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антивитального (саморазрушающего)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обучающихся.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 уровня психологической грамотности  слушателей в области комплексной психолого-педагогической поддержки несовершеннолетних и  укрепления их внутренних адаптивных ресурсов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социально-психологической  компетентности  педагогов  в  области инновационных  методов  профилактики девиантного 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Овладение  слушателями практическими методами и технологиями формирования витального поведения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Профилактика 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выгорания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 </a:t>
            </a:r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b="1" dirty="0" smtClean="0">
                <a:solidFill>
                  <a:srgbClr val="631E1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Стажировку прошли: 2019-20 гг. – 31 педагог, 2023-24 гг. – 56 педагогов.</a:t>
            </a:r>
            <a:endParaRPr lang="ru-RU" sz="1800" b="1" dirty="0">
              <a:solidFill>
                <a:srgbClr val="631E1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80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52736"/>
            <a:ext cx="320834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71" y="476672"/>
            <a:ext cx="25006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29" y="3186096"/>
            <a:ext cx="1671245" cy="1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41" y="1000417"/>
            <a:ext cx="1690023" cy="178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843" y="3284984"/>
            <a:ext cx="2736971" cy="186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4134" y="5426839"/>
            <a:ext cx="8425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Причиной </a:t>
            </a:r>
            <a:r>
              <a:rPr lang="ru-RU" b="1" i="1" dirty="0"/>
              <a:t>самоубийств служат не внешние, а внутренние факторы.   </a:t>
            </a:r>
            <a:endParaRPr lang="ru-RU" b="1" i="1" dirty="0" smtClean="0"/>
          </a:p>
          <a:p>
            <a:r>
              <a:rPr lang="ru-RU" b="1" i="1" dirty="0" smtClean="0"/>
              <a:t>А </a:t>
            </a:r>
            <a:r>
              <a:rPr lang="ru-RU" b="1" i="1" dirty="0"/>
              <a:t>именно: конфликт внутренних </a:t>
            </a:r>
            <a:r>
              <a:rPr lang="ru-RU" b="1" i="1" dirty="0" smtClean="0"/>
              <a:t>установок.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                            Ведущий </a:t>
            </a:r>
            <a:r>
              <a:rPr lang="ru-RU" b="1" i="1" dirty="0"/>
              <a:t>суицидолог РФ, д.м.н., профессор Владимир </a:t>
            </a:r>
            <a:r>
              <a:rPr lang="ru-RU" b="1" i="1" dirty="0" smtClean="0"/>
              <a:t>Войцех </a:t>
            </a:r>
            <a:endParaRPr lang="ru-RU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7990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631E17"/>
                </a:solidFill>
              </a:rPr>
              <a:t>Поступки-плоды </a:t>
            </a:r>
            <a:r>
              <a:rPr lang="ru-RU" b="1" i="1" dirty="0" smtClean="0">
                <a:solidFill>
                  <a:srgbClr val="631E17"/>
                </a:solidFill>
              </a:rPr>
              <a:t>помыслов. Будут разумные помыслы –</a:t>
            </a:r>
          </a:p>
          <a:p>
            <a:r>
              <a:rPr lang="ru-RU" b="1" i="1" dirty="0" smtClean="0">
                <a:solidFill>
                  <a:srgbClr val="631E17"/>
                </a:solidFill>
              </a:rPr>
              <a:t>Будут хорошие </a:t>
            </a:r>
            <a:r>
              <a:rPr lang="ru-RU" b="1" i="1" dirty="0" smtClean="0">
                <a:solidFill>
                  <a:srgbClr val="631E17"/>
                </a:solidFill>
              </a:rPr>
              <a:t>поступки.                    </a:t>
            </a:r>
            <a:endParaRPr lang="ru-RU" b="1" i="1" dirty="0" smtClean="0">
              <a:solidFill>
                <a:srgbClr val="631E17"/>
              </a:solidFill>
            </a:endParaRPr>
          </a:p>
          <a:p>
            <a:r>
              <a:rPr lang="ru-RU" b="1" i="1" dirty="0">
                <a:solidFill>
                  <a:srgbClr val="631E17"/>
                </a:solidFill>
              </a:rPr>
              <a:t> </a:t>
            </a:r>
            <a:r>
              <a:rPr lang="ru-RU" b="1" i="1" dirty="0" smtClean="0">
                <a:solidFill>
                  <a:srgbClr val="631E17"/>
                </a:solidFill>
              </a:rPr>
              <a:t>                                                     Бальтасар  Грасиан,  философ</a:t>
            </a:r>
            <a:endParaRPr lang="ru-RU" b="1" i="1" dirty="0">
              <a:solidFill>
                <a:srgbClr val="631E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47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68144" y="260648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-Ты </a:t>
            </a:r>
            <a:r>
              <a:rPr lang="ru-RU" b="1" i="1" dirty="0">
                <a:solidFill>
                  <a:srgbClr val="002060"/>
                </a:solidFill>
              </a:rPr>
              <a:t>знаешь, как вызвать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расстройство </a:t>
            </a:r>
            <a:r>
              <a:rPr lang="ru-RU" b="1" i="1" dirty="0">
                <a:solidFill>
                  <a:srgbClr val="002060"/>
                </a:solidFill>
              </a:rPr>
              <a:t>личности?  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-Постоянная критика </a:t>
            </a:r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  и недостаток любви.</a:t>
            </a:r>
            <a:endParaRPr lang="ru-RU" b="1" i="1" dirty="0">
              <a:solidFill>
                <a:srgbClr val="002060"/>
              </a:solidFill>
            </a:endParaRPr>
          </a:p>
          <a:p>
            <a:r>
              <a:rPr lang="ru-RU" b="1" i="1" dirty="0">
                <a:solidFill>
                  <a:srgbClr val="002060"/>
                </a:solidFill>
              </a:rPr>
              <a:t>                         </a:t>
            </a:r>
            <a:r>
              <a:rPr lang="ru-RU" b="1" i="1" dirty="0" smtClean="0">
                <a:solidFill>
                  <a:srgbClr val="002060"/>
                </a:solidFill>
              </a:rPr>
              <a:t> Пол </a:t>
            </a:r>
            <a:r>
              <a:rPr lang="ru-RU" b="1" i="1" dirty="0" err="1">
                <a:solidFill>
                  <a:srgbClr val="002060"/>
                </a:solidFill>
              </a:rPr>
              <a:t>Экман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749" y="1844824"/>
            <a:ext cx="2151142" cy="130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6" y="188640"/>
            <a:ext cx="5473995" cy="246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708920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Витальность</a:t>
            </a:r>
            <a:r>
              <a:rPr lang="ru-RU" b="1" i="1" dirty="0"/>
              <a:t> -</a:t>
            </a:r>
            <a:r>
              <a:rPr lang="ru-RU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противоположность апатии и уныния, способность жить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6" y="3529743"/>
            <a:ext cx="4170496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21" y="3516186"/>
            <a:ext cx="43338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395056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СПТ- высокий риск по блокам: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боль и отчаяние                                 Оценка себя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Изоляция и утрата доверия                                           Отношения с семьёй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Мысли о бессмысленности, саморазрушении.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640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5904656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2200" b="1" dirty="0">
                <a:solidFill>
                  <a:srgbClr val="7D261D"/>
                </a:solidFill>
              </a:rPr>
              <a:t> </a:t>
            </a:r>
            <a:r>
              <a:rPr lang="ru-RU" sz="2200" b="1" dirty="0" smtClean="0">
                <a:solidFill>
                  <a:srgbClr val="7D261D"/>
                </a:solidFill>
              </a:rPr>
              <a:t>                          </a:t>
            </a:r>
            <a:r>
              <a:rPr lang="ru-RU" sz="2200" b="1" dirty="0" smtClean="0">
                <a:solidFill>
                  <a:srgbClr val="7D261D"/>
                </a:solidFill>
              </a:rPr>
              <a:t>Базовой </a:t>
            </a:r>
            <a:r>
              <a:rPr lang="ru-RU" sz="2200" b="1" dirty="0" smtClean="0">
                <a:solidFill>
                  <a:srgbClr val="7D261D"/>
                </a:solidFill>
              </a:rPr>
              <a:t>идеей программы формирования </a:t>
            </a:r>
            <a:r>
              <a:rPr lang="ru-RU" sz="2200" b="1" dirty="0" smtClean="0">
                <a:solidFill>
                  <a:srgbClr val="7D261D"/>
                </a:solidFill>
              </a:rPr>
              <a:t/>
            </a:r>
            <a:br>
              <a:rPr lang="ru-RU" sz="2200" b="1" dirty="0" smtClean="0">
                <a:solidFill>
                  <a:srgbClr val="7D261D"/>
                </a:solidFill>
              </a:rPr>
            </a:br>
            <a:r>
              <a:rPr lang="ru-RU" sz="2200" b="1" dirty="0" smtClean="0">
                <a:solidFill>
                  <a:srgbClr val="7D261D"/>
                </a:solidFill>
              </a:rPr>
              <a:t>                            витального поведения </a:t>
            </a:r>
            <a:r>
              <a:rPr lang="ru-RU" sz="2200" b="1" dirty="0" smtClean="0">
                <a:solidFill>
                  <a:srgbClr val="7D261D"/>
                </a:solidFill>
              </a:rPr>
              <a:t>детей и подростков </a:t>
            </a:r>
            <a:r>
              <a:rPr lang="ru-RU" sz="2200" b="1" dirty="0" smtClean="0">
                <a:solidFill>
                  <a:srgbClr val="7D261D"/>
                </a:solidFill>
              </a:rPr>
              <a:t/>
            </a:r>
            <a:br>
              <a:rPr lang="ru-RU" sz="2200" b="1" dirty="0" smtClean="0">
                <a:solidFill>
                  <a:srgbClr val="7D261D"/>
                </a:solidFill>
              </a:rPr>
            </a:br>
            <a:r>
              <a:rPr lang="ru-RU" sz="2200" b="1" dirty="0" smtClean="0">
                <a:solidFill>
                  <a:srgbClr val="7D261D"/>
                </a:solidFill>
              </a:rPr>
              <a:t>                        является  признание</a:t>
            </a:r>
            <a:r>
              <a:rPr lang="ru-RU" sz="2200" b="1" dirty="0">
                <a:solidFill>
                  <a:srgbClr val="7D261D"/>
                </a:solidFill>
              </a:rPr>
              <a:t> </a:t>
            </a:r>
            <a:r>
              <a:rPr lang="ru-RU" sz="2200" b="1" dirty="0" smtClean="0">
                <a:solidFill>
                  <a:srgbClr val="7D261D"/>
                </a:solidFill>
              </a:rPr>
              <a:t>приоритета</a:t>
            </a:r>
            <a:r>
              <a:rPr lang="ru-RU" sz="2200" b="1" dirty="0">
                <a:solidFill>
                  <a:srgbClr val="7D261D"/>
                </a:solidFill>
              </a:rPr>
              <a:t> </a:t>
            </a:r>
            <a:r>
              <a:rPr lang="ru-RU" sz="2200" b="1" dirty="0" smtClean="0">
                <a:solidFill>
                  <a:srgbClr val="7D261D"/>
                </a:solidFill>
              </a:rPr>
              <a:t>личного </a:t>
            </a:r>
            <a:r>
              <a:rPr lang="ru-RU" sz="2200" b="1" dirty="0" smtClean="0">
                <a:solidFill>
                  <a:srgbClr val="7D261D"/>
                </a:solidFill>
              </a:rPr>
              <a:t>опыта </a:t>
            </a:r>
            <a:r>
              <a:rPr lang="ru-RU" sz="2200" b="1" dirty="0" smtClean="0">
                <a:solidFill>
                  <a:srgbClr val="7D261D"/>
                </a:solidFill>
              </a:rPr>
              <a:t>               </a:t>
            </a:r>
            <a:br>
              <a:rPr lang="ru-RU" sz="2200" b="1" dirty="0" smtClean="0">
                <a:solidFill>
                  <a:srgbClr val="7D261D"/>
                </a:solidFill>
              </a:rPr>
            </a:br>
            <a:r>
              <a:rPr lang="ru-RU" sz="2200" b="1" dirty="0">
                <a:solidFill>
                  <a:srgbClr val="7D261D"/>
                </a:solidFill>
              </a:rPr>
              <a:t> </a:t>
            </a:r>
            <a:r>
              <a:rPr lang="ru-RU" sz="2200" b="1" dirty="0" smtClean="0">
                <a:solidFill>
                  <a:srgbClr val="7D261D"/>
                </a:solidFill>
              </a:rPr>
              <a:t>                       </a:t>
            </a:r>
            <a:r>
              <a:rPr lang="ru-RU" sz="2200" b="1" dirty="0" smtClean="0">
                <a:solidFill>
                  <a:srgbClr val="7D261D"/>
                </a:solidFill>
              </a:rPr>
              <a:t>подростка в формировании ценности </a:t>
            </a:r>
            <a:r>
              <a:rPr lang="ru-RU" sz="2200" b="1" dirty="0" smtClean="0">
                <a:solidFill>
                  <a:srgbClr val="7D261D"/>
                </a:solidFill>
              </a:rPr>
              <a:t>здоровья   </a:t>
            </a:r>
            <a:r>
              <a:rPr lang="ru-RU" sz="2200" b="1" dirty="0" smtClean="0">
                <a:solidFill>
                  <a:srgbClr val="7D261D"/>
                </a:solidFill>
              </a:rPr>
              <a:t/>
            </a:r>
            <a:br>
              <a:rPr lang="ru-RU" sz="2200" b="1" dirty="0" smtClean="0">
                <a:solidFill>
                  <a:srgbClr val="7D261D"/>
                </a:solidFill>
              </a:rPr>
            </a:br>
            <a:r>
              <a:rPr lang="ru-RU" sz="2200" b="1" dirty="0" smtClean="0">
                <a:solidFill>
                  <a:srgbClr val="7D261D"/>
                </a:solidFill>
              </a:rPr>
              <a:t>                            и  </a:t>
            </a:r>
            <a:r>
              <a:rPr lang="ru-RU" sz="2200" b="1" dirty="0" smtClean="0">
                <a:solidFill>
                  <a:srgbClr val="7D261D"/>
                </a:solidFill>
              </a:rPr>
              <a:t>выработки механизмов </a:t>
            </a:r>
            <a:r>
              <a:rPr lang="ru-RU" sz="2200" b="1" dirty="0" smtClean="0">
                <a:solidFill>
                  <a:srgbClr val="7D261D"/>
                </a:solidFill>
              </a:rPr>
              <a:t>самосохранения.</a:t>
            </a:r>
            <a:r>
              <a:rPr lang="ru-RU" sz="2200" b="1" u="sng" dirty="0">
                <a:solidFill>
                  <a:srgbClr val="7D261D"/>
                </a:solidFill>
              </a:rPr>
              <a:t/>
            </a:r>
            <a:br>
              <a:rPr lang="ru-RU" sz="2200" b="1" u="sng" dirty="0">
                <a:solidFill>
                  <a:srgbClr val="7D261D"/>
                </a:solidFill>
              </a:rPr>
            </a:br>
            <a:r>
              <a:rPr lang="ru-RU" sz="2200" b="1" u="sng" dirty="0" smtClean="0">
                <a:solidFill>
                  <a:srgbClr val="7D261D"/>
                </a:solidFill>
              </a:rPr>
              <a:t/>
            </a:r>
            <a:br>
              <a:rPr lang="ru-RU" sz="2200" b="1" u="sng" dirty="0" smtClean="0">
                <a:solidFill>
                  <a:srgbClr val="7D261D"/>
                </a:solidFill>
              </a:rPr>
            </a:b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«</a:t>
            </a:r>
            <a:r>
              <a:rPr lang="ru-RU" sz="2000" b="1" i="1" dirty="0" smtClean="0">
                <a:solidFill>
                  <a:srgbClr val="7D261D"/>
                </a:solidFill>
              </a:rPr>
              <a:t>Витагенное обучение </a:t>
            </a:r>
            <a:r>
              <a:rPr lang="ru-RU" sz="2000" b="1" i="1" dirty="0" smtClean="0">
                <a:solidFill>
                  <a:srgbClr val="002060"/>
                </a:solidFill>
              </a:rPr>
              <a:t>– обучение, основанное на актуализации (востребовании) жизненного опыта личности, ее интеллектуально-психологического потенциала в образовательных целях. Жизненный опыт - это витагенная информация, которая стала достоянием личности, отложенная в резервах долговременной памяти, находящаяся в состоянии постоянной готовности к актуализации в адекватных ситуациях. </a:t>
            </a:r>
            <a:r>
              <a:rPr lang="ru-RU" sz="2000" b="1" i="1" dirty="0">
                <a:solidFill>
                  <a:srgbClr val="002060"/>
                </a:solidFill>
              </a:rPr>
              <a:t>О</a:t>
            </a:r>
            <a:r>
              <a:rPr lang="ru-RU" sz="2000" b="1" i="1" dirty="0" smtClean="0">
                <a:solidFill>
                  <a:srgbClr val="002060"/>
                </a:solidFill>
              </a:rPr>
              <a:t>на представляет собой сплав мыслей, чувств, поступков, пережитых человеком и представляющих для него самодостаточную ценность. Жизненный опыт связан с памятью разума, памятью чувств, памятью поведения.  Ключевое слово в этом определении – прожито». 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</a:t>
            </a:r>
            <a:r>
              <a:rPr lang="ru-RU" sz="2000" b="1" i="1" dirty="0">
                <a:solidFill>
                  <a:srgbClr val="002060"/>
                </a:solidFill>
              </a:rPr>
              <a:t/>
            </a:r>
            <a:br>
              <a:rPr lang="ru-RU" sz="2000" b="1" i="1" dirty="0">
                <a:solidFill>
                  <a:srgbClr val="002060"/>
                </a:solidFill>
              </a:rPr>
            </a:br>
            <a:r>
              <a:rPr lang="ru-RU" sz="2000" b="1" i="1" dirty="0" smtClean="0">
                <a:solidFill>
                  <a:srgbClr val="002060"/>
                </a:solidFill>
              </a:rPr>
              <a:t>    </a:t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А.С</a:t>
            </a:r>
            <a:r>
              <a:rPr lang="ru-RU" sz="2000" b="1" i="1" dirty="0" smtClean="0">
                <a:solidFill>
                  <a:srgbClr val="002060"/>
                </a:solidFill>
              </a:rPr>
              <a:t>. Белкин .Технология витагенного образования.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134778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69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73725"/>
              </p:ext>
            </p:extLst>
          </p:nvPr>
        </p:nvGraphicFramePr>
        <p:xfrm>
          <a:off x="539552" y="464206"/>
          <a:ext cx="8280920" cy="166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79912" y="2204864"/>
            <a:ext cx="51125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6600"/>
                </a:solidFill>
              </a:rPr>
              <a:t>Условия сохранения жизнеспособности-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       </a:t>
            </a:r>
            <a:r>
              <a:rPr lang="ru-RU" b="1" u="sng" dirty="0" smtClean="0">
                <a:solidFill>
                  <a:srgbClr val="006600"/>
                </a:solidFill>
              </a:rPr>
              <a:t> удовлетворение потребности в: </a:t>
            </a:r>
          </a:p>
          <a:p>
            <a:r>
              <a:rPr lang="ru-RU" b="1" dirty="0" smtClean="0"/>
              <a:t>                       информации</a:t>
            </a:r>
          </a:p>
          <a:p>
            <a:r>
              <a:rPr lang="ru-RU" b="1" dirty="0" smtClean="0"/>
              <a:t>                          эмоциях</a:t>
            </a:r>
          </a:p>
          <a:p>
            <a:r>
              <a:rPr lang="ru-RU" b="1" dirty="0" smtClean="0"/>
              <a:t>               приятных ощущениях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2348880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6600"/>
                </a:solidFill>
              </a:rPr>
              <a:t>Уровни витальности</a:t>
            </a:r>
            <a:r>
              <a:rPr lang="ru-RU" b="1" dirty="0" smtClean="0">
                <a:solidFill>
                  <a:srgbClr val="006600"/>
                </a:solidFill>
              </a:rPr>
              <a:t>: </a:t>
            </a:r>
          </a:p>
          <a:p>
            <a:r>
              <a:rPr lang="ru-RU" b="1" dirty="0" smtClean="0"/>
              <a:t>Физический</a:t>
            </a:r>
          </a:p>
          <a:p>
            <a:r>
              <a:rPr lang="ru-RU" b="1" dirty="0" smtClean="0"/>
              <a:t>Эмоциональный</a:t>
            </a:r>
          </a:p>
          <a:p>
            <a:r>
              <a:rPr lang="ru-RU" b="1" dirty="0" smtClean="0"/>
              <a:t>Интеллектуальный</a:t>
            </a:r>
          </a:p>
          <a:p>
            <a:r>
              <a:rPr lang="ru-RU" b="1" dirty="0"/>
              <a:t>С</a:t>
            </a:r>
            <a:r>
              <a:rPr lang="ru-RU" b="1" dirty="0" smtClean="0"/>
              <a:t>мысловой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166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            </a:t>
            </a:r>
            <a:r>
              <a:rPr lang="ru-RU" b="1" dirty="0" smtClean="0">
                <a:solidFill>
                  <a:srgbClr val="631E17"/>
                </a:solidFill>
              </a:rPr>
              <a:t>Витальные </a:t>
            </a:r>
            <a:r>
              <a:rPr lang="ru-RU" b="1" dirty="0">
                <a:solidFill>
                  <a:srgbClr val="631E17"/>
                </a:solidFill>
              </a:rPr>
              <a:t>потребности:</a:t>
            </a:r>
            <a:br>
              <a:rPr lang="ru-RU" b="1" dirty="0">
                <a:solidFill>
                  <a:srgbClr val="631E17"/>
                </a:solidFill>
              </a:rPr>
            </a:br>
            <a:endParaRPr lang="ru-RU" b="1" dirty="0">
              <a:solidFill>
                <a:srgbClr val="631E17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824602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«</a:t>
            </a:r>
            <a:r>
              <a:rPr lang="ru-RU" b="1" i="1" dirty="0">
                <a:solidFill>
                  <a:srgbClr val="002060"/>
                </a:solidFill>
              </a:rPr>
              <a:t>Задача подросткового возраста-формирование идентичности (отождествление себя с кем-то, понимание и перенос чувств другого, постановка себя на место другого), понимание себя и своего места в жизни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Чувство </a:t>
            </a:r>
            <a:r>
              <a:rPr lang="ru-RU" b="1" i="1" dirty="0">
                <a:solidFill>
                  <a:srgbClr val="002060"/>
                </a:solidFill>
              </a:rPr>
              <a:t>стабильности формируется адекватным разрешением идентификационных задач»      </a:t>
            </a:r>
            <a:r>
              <a:rPr lang="ru-RU" b="1" i="1" dirty="0" smtClean="0">
                <a:solidFill>
                  <a:srgbClr val="002060"/>
                </a:solidFill>
              </a:rPr>
              <a:t>                                                     Э</a:t>
            </a:r>
            <a:r>
              <a:rPr lang="ru-RU" b="1" i="1" dirty="0">
                <a:solidFill>
                  <a:srgbClr val="002060"/>
                </a:solidFill>
              </a:rPr>
              <a:t>. Эриксон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669672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00"/>
                </a:solidFill>
              </a:rPr>
              <a:t>Дать образ для идентификации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00"/>
                </a:solidFill>
              </a:rPr>
              <a:t>Учить понимать себя и других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00"/>
                </a:solidFill>
              </a:rPr>
              <a:t>Развивать эмоциональный интеллект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3300"/>
                </a:solidFill>
              </a:rPr>
              <a:t>Создавать условия для конструктивного разрешения проблем идентификации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800" y="5300340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воспитания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764" y="5415631"/>
            <a:ext cx="1566863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428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424936" cy="1800200"/>
          </a:xfrm>
        </p:spPr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ru-RU" sz="2000" b="1" i="1" dirty="0" smtClean="0">
                <a:solidFill>
                  <a:srgbClr val="008000"/>
                </a:solidFill>
              </a:rPr>
              <a:t/>
            </a:r>
            <a:br>
              <a:rPr lang="ru-RU" sz="2000" b="1" i="1" dirty="0" smtClean="0">
                <a:solidFill>
                  <a:srgbClr val="008000"/>
                </a:solidFill>
              </a:rPr>
            </a:br>
            <a:r>
              <a:rPr lang="ru-RU" sz="2000" b="1" i="1" dirty="0">
                <a:solidFill>
                  <a:srgbClr val="008000"/>
                </a:solidFill>
              </a:rPr>
              <a:t/>
            </a:r>
            <a:br>
              <a:rPr lang="ru-RU" sz="2000" b="1" i="1" dirty="0">
                <a:solidFill>
                  <a:srgbClr val="008000"/>
                </a:solidFill>
              </a:rPr>
            </a:br>
            <a:r>
              <a:rPr lang="ru-RU" sz="2000" b="1" i="1" dirty="0" smtClean="0">
                <a:solidFill>
                  <a:srgbClr val="008000"/>
                </a:solidFill>
              </a:rPr>
              <a:t/>
            </a:r>
            <a:br>
              <a:rPr lang="ru-RU" sz="2000" b="1" i="1" dirty="0" smtClean="0">
                <a:solidFill>
                  <a:srgbClr val="008000"/>
                </a:solidFill>
              </a:rPr>
            </a:br>
            <a:r>
              <a:rPr lang="ru-RU" sz="2000" b="1" i="1" dirty="0" smtClean="0">
                <a:solidFill>
                  <a:srgbClr val="008000"/>
                </a:solidFill>
              </a:rPr>
              <a:t/>
            </a:r>
            <a:br>
              <a:rPr lang="ru-RU" sz="2000" b="1" i="1" dirty="0" smtClean="0">
                <a:solidFill>
                  <a:srgbClr val="008000"/>
                </a:solidFill>
              </a:rPr>
            </a:br>
            <a:r>
              <a:rPr lang="ru-RU" sz="2000" b="1" i="1" dirty="0">
                <a:solidFill>
                  <a:srgbClr val="008000"/>
                </a:solidFill>
              </a:rPr>
              <a:t/>
            </a:r>
            <a:br>
              <a:rPr lang="ru-RU" sz="2000" b="1" i="1" dirty="0">
                <a:solidFill>
                  <a:srgbClr val="008000"/>
                </a:solidFill>
              </a:rPr>
            </a:br>
            <a:r>
              <a:rPr lang="ru-RU" sz="2000" b="1" i="1" dirty="0" smtClean="0">
                <a:solidFill>
                  <a:srgbClr val="008000"/>
                </a:solidFill>
              </a:rPr>
              <a:t>                                </a:t>
            </a:r>
            <a:r>
              <a:rPr lang="ru-RU" sz="2000" b="1" i="1" dirty="0" smtClean="0">
                <a:solidFill>
                  <a:srgbClr val="003300"/>
                </a:solidFill>
              </a:rPr>
              <a:t>ФОРМИРОВАНИЕ ЖИЗНЕСТОЙКОСТИ</a:t>
            </a:r>
            <a:br>
              <a:rPr lang="ru-RU" sz="2000" b="1" i="1" dirty="0" smtClean="0">
                <a:solidFill>
                  <a:srgbClr val="003300"/>
                </a:solidFill>
              </a:rPr>
            </a:br>
            <a:r>
              <a:rPr lang="ru-RU" sz="2000" b="1" i="1" dirty="0" smtClean="0">
                <a:solidFill>
                  <a:srgbClr val="008000"/>
                </a:solidFill>
              </a:rPr>
              <a:t>«Жизнестойкость – система </a:t>
            </a:r>
            <a:r>
              <a:rPr lang="ru-RU" sz="2000" b="1" i="1" dirty="0">
                <a:solidFill>
                  <a:srgbClr val="008000"/>
                </a:solidFill>
              </a:rPr>
              <a:t>убеждений о себе, мире, отношениях с ним, </a:t>
            </a:r>
            <a:r>
              <a:rPr lang="ru-RU" sz="2000" b="1" i="1" dirty="0" smtClean="0">
                <a:solidFill>
                  <a:srgbClr val="008000"/>
                </a:solidFill>
              </a:rPr>
              <a:t>которая позволяет </a:t>
            </a:r>
            <a:r>
              <a:rPr lang="ru-RU" sz="2000" b="1" i="1" dirty="0">
                <a:solidFill>
                  <a:srgbClr val="008000"/>
                </a:solidFill>
              </a:rPr>
              <a:t>человеку выдерживать и эффективно преодолевать стрессовые </a:t>
            </a:r>
            <a:r>
              <a:rPr lang="ru-RU" sz="2000" b="1" i="1" dirty="0" smtClean="0">
                <a:solidFill>
                  <a:srgbClr val="008000"/>
                </a:solidFill>
              </a:rPr>
              <a:t>ситуации»                                                            Д.  Леонтьев</a:t>
            </a:r>
            <a:r>
              <a:rPr lang="ru-RU" sz="1600" b="1" i="1" dirty="0">
                <a:solidFill>
                  <a:srgbClr val="008000"/>
                </a:solidFill>
              </a:rPr>
              <a:t/>
            </a:r>
            <a:br>
              <a:rPr lang="ru-RU" sz="1600" b="1" i="1" dirty="0">
                <a:solidFill>
                  <a:srgbClr val="00800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>Жизнестойкость  - внутренний ресурс, ключевая  личностная  переменная, опосредующая  влияние </a:t>
            </a:r>
            <a:r>
              <a:rPr lang="ru-RU" sz="1800" b="1" i="1" dirty="0">
                <a:solidFill>
                  <a:srgbClr val="002060"/>
                </a:solidFill>
              </a:rPr>
              <a:t>стрессогенных </a:t>
            </a:r>
            <a:r>
              <a:rPr lang="ru-RU" sz="1800" b="1" i="1" dirty="0" smtClean="0">
                <a:solidFill>
                  <a:srgbClr val="002060"/>
                </a:solidFill>
              </a:rPr>
              <a:t> факторов  на </a:t>
            </a:r>
            <a:r>
              <a:rPr lang="ru-RU" sz="1800" b="1" i="1" dirty="0">
                <a:solidFill>
                  <a:srgbClr val="002060"/>
                </a:solidFill>
              </a:rPr>
              <a:t>соматическое и душевное здоровье, а также на успешность деятельности. </a:t>
            </a: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r>
              <a:rPr lang="ru-RU" sz="1800" b="1" i="1" dirty="0">
                <a:solidFill>
                  <a:srgbClr val="002060"/>
                </a:solidFill>
              </a:rPr>
              <a:t>Жизнестойкость как характеристика личности определяется: оптимальной смысловой регуляцией личности,  адекватной самооценкой, развитыми волевыми качествами, высоким уровнем  социальной компетентности, развитыми коммуникативными умениями.</a:t>
            </a:r>
            <a:br>
              <a:rPr lang="ru-RU" sz="1800" b="1" i="1" dirty="0">
                <a:solidFill>
                  <a:srgbClr val="002060"/>
                </a:solidFill>
              </a:rPr>
            </a:br>
            <a:r>
              <a:rPr lang="ru-RU" sz="1800" b="1" i="1" dirty="0" smtClean="0">
                <a:solidFill>
                  <a:srgbClr val="002060"/>
                </a:solidFill>
              </a:rPr>
              <a:t/>
            </a:r>
            <a:br>
              <a:rPr lang="ru-RU" sz="1800" b="1" i="1" dirty="0" smtClean="0">
                <a:solidFill>
                  <a:srgbClr val="002060"/>
                </a:solidFill>
              </a:rPr>
            </a:br>
            <a:endParaRPr lang="ru-RU" sz="1800" b="1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9160716"/>
              </p:ext>
            </p:extLst>
          </p:nvPr>
        </p:nvGraphicFramePr>
        <p:xfrm>
          <a:off x="251520" y="2996952"/>
          <a:ext cx="87129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861048"/>
            <a:ext cx="1913737" cy="133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188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>
                <a:solidFill>
                  <a:srgbClr val="003300"/>
                </a:solidFill>
              </a:rPr>
              <a:t>Важнейший фактор формирования витального поведения</a:t>
            </a:r>
            <a:r>
              <a:rPr lang="ru-RU" sz="2000" b="1" dirty="0" smtClean="0">
                <a:solidFill>
                  <a:srgbClr val="003300"/>
                </a:solidFill>
              </a:rPr>
              <a:t>: </a:t>
            </a:r>
            <a:r>
              <a:rPr lang="ru-RU" sz="2000" b="1" dirty="0" smtClean="0">
                <a:solidFill>
                  <a:srgbClr val="003300"/>
                </a:solidFill>
              </a:rPr>
              <a:t> 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3300"/>
                </a:solidFill>
              </a:rPr>
              <a:t> осознание </a:t>
            </a:r>
            <a:r>
              <a:rPr lang="ru-RU" sz="2000" b="1" dirty="0" smtClean="0">
                <a:solidFill>
                  <a:srgbClr val="003300"/>
                </a:solidFill>
              </a:rPr>
              <a:t>и оценка жизненного опыта, </a:t>
            </a:r>
            <a:endParaRPr lang="ru-RU" sz="2000" b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3300"/>
                </a:solidFill>
              </a:rPr>
              <a:t>п</a:t>
            </a:r>
            <a:r>
              <a:rPr lang="ru-RU" sz="2000" b="1" dirty="0" smtClean="0">
                <a:solidFill>
                  <a:srgbClr val="003300"/>
                </a:solidFill>
              </a:rPr>
              <a:t>олучаемого в </a:t>
            </a:r>
            <a:r>
              <a:rPr lang="ru-RU" sz="2000" b="1" dirty="0" smtClean="0">
                <a:solidFill>
                  <a:srgbClr val="003300"/>
                </a:solidFill>
              </a:rPr>
              <a:t>повседневной жизни и деятельности, </a:t>
            </a:r>
            <a:endParaRPr lang="ru-RU" sz="2000" b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3300"/>
                </a:solidFill>
              </a:rPr>
              <a:t>во </a:t>
            </a:r>
            <a:r>
              <a:rPr lang="ru-RU" sz="2000" b="1" dirty="0" smtClean="0">
                <a:solidFill>
                  <a:srgbClr val="003300"/>
                </a:solidFill>
              </a:rPr>
              <a:t>взаимоотношениях со сверстниками и взрослыми.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631E17"/>
                </a:solidFill>
              </a:rPr>
              <a:t>Формы работы:</a:t>
            </a:r>
            <a:endParaRPr lang="ru-RU" sz="2000" b="1" dirty="0" smtClean="0">
              <a:solidFill>
                <a:srgbClr val="3D37BF"/>
              </a:solidFill>
            </a:endParaRPr>
          </a:p>
          <a:p>
            <a:r>
              <a:rPr lang="ru-RU" sz="2000" b="1" dirty="0">
                <a:solidFill>
                  <a:srgbClr val="631E17"/>
                </a:solidFill>
              </a:rPr>
              <a:t>Индивидуальный анализ ситуаций, самооценка поведения и его результатов подростком при направляющей деятельности взрослого</a:t>
            </a:r>
          </a:p>
          <a:p>
            <a:r>
              <a:rPr lang="ru-RU" sz="2000" b="1" dirty="0">
                <a:solidFill>
                  <a:srgbClr val="631E17"/>
                </a:solidFill>
              </a:rPr>
              <a:t>Групповой анализ типичных ситуаций с выдвижением гипотез их конструктивного разрешения</a:t>
            </a:r>
          </a:p>
          <a:p>
            <a:r>
              <a:rPr lang="ru-RU" sz="2000" b="1" dirty="0">
                <a:solidFill>
                  <a:srgbClr val="631E17"/>
                </a:solidFill>
              </a:rPr>
              <a:t>Тренировка навыков социально поддерживающего поведения</a:t>
            </a:r>
          </a:p>
          <a:p>
            <a:r>
              <a:rPr lang="ru-RU" sz="2000" b="1" dirty="0">
                <a:solidFill>
                  <a:srgbClr val="631E17"/>
                </a:solidFill>
              </a:rPr>
              <a:t>Тренинг навыков копингового проблеморазрешающего поведения</a:t>
            </a:r>
          </a:p>
          <a:p>
            <a:pPr marL="0" indent="0">
              <a:buNone/>
            </a:pPr>
            <a:endParaRPr lang="ru-RU" sz="2000" b="1" dirty="0">
              <a:solidFill>
                <a:srgbClr val="006600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rgbClr val="003300"/>
                </a:solidFill>
              </a:rPr>
              <a:t>Борьба </a:t>
            </a:r>
            <a:r>
              <a:rPr lang="ru-RU" sz="2000" b="1" i="1" dirty="0">
                <a:solidFill>
                  <a:srgbClr val="003300"/>
                </a:solidFill>
              </a:rPr>
              <a:t>с неправильным поведением репрессивными методами подобна стрижке газонов садовыми ножницами: ни корни, ни семена при этом не </a:t>
            </a:r>
            <a:r>
              <a:rPr lang="ru-RU" sz="2000" b="1" i="1" dirty="0" smtClean="0">
                <a:solidFill>
                  <a:srgbClr val="003300"/>
                </a:solidFill>
              </a:rPr>
              <a:t>исчезают</a:t>
            </a:r>
            <a:r>
              <a:rPr lang="ru-RU" sz="2000" b="1" dirty="0">
                <a:solidFill>
                  <a:srgbClr val="003300"/>
                </a:solidFill>
              </a:rPr>
              <a:t>.</a:t>
            </a:r>
            <a:r>
              <a:rPr lang="ru-RU" sz="2000" b="1" dirty="0" smtClean="0">
                <a:solidFill>
                  <a:srgbClr val="003300"/>
                </a:solidFill>
              </a:rPr>
              <a:t> </a:t>
            </a:r>
            <a:endParaRPr lang="ru-RU" sz="2000" b="1" dirty="0" smtClean="0">
              <a:solidFill>
                <a:srgbClr val="00330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</a:rPr>
              <a:t>                                                                </a:t>
            </a:r>
            <a:r>
              <a:rPr lang="ru-RU" sz="2000" b="1" dirty="0" smtClean="0">
                <a:solidFill>
                  <a:srgbClr val="006600"/>
                </a:solidFill>
              </a:rPr>
              <a:t>                           Юрий </a:t>
            </a:r>
            <a:r>
              <a:rPr lang="ru-RU" sz="2000" b="1" dirty="0">
                <a:solidFill>
                  <a:srgbClr val="006600"/>
                </a:solidFill>
              </a:rPr>
              <a:t>Вагин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858" y="836712"/>
            <a:ext cx="124301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2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sz="3600" dirty="0" smtClean="0">
                <a:solidFill>
                  <a:srgbClr val="0070C0"/>
                </a:solidFill>
              </a:rPr>
              <a:t>Упражнения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Вспомним вчерашний день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(сценарий с деталями и эмоциями)</a:t>
            </a:r>
          </a:p>
          <a:p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Будильник осознанности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я? Что я делаю? Почему я это делаю? Зачем я это делаю? Что я чувствую? Чего я хочу? Что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можно сделать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дальше?</a:t>
            </a:r>
          </a:p>
          <a:p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Ладошки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(дающая и берущая рука)</a:t>
            </a:r>
            <a:endParaRPr lang="ru-RU" sz="1600" b="1" dirty="0" smtClean="0">
              <a:solidFill>
                <a:srgbClr val="631E1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Метафора моей </a:t>
            </a:r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(моя жизнь – это…)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Групповое или индивидуальное  сочинение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Однажды…», «Как-то раз…», «Был такой случай…», «Вот проблема:…»  с последующим анализом</a:t>
            </a:r>
          </a:p>
          <a:p>
            <a:r>
              <a:rPr lang="ru-RU" sz="1600" b="1" dirty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«Корзина проблем</a:t>
            </a:r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кейсов)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«Сказка –ложь, да в ней намёк</a:t>
            </a:r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(обсуждение и сочинение сказок)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Ролевая игра «Проблемная ситуация</a:t>
            </a:r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(интерактивный спектакль)</a:t>
            </a:r>
            <a:endParaRPr lang="ru-RU" sz="1600" b="1" dirty="0">
              <a:solidFill>
                <a:srgbClr val="631E17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«Воспоминание из будущего»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 решилась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«Киноклуб» </a:t>
            </a:r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росмотр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обсуждение фильмов, роликов,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телепередач, событий)</a:t>
            </a:r>
            <a:endPara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 Работа </a:t>
            </a:r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с метафорическими </a:t>
            </a:r>
            <a:r>
              <a:rPr lang="ru-RU" sz="1600" b="1" dirty="0" smtClean="0">
                <a:solidFill>
                  <a:srgbClr val="631E17"/>
                </a:solidFill>
                <a:latin typeface="Times New Roman" pitchFamily="18" charset="0"/>
                <a:cs typeface="Times New Roman" pitchFamily="18" charset="0"/>
              </a:rPr>
              <a:t>картами</a:t>
            </a:r>
            <a:endParaRPr lang="ru-RU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265"/>
            <a:ext cx="1289273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6732" y="4826655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                            </a:t>
            </a:r>
            <a:r>
              <a:rPr lang="ru-RU" b="1" dirty="0" smtClean="0">
                <a:solidFill>
                  <a:srgbClr val="006600"/>
                </a:solidFill>
              </a:rPr>
              <a:t>     </a:t>
            </a:r>
            <a:r>
              <a:rPr lang="ru-RU" b="1" u="sng" dirty="0" smtClean="0">
                <a:solidFill>
                  <a:srgbClr val="002060"/>
                </a:solidFill>
              </a:rPr>
              <a:t>Способы повышения </a:t>
            </a:r>
            <a:r>
              <a:rPr lang="ru-RU" b="1" u="sng" dirty="0" smtClean="0">
                <a:solidFill>
                  <a:srgbClr val="002060"/>
                </a:solidFill>
              </a:rPr>
              <a:t>витальности:</a:t>
            </a:r>
          </a:p>
          <a:p>
            <a:r>
              <a:rPr lang="ru-RU" b="1" dirty="0">
                <a:solidFill>
                  <a:srgbClr val="631E17"/>
                </a:solidFill>
              </a:rPr>
              <a:t> </a:t>
            </a:r>
            <a:r>
              <a:rPr lang="ru-RU" b="1" dirty="0" smtClean="0">
                <a:solidFill>
                  <a:srgbClr val="631E17"/>
                </a:solidFill>
              </a:rPr>
              <a:t>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Ищи </a:t>
            </a:r>
            <a:r>
              <a:rPr lang="ru-RU" b="1" dirty="0" smtClean="0">
                <a:solidFill>
                  <a:srgbClr val="002060"/>
                </a:solidFill>
              </a:rPr>
              <a:t>интересное в том, что </a:t>
            </a:r>
            <a:r>
              <a:rPr lang="ru-RU" b="1" dirty="0" smtClean="0">
                <a:solidFill>
                  <a:srgbClr val="002060"/>
                </a:solidFill>
              </a:rPr>
              <a:t>делаешь.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Мечтай и планируй.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         Двигайся. Улыбайся.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Отдыхай</a:t>
            </a:r>
            <a:r>
              <a:rPr lang="ru-RU" b="1" dirty="0" smtClean="0">
                <a:solidFill>
                  <a:srgbClr val="002060"/>
                </a:solidFill>
              </a:rPr>
              <a:t>, бери силы у </a:t>
            </a:r>
            <a:r>
              <a:rPr lang="ru-RU" b="1" dirty="0" smtClean="0">
                <a:solidFill>
                  <a:srgbClr val="002060"/>
                </a:solidFill>
              </a:rPr>
              <a:t>природы.</a:t>
            </a:r>
          </a:p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Интересуйся </a:t>
            </a:r>
            <a:r>
              <a:rPr lang="ru-RU" b="1" dirty="0" smtClean="0">
                <a:solidFill>
                  <a:srgbClr val="002060"/>
                </a:solidFill>
              </a:rPr>
              <a:t>новым и незнакомым.</a:t>
            </a:r>
          </a:p>
          <a:p>
            <a:r>
              <a:rPr lang="ru-RU" b="1" dirty="0" smtClean="0">
                <a:solidFill>
                  <a:srgbClr val="006600"/>
                </a:solidFill>
              </a:rPr>
              <a:t>  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Фантазируй и твори!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74973"/>
            <a:ext cx="936104" cy="103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278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851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Исполнительная</vt:lpstr>
      <vt:lpstr>Муниципальное бюджетное общеобразовательное учреждение Городского округа Балашиха "Средняя общеобразовательная школа №16 имени Героя Советского Союза Сережникова А.И."</vt:lpstr>
      <vt:lpstr>Презентация PowerPoint</vt:lpstr>
      <vt:lpstr>Презентация PowerPoint</vt:lpstr>
      <vt:lpstr>Презентация PowerPoint</vt:lpstr>
      <vt:lpstr>                           Базовой идеей программы формирования                              витального поведения детей и подростков                          является  признание приоритета личного опыта                                         подростка в формировании ценности здоровья                                и  выработки механизмов самосохранения.    «Витагенное обучение – обучение, основанное на актуализации (востребовании) жизненного опыта личности, ее интеллектуально-психологического потенциала в образовательных целях. Жизненный опыт - это витагенная информация, которая стала достоянием личности, отложенная в резервах долговременной памяти, находящаяся в состоянии постоянной готовности к актуализации в адекватных ситуациях. Она представляет собой сплав мыслей, чувств, поступков, пережитых человеком и представляющих для него самодостаточную ценность. Жизненный опыт связан с памятью разума, памятью чувств, памятью поведения.  Ключевое слово в этом определении – прожито».                                                                                    А.С. Белкин .Технология витагенного образования.</vt:lpstr>
      <vt:lpstr>Презентация PowerPoint</vt:lpstr>
      <vt:lpstr>                                     ФОРМИРОВАНИЕ ЖИЗНЕСТОЙКОСТИ «Жизнестойкость – система убеждений о себе, мире, отношениях с ним, которая позволяет человеку выдерживать и эффективно преодолевать стрессовые ситуации»                                                            Д.  Леонтьев Жизнестойкость  - внутренний ресурс, ключевая  личностная  переменная, опосредующая  влияние стрессогенных  факторов  на соматическое и душевное здоровье, а также на успешность деятельности.  Жизнестойкость как характеристика личности определяется: оптимальной смысловой регуляцией личности,  адекватной самооценкой, развитыми волевыми качествами, высоким уровнем  социальной компетентности, развитыми коммуникативными умениями.  </vt:lpstr>
      <vt:lpstr>Презентация PowerPoint</vt:lpstr>
      <vt:lpstr>Упражнения</vt:lpstr>
      <vt:lpstr>К. 16 лет. 10 класс. Запрос: «Я ничего не чувствую.  Я не люблю людей. Не понимаю эмоции и не умею их выражать. Семья – лишнее, мне она не нужна».   2 года наблюдается у психиатра. В данный момент препараты не принимает. </vt:lpstr>
      <vt:lpstr>Фрактальный метод аналитической диагностики, прогноза и коррекции состояния человека (ФМДПК).  </vt:lpstr>
      <vt:lpstr>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Городского округа Балашиха  "Средняя общеобразовательная школа №16 имени Героя Советского Союза Сережникова А.И."</dc:title>
  <dc:creator>Учитель</dc:creator>
  <cp:lastModifiedBy>школа</cp:lastModifiedBy>
  <cp:revision>66</cp:revision>
  <cp:lastPrinted>2023-10-03T11:05:06Z</cp:lastPrinted>
  <dcterms:created xsi:type="dcterms:W3CDTF">2018-11-30T07:57:54Z</dcterms:created>
  <dcterms:modified xsi:type="dcterms:W3CDTF">2025-06-18T10:43:05Z</dcterms:modified>
</cp:coreProperties>
</file>