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</p:sldMasterIdLst>
  <p:notesMasterIdLst>
    <p:notesMasterId r:id="rId6"/>
  </p:notesMasterIdLst>
  <p:sldIdLst>
    <p:sldId id="257" r:id="rId2"/>
    <p:sldId id="258" r:id="rId3"/>
    <p:sldId id="259" r:id="rId4"/>
    <p:sldId id="262" r:id="rId5"/>
  </p:sldIdLst>
  <p:sldSz cx="14630400" cy="8229600"/>
  <p:notesSz cx="8229600" cy="1463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B0604020202020204" charset="0"/>
      <p:regular r:id="rId11"/>
    </p:embeddedFont>
    <p:embeddedFont>
      <p:font typeface="Raleway" panose="020B0604020202020204" charset="-52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556" autoAdjust="0"/>
  </p:normalViewPr>
  <p:slideViewPr>
    <p:cSldViewPr snapToGrid="0" snapToObjects="1">
      <p:cViewPr varScale="1">
        <p:scale>
          <a:sx n="93" d="100"/>
          <a:sy n="93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80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76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629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608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31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77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33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7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894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037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541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2079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97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828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031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F9F1-C346-414C-A2C2-7AC3EE827B64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5E367-2CA7-46D3-9C87-9E193DF5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2" r:id="rId15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ый раз — первый класс. Рекомендации молодым учителям, ставшим впервые  классными руководителя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6"/>
          <a:stretch/>
        </p:blipFill>
        <p:spPr bwMode="auto">
          <a:xfrm>
            <a:off x="9180071" y="4012186"/>
            <a:ext cx="5342379" cy="38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747532" y="5649172"/>
            <a:ext cx="5815328" cy="1130815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4880" y="171121"/>
            <a:ext cx="4727332" cy="36152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209861" y="275843"/>
            <a:ext cx="3625810" cy="263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ПЕРВЫЙ КЛАСС: </a:t>
            </a:r>
            <a:r>
              <a:rPr lang="ru-RU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Н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АЧАЛО ПУТИ</a:t>
            </a:r>
            <a:endParaRPr lang="en-US" sz="2400" b="1" dirty="0">
              <a:solidFill>
                <a:srgbClr val="1D3152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209861" y="714272"/>
            <a:ext cx="13171592" cy="539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000" b="1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Поступление в первый класс </a:t>
            </a: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– </a:t>
            </a:r>
            <a:r>
              <a:rPr lang="en-US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значимое событие, </a:t>
            </a: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меняющее жизнь ребенка</a:t>
            </a:r>
            <a:endParaRPr lang="ru-RU" sz="2000" b="1" dirty="0">
              <a:solidFill>
                <a:srgbClr val="1D3152"/>
              </a:solidFill>
              <a:ea typeface="Roboto" pitchFamily="34" charset="-122"/>
              <a:cs typeface="Roboto" pitchFamily="34" charset="-120"/>
            </a:endParaRPr>
          </a:p>
          <a:p>
            <a:pPr marL="0" indent="0" algn="l">
              <a:lnSpc>
                <a:spcPts val="2100"/>
              </a:lnSpc>
              <a:buNone/>
            </a:pP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Ваша</a:t>
            </a:r>
            <a:r>
              <a:rPr lang="en-US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поддержка и искренняя заинтересованность особенно </a:t>
            </a: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важны </a:t>
            </a:r>
            <a:r>
              <a:rPr lang="ru-RU" sz="2000" b="1" dirty="0" smtClean="0">
                <a:solidFill>
                  <a:srgbClr val="1D3152"/>
                </a:solidFill>
                <a:ea typeface="Roboto" pitchFamily="34" charset="-122"/>
                <a:cs typeface="Roboto" pitchFamily="34" charset="-120"/>
              </a:rPr>
              <a:t>в этот период</a:t>
            </a:r>
            <a:endParaRPr lang="en-US" sz="2000" b="1" dirty="0">
              <a:solidFill>
                <a:srgbClr val="1D3152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09862" y="1486117"/>
            <a:ext cx="4189451" cy="1772285"/>
            <a:chOff x="396121" y="1611489"/>
            <a:chExt cx="4189451" cy="1724144"/>
          </a:xfrm>
        </p:grpSpPr>
        <p:sp>
          <p:nvSpPr>
            <p:cNvPr id="4" name="Shape 2"/>
            <p:cNvSpPr/>
            <p:nvPr/>
          </p:nvSpPr>
          <p:spPr>
            <a:xfrm>
              <a:off x="396121" y="1611489"/>
              <a:ext cx="4189451" cy="1724144"/>
            </a:xfrm>
            <a:prstGeom prst="roundRect">
              <a:avLst>
                <a:gd name="adj" fmla="val 6005"/>
              </a:avLst>
            </a:prstGeom>
            <a:solidFill>
              <a:schemeClr val="bg1">
                <a:alpha val="38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Text 4"/>
            <p:cNvSpPr/>
            <p:nvPr/>
          </p:nvSpPr>
          <p:spPr>
            <a:xfrm>
              <a:off x="1411604" y="1731775"/>
              <a:ext cx="2158484" cy="263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2050"/>
                </a:lnSpc>
              </a:pPr>
              <a:r>
                <a: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1. </a:t>
              </a:r>
              <a:r>
                <a:rPr lang="en-US" sz="2400" b="1" dirty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Обсуждайте правила</a:t>
              </a:r>
            </a:p>
          </p:txBody>
        </p:sp>
        <p:sp>
          <p:nvSpPr>
            <p:cNvPr id="7" name="Text 5"/>
            <p:cNvSpPr/>
            <p:nvPr/>
          </p:nvSpPr>
          <p:spPr>
            <a:xfrm>
              <a:off x="616147" y="2125617"/>
              <a:ext cx="3749397" cy="10796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100"/>
                </a:lnSpc>
              </a:pPr>
              <a:r>
                <a:rPr lang="en-US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Разговаривайте с ребенком о школьных правилах и нормах, используя примеры из мультфильмов или наблюдения </a:t>
              </a: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за окружающими</a:t>
              </a:r>
              <a:endParaRPr lang="en-US" sz="1600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613401" y="1486117"/>
            <a:ext cx="3640219" cy="1780076"/>
            <a:chOff x="5601055" y="1611489"/>
            <a:chExt cx="3640219" cy="1724144"/>
          </a:xfrm>
        </p:grpSpPr>
        <p:sp>
          <p:nvSpPr>
            <p:cNvPr id="8" name="Shape 6"/>
            <p:cNvSpPr/>
            <p:nvPr/>
          </p:nvSpPr>
          <p:spPr>
            <a:xfrm>
              <a:off x="5601055" y="1611489"/>
              <a:ext cx="3640219" cy="1724144"/>
            </a:xfrm>
            <a:prstGeom prst="roundRect">
              <a:avLst>
                <a:gd name="adj" fmla="val 6005"/>
              </a:avLst>
            </a:prstGeom>
            <a:solidFill>
              <a:schemeClr val="bg1">
                <a:alpha val="38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Text 8"/>
            <p:cNvSpPr/>
            <p:nvPr/>
          </p:nvSpPr>
          <p:spPr>
            <a:xfrm>
              <a:off x="6039088" y="1820265"/>
              <a:ext cx="2108716" cy="34998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050"/>
                </a:lnSpc>
              </a:pPr>
              <a:r>
                <a: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2. Н</a:t>
              </a:r>
              <a:r>
                <a:rPr lang="en-US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а ошибках</a:t>
              </a:r>
              <a:r>
                <a: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 учатся</a:t>
              </a:r>
              <a:endParaRPr lang="en-US" sz="24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endParaRPr>
            </a:p>
          </p:txBody>
        </p:sp>
        <p:sp>
          <p:nvSpPr>
            <p:cNvPr id="11" name="Text 9"/>
            <p:cNvSpPr/>
            <p:nvPr/>
          </p:nvSpPr>
          <p:spPr>
            <a:xfrm>
              <a:off x="5924847" y="2265554"/>
              <a:ext cx="2989183" cy="53982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100"/>
                </a:lnSpc>
                <a:buNone/>
              </a:pPr>
              <a:r>
                <a:rPr lang="en-US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Объясните, что ошибаются все, и главное </a:t>
              </a: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– </a:t>
              </a:r>
              <a:r>
                <a:rPr lang="en-US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желание </a:t>
              </a:r>
              <a:r>
                <a:rPr lang="en-US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исправить свою </a:t>
              </a:r>
              <a:r>
                <a:rPr lang="en-US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ошибку</a:t>
              </a:r>
              <a:endParaRPr lang="en-US" sz="1600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467708" y="1472929"/>
            <a:ext cx="4664092" cy="1751901"/>
            <a:chOff x="10029945" y="1611489"/>
            <a:chExt cx="4063245" cy="1664992"/>
          </a:xfrm>
        </p:grpSpPr>
        <p:sp>
          <p:nvSpPr>
            <p:cNvPr id="12" name="Shape 10"/>
            <p:cNvSpPr/>
            <p:nvPr/>
          </p:nvSpPr>
          <p:spPr>
            <a:xfrm>
              <a:off x="10029945" y="1611489"/>
              <a:ext cx="4063245" cy="1664992"/>
            </a:xfrm>
            <a:prstGeom prst="roundRect">
              <a:avLst>
                <a:gd name="adj" fmla="val 6005"/>
              </a:avLst>
            </a:prstGeom>
            <a:solidFill>
              <a:schemeClr val="bg1">
                <a:alpha val="38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Text 12"/>
            <p:cNvSpPr/>
            <p:nvPr/>
          </p:nvSpPr>
          <p:spPr>
            <a:xfrm>
              <a:off x="10256757" y="1793439"/>
              <a:ext cx="2108716" cy="263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indent="0">
                <a:lnSpc>
                  <a:spcPts val="2050"/>
                </a:lnSpc>
                <a:buNone/>
              </a:pPr>
              <a:r>
                <a: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3. Составьте р</a:t>
              </a:r>
              <a:r>
                <a:rPr lang="en-US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аспорядок </a:t>
              </a:r>
              <a:r>
                <a:rPr lang="en-US" sz="2400" b="1" dirty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дня</a:t>
              </a:r>
            </a:p>
          </p:txBody>
        </p:sp>
        <p:sp>
          <p:nvSpPr>
            <p:cNvPr id="15" name="Text 13"/>
            <p:cNvSpPr/>
            <p:nvPr/>
          </p:nvSpPr>
          <p:spPr>
            <a:xfrm>
              <a:off x="10161271" y="2098828"/>
              <a:ext cx="3675340" cy="11064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100"/>
                </a:lnSpc>
              </a:pP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Вместе с ребенком составьте план на день, делая акцент на </a:t>
              </a:r>
              <a:r>
                <a:rPr lang="ru-RU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внимательность и ответственность за свои вещи и расписание</a:t>
              </a:r>
              <a:endParaRPr lang="en-US" sz="1600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30267" y="3411041"/>
            <a:ext cx="4169045" cy="1736605"/>
            <a:chOff x="962382" y="3929219"/>
            <a:chExt cx="4235172" cy="1827252"/>
          </a:xfrm>
        </p:grpSpPr>
        <p:sp>
          <p:nvSpPr>
            <p:cNvPr id="20" name="Shape 18"/>
            <p:cNvSpPr/>
            <p:nvPr/>
          </p:nvSpPr>
          <p:spPr>
            <a:xfrm>
              <a:off x="962382" y="3929219"/>
              <a:ext cx="4235172" cy="1827252"/>
            </a:xfrm>
            <a:prstGeom prst="roundRect">
              <a:avLst>
                <a:gd name="adj" fmla="val 600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4" name="Группа 43"/>
            <p:cNvGrpSpPr/>
            <p:nvPr/>
          </p:nvGrpSpPr>
          <p:grpSpPr>
            <a:xfrm>
              <a:off x="1188124" y="4107496"/>
              <a:ext cx="3783687" cy="1424235"/>
              <a:chOff x="1188124" y="4107496"/>
              <a:chExt cx="3783687" cy="1424235"/>
            </a:xfrm>
          </p:grpSpPr>
          <p:sp>
            <p:nvSpPr>
              <p:cNvPr id="22" name="Text 20"/>
              <p:cNvSpPr/>
              <p:nvPr/>
            </p:nvSpPr>
            <p:spPr>
              <a:xfrm>
                <a:off x="1522392" y="4107496"/>
                <a:ext cx="3163908" cy="38975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indent="0" algn="ctr">
                  <a:lnSpc>
                    <a:spcPts val="2050"/>
                  </a:lnSpc>
                  <a:buNone/>
                </a:pP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4. </a:t>
                </a:r>
                <a:r>
                  <a:rPr lang="en-US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Поддержите</a:t>
                </a: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 желание</a:t>
                </a:r>
              </a:p>
              <a:p>
                <a:pPr indent="0" algn="ctr">
                  <a:lnSpc>
                    <a:spcPts val="2050"/>
                  </a:lnSpc>
                  <a:buNone/>
                </a:pP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 добиться</a:t>
                </a:r>
                <a:r>
                  <a:rPr lang="en-US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 успех</a:t>
                </a: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а</a:t>
                </a:r>
                <a:endParaRPr lang="en-US" sz="2400" b="1" dirty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endParaRPr>
              </a:p>
            </p:txBody>
          </p:sp>
          <p:sp>
            <p:nvSpPr>
              <p:cNvPr id="23" name="Text 21"/>
              <p:cNvSpPr/>
              <p:nvPr/>
            </p:nvSpPr>
            <p:spPr>
              <a:xfrm>
                <a:off x="1188124" y="4721987"/>
                <a:ext cx="3783687" cy="80974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ts val="2100"/>
                  </a:lnSpc>
                  <a:buNone/>
                </a:pPr>
                <a:r>
                  <a:rPr lang="en-US" sz="1600" dirty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Стимулируйте желание ребенка рассказывать </a:t>
                </a:r>
                <a:r>
                  <a:rPr lang="en-US" sz="1600" dirty="0" smtClean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о</a:t>
                </a:r>
                <a:r>
                  <a:rPr lang="ru-RU" sz="1600" dirty="0" smtClean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 его</a:t>
                </a:r>
                <a:r>
                  <a:rPr lang="en-US" sz="1600" dirty="0" smtClean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 </a:t>
                </a:r>
                <a:r>
                  <a:rPr lang="en-US" sz="1600" dirty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увлечениях, участвовать в олимпиадах и </a:t>
                </a:r>
                <a:r>
                  <a:rPr lang="en-US" sz="1600" dirty="0" smtClean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проектах</a:t>
                </a:r>
                <a:endParaRPr lang="en-US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endParaRPr>
              </a:p>
            </p:txBody>
          </p:sp>
        </p:grpSp>
      </p:grpSp>
      <p:sp>
        <p:nvSpPr>
          <p:cNvPr id="28" name="Shape 26"/>
          <p:cNvSpPr/>
          <p:nvPr/>
        </p:nvSpPr>
        <p:spPr>
          <a:xfrm>
            <a:off x="209861" y="5341886"/>
            <a:ext cx="4189451" cy="1745388"/>
          </a:xfrm>
          <a:prstGeom prst="roundRect">
            <a:avLst>
              <a:gd name="adj" fmla="val 852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grpSp>
        <p:nvGrpSpPr>
          <p:cNvPr id="41" name="Группа 40"/>
          <p:cNvGrpSpPr/>
          <p:nvPr/>
        </p:nvGrpSpPr>
        <p:grpSpPr>
          <a:xfrm>
            <a:off x="616147" y="5587053"/>
            <a:ext cx="3190699" cy="908036"/>
            <a:chOff x="10923341" y="4147241"/>
            <a:chExt cx="3190699" cy="908036"/>
          </a:xfrm>
        </p:grpSpPr>
        <p:sp>
          <p:nvSpPr>
            <p:cNvPr id="30" name="Text 28"/>
            <p:cNvSpPr/>
            <p:nvPr/>
          </p:nvSpPr>
          <p:spPr>
            <a:xfrm>
              <a:off x="11072915" y="4147241"/>
              <a:ext cx="2108716" cy="26348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indent="0">
                <a:lnSpc>
                  <a:spcPts val="2050"/>
                </a:lnSpc>
                <a:buNone/>
              </a:pPr>
              <a:r>
                <a: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6. </a:t>
              </a:r>
              <a:r>
                <a:rPr lang="en-US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Сохраняйте </a:t>
              </a:r>
              <a:r>
                <a:rPr lang="en-US" sz="2400" b="1" dirty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rPr>
                <a:t>радость</a:t>
              </a:r>
            </a:p>
          </p:txBody>
        </p:sp>
        <p:sp>
          <p:nvSpPr>
            <p:cNvPr id="31" name="Text 29"/>
            <p:cNvSpPr/>
            <p:nvPr/>
          </p:nvSpPr>
          <p:spPr>
            <a:xfrm>
              <a:off x="10923341" y="4515448"/>
              <a:ext cx="3190699" cy="53982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2100"/>
                </a:lnSpc>
              </a:pP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Планируя распорядок дня и внеурочную занятость </a:t>
              </a:r>
              <a:r>
                <a:rPr lang="en-US" sz="1600" dirty="0" err="1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ребенка</a:t>
              </a: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,</a:t>
              </a:r>
              <a:r>
                <a:rPr lang="en-US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 </a:t>
              </a:r>
              <a:r>
                <a:rPr lang="ru-RU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помните, что важно оставить время  для отдыха и </a:t>
              </a:r>
              <a:r>
                <a:rPr lang="en-US" sz="1600" dirty="0" smtClean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rPr>
                <a:t>игр</a:t>
              </a:r>
              <a:endParaRPr lang="en-US" sz="1600" dirty="0">
                <a:solidFill>
                  <a:srgbClr val="1D3152"/>
                </a:solidFill>
                <a:ea typeface="Roboto" pitchFamily="34" charset="-122"/>
                <a:cs typeface="Roboto" pitchFamily="34" charset="-12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13401" y="3411041"/>
            <a:ext cx="3640219" cy="1740119"/>
            <a:chOff x="5866193" y="3949378"/>
            <a:chExt cx="4235291" cy="1827252"/>
          </a:xfrm>
        </p:grpSpPr>
        <p:sp>
          <p:nvSpPr>
            <p:cNvPr id="24" name="Shape 22"/>
            <p:cNvSpPr/>
            <p:nvPr/>
          </p:nvSpPr>
          <p:spPr>
            <a:xfrm>
              <a:off x="5866193" y="3949378"/>
              <a:ext cx="4235291" cy="1827252"/>
            </a:xfrm>
            <a:prstGeom prst="roundRect">
              <a:avLst>
                <a:gd name="adj" fmla="val 600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2" name="Группа 41"/>
            <p:cNvGrpSpPr/>
            <p:nvPr/>
          </p:nvGrpSpPr>
          <p:grpSpPr>
            <a:xfrm>
              <a:off x="6091935" y="4165838"/>
              <a:ext cx="3783806" cy="1211884"/>
              <a:chOff x="6091935" y="4165838"/>
              <a:chExt cx="3783806" cy="1211884"/>
            </a:xfrm>
          </p:grpSpPr>
          <p:sp>
            <p:nvSpPr>
              <p:cNvPr id="26" name="Text 24"/>
              <p:cNvSpPr/>
              <p:nvPr/>
            </p:nvSpPr>
            <p:spPr>
              <a:xfrm>
                <a:off x="6537261" y="4165838"/>
                <a:ext cx="2108717" cy="26348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050"/>
                  </a:lnSpc>
                </a:pP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5. А</a:t>
                </a:r>
                <a:r>
                  <a:rPr lang="en-US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вторитет </a:t>
                </a:r>
                <a:r>
                  <a:rPr lang="en-US" sz="2400" b="1" dirty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учителя</a:t>
                </a:r>
              </a:p>
            </p:txBody>
          </p:sp>
          <p:sp>
            <p:nvSpPr>
              <p:cNvPr id="27" name="Text 25"/>
              <p:cNvSpPr/>
              <p:nvPr/>
            </p:nvSpPr>
            <p:spPr>
              <a:xfrm>
                <a:off x="6091935" y="4567978"/>
                <a:ext cx="3783806" cy="80974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2100"/>
                  </a:lnSpc>
                </a:pPr>
                <a:r>
                  <a:rPr lang="en-US" sz="1600" dirty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Формируйте в глазах ребенка авторитет учителя, который становится важным человеком в его </a:t>
                </a:r>
                <a:r>
                  <a:rPr lang="en-US" sz="1600" dirty="0" smtClean="0">
                    <a:solidFill>
                      <a:srgbClr val="1D3152"/>
                    </a:solidFill>
                    <a:ea typeface="Roboto" pitchFamily="34" charset="-122"/>
                    <a:cs typeface="Roboto" pitchFamily="34" charset="-120"/>
                  </a:rPr>
                  <a:t>жизни</a:t>
                </a:r>
                <a:endParaRPr lang="en-US" sz="1600" dirty="0">
                  <a:solidFill>
                    <a:srgbClr val="1D3152"/>
                  </a:solidFill>
                  <a:ea typeface="Roboto" pitchFamily="34" charset="-122"/>
                  <a:cs typeface="Roboto" pitchFamily="34" charset="-120"/>
                </a:endParaRPr>
              </a:p>
            </p:txBody>
          </p:sp>
        </p:grpSp>
      </p:grpSp>
      <p:sp>
        <p:nvSpPr>
          <p:cNvPr id="32" name="Text 30"/>
          <p:cNvSpPr/>
          <p:nvPr/>
        </p:nvSpPr>
        <p:spPr>
          <a:xfrm>
            <a:off x="6474238" y="6023408"/>
            <a:ext cx="2361916" cy="12570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050"/>
              </a:lnSpc>
            </a:pPr>
            <a:r>
              <a:rPr lang="ru-RU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Вы всегда можете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обращаться</a:t>
            </a:r>
            <a:r>
              <a:rPr lang="ru-RU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за 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советом</a:t>
            </a:r>
            <a:endParaRPr lang="ru-RU" sz="2400" b="1" dirty="0" smtClean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  <a:p>
            <a:pPr algn="ctr">
              <a:lnSpc>
                <a:spcPts val="2050"/>
              </a:lnSpc>
            </a:pPr>
            <a:r>
              <a:rPr lang="ru-RU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к учителю и </a:t>
            </a:r>
            <a:r>
              <a:rPr lang="ru-RU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педагогу-п</a:t>
            </a:r>
            <a:r>
              <a:rPr lang="en-US" sz="24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сихологу</a:t>
            </a:r>
            <a:endParaRPr lang="en-US" sz="2400" b="1" dirty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382354" y="1202969"/>
            <a:ext cx="7032146" cy="147902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0444" y="6545728"/>
            <a:ext cx="6627555" cy="1163172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0444" y="5296775"/>
            <a:ext cx="6627555" cy="113032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8540" y="4014052"/>
            <a:ext cx="6639460" cy="1130323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0445" y="2741098"/>
            <a:ext cx="6627555" cy="1043502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8540" y="1571910"/>
            <a:ext cx="6639460" cy="95069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7412"/>
            <a:ext cx="5612880" cy="36152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224195" y="256015"/>
            <a:ext cx="2497336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Переход в пятый класс: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н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овые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вызовы</a:t>
            </a:r>
          </a:p>
        </p:txBody>
      </p:sp>
      <p:sp>
        <p:nvSpPr>
          <p:cNvPr id="3" name="Text 1"/>
          <p:cNvSpPr/>
          <p:nvPr/>
        </p:nvSpPr>
        <p:spPr>
          <a:xfrm>
            <a:off x="230445" y="719687"/>
            <a:ext cx="13289756" cy="174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Переход в пятый класс — это новый этап, требующий адаптации к новым требованиям и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учителям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Ваша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поддержка по-прежнему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важна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для ребенка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24195" y="1606553"/>
            <a:ext cx="3106221" cy="2790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 algn="l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Ненавязчивая поддержка</a:t>
            </a:r>
          </a:p>
        </p:txBody>
      </p:sp>
      <p:sp>
        <p:nvSpPr>
          <p:cNvPr id="10" name="Text 8"/>
          <p:cNvSpPr/>
          <p:nvPr/>
        </p:nvSpPr>
        <p:spPr>
          <a:xfrm>
            <a:off x="218540" y="2753610"/>
            <a:ext cx="2052995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Развивайте самостоятельность</a:t>
            </a:r>
          </a:p>
        </p:txBody>
      </p:sp>
      <p:sp>
        <p:nvSpPr>
          <p:cNvPr id="11" name="Text 9"/>
          <p:cNvSpPr/>
          <p:nvPr/>
        </p:nvSpPr>
        <p:spPr>
          <a:xfrm>
            <a:off x="473689" y="3038581"/>
            <a:ext cx="6158151" cy="569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Создавайте условия для проявления самостоятельности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доверьте часть домашних обязанностей ребенку, в соответствии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 его возможностями</a:t>
            </a:r>
          </a:p>
        </p:txBody>
      </p:sp>
      <p:sp>
        <p:nvSpPr>
          <p:cNvPr id="14" name="Text 12"/>
          <p:cNvSpPr/>
          <p:nvPr/>
        </p:nvSpPr>
        <p:spPr>
          <a:xfrm>
            <a:off x="230445" y="4053595"/>
            <a:ext cx="1379101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  <a:ea typeface="Raleway" pitchFamily="34" charset="-122"/>
                <a:cs typeface="Raleway" pitchFamily="34" charset="-120"/>
              </a:rPr>
              <a:t>Обсуждайте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критику</a:t>
            </a:r>
          </a:p>
        </p:txBody>
      </p:sp>
      <p:sp>
        <p:nvSpPr>
          <p:cNvPr id="15" name="Text 13"/>
          <p:cNvSpPr/>
          <p:nvPr/>
        </p:nvSpPr>
        <p:spPr>
          <a:xfrm>
            <a:off x="491015" y="4351345"/>
            <a:ext cx="6158151" cy="174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Позволяйте подростку высказываться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трудных ситуациях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возникающих с педагогами,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но при этом</a:t>
            </a:r>
            <a:endParaRPr lang="ru-RU" sz="1600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поддерживайте авторитет учителя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0445" y="5369490"/>
            <a:ext cx="1544360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Эмоциональный контакт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91015" y="5694840"/>
            <a:ext cx="5926931" cy="695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Проявляйте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интерес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к школьным делам,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обсуждайте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сложные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ситуации,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поддерживайте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эмоциональный контакт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 ребенком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24195" y="6515283"/>
            <a:ext cx="1361599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Поддерживайте успех ребенка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7456288" y="1292138"/>
            <a:ext cx="2448282" cy="17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Общение с классным руководителем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3689" y="6791528"/>
            <a:ext cx="8206740" cy="630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Выделяйте сферы, где ребенок успешен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помогая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обрести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веру в себя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понять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свои сильные стороны и способности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Развивайте сильные стороны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ебенка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через внеурочную занятость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2052" name="Picture 4" descr="Журнал «Семья и школа» рассказал, как беседовать о важном с детьми 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31" y="2681998"/>
            <a:ext cx="7520969" cy="451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83500" y="157191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Сообщайте о значимых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семейных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событиях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влияющих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на психологическое состояние ребенка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При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резких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изменениях в поведении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ребенка –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обсудите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их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классным руководителем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300" y="1898733"/>
            <a:ext cx="562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проявляйте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заинтересованность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помогайте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ориентироваться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в новых условиях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-1" y="337590"/>
            <a:ext cx="6948852" cy="3914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195222" y="430132"/>
            <a:ext cx="4760714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ПЕРЕХОД В ДРУГУЮ ШКОЛУ: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С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МЕНА ОБСТАНОВКИ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Raleway" pitchFamily="34" charset="-122"/>
              <a:cs typeface="Raleway" pitchFamily="34" charset="-120"/>
            </a:endParaRPr>
          </a:p>
        </p:txBody>
      </p:sp>
      <p:sp>
        <p:nvSpPr>
          <p:cNvPr id="3" name="Text 1"/>
          <p:cNvSpPr/>
          <p:nvPr/>
        </p:nvSpPr>
        <p:spPr>
          <a:xfrm rot="10800000" flipV="1">
            <a:off x="6591507" y="1402069"/>
            <a:ext cx="6852702" cy="1614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100"/>
              </a:lnSpc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Переход в новое образовательное учреждение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требует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  <a:p>
            <a:pPr indent="0">
              <a:lnSpc>
                <a:spcPts val="21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подготовки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и поддержки со стороны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родителей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631" y="1821299"/>
            <a:ext cx="214313" cy="26789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74025" y="1325175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215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4025" y="1697082"/>
            <a:ext cx="602920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35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Roboto" pitchFamily="34" charset="-122"/>
                <a:cs typeface="Roboto" pitchFamily="34" charset="-120"/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Roboto" pitchFamily="34" charset="-122"/>
              <a:cs typeface="Roboto" pitchFamily="34" charset="-12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95222" y="1044961"/>
            <a:ext cx="6108009" cy="3137453"/>
            <a:chOff x="5866193" y="3949378"/>
            <a:chExt cx="4235291" cy="1827252"/>
          </a:xfrm>
        </p:grpSpPr>
        <p:sp>
          <p:nvSpPr>
            <p:cNvPr id="41" name="Shape 22"/>
            <p:cNvSpPr/>
            <p:nvPr/>
          </p:nvSpPr>
          <p:spPr>
            <a:xfrm>
              <a:off x="5866193" y="3949378"/>
              <a:ext cx="4235291" cy="1827252"/>
            </a:xfrm>
            <a:prstGeom prst="roundRect">
              <a:avLst>
                <a:gd name="adj" fmla="val 600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42" name="Группа 41"/>
            <p:cNvGrpSpPr/>
            <p:nvPr/>
          </p:nvGrpSpPr>
          <p:grpSpPr>
            <a:xfrm>
              <a:off x="6091935" y="3999119"/>
              <a:ext cx="3783806" cy="1378603"/>
              <a:chOff x="6091935" y="3999119"/>
              <a:chExt cx="3783806" cy="1378603"/>
            </a:xfrm>
          </p:grpSpPr>
          <p:sp>
            <p:nvSpPr>
              <p:cNvPr id="43" name="Text 24"/>
              <p:cNvSpPr/>
              <p:nvPr/>
            </p:nvSpPr>
            <p:spPr>
              <a:xfrm>
                <a:off x="6300788" y="3999119"/>
                <a:ext cx="3230733" cy="26348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050"/>
                  </a:lnSpc>
                </a:pPr>
                <a:r>
                  <a:rPr lang="ru-RU" sz="2400" b="1" dirty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Подготовьте ребенка к переходу </a:t>
                </a:r>
                <a:endParaRPr lang="ru-RU" sz="2400" b="1" dirty="0" smtClean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endParaRPr>
              </a:p>
              <a:p>
                <a:pPr algn="ctr">
                  <a:lnSpc>
                    <a:spcPts val="2050"/>
                  </a:lnSpc>
                </a:pPr>
                <a:r>
                  <a:rPr lang="ru-RU" sz="2400" b="1" dirty="0" smtClean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в </a:t>
                </a:r>
                <a:r>
                  <a:rPr lang="ru-RU" sz="2400" b="1" dirty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новую школу</a:t>
                </a:r>
                <a:endParaRPr lang="en-US" sz="2400" b="1" dirty="0">
                  <a:solidFill>
                    <a:srgbClr val="1D3152"/>
                  </a:solidFill>
                  <a:ea typeface="Raleway" pitchFamily="34" charset="-122"/>
                  <a:cs typeface="Raleway" pitchFamily="34" charset="-120"/>
                </a:endParaRPr>
              </a:p>
            </p:txBody>
          </p:sp>
          <p:sp>
            <p:nvSpPr>
              <p:cNvPr id="44" name="Text 25"/>
              <p:cNvSpPr/>
              <p:nvPr/>
            </p:nvSpPr>
            <p:spPr>
              <a:xfrm>
                <a:off x="6091935" y="4567978"/>
                <a:ext cx="3783806" cy="80974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2100"/>
                  </a:lnSpc>
                </a:pPr>
                <a:endParaRPr lang="en-US" sz="1600" dirty="0">
                  <a:solidFill>
                    <a:schemeClr val="tx2"/>
                  </a:solidFill>
                  <a:ea typeface="Roboto" pitchFamily="34" charset="-122"/>
                  <a:cs typeface="Roboto" pitchFamily="34" charset="-120"/>
                </a:endParaRPr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>
            <a:off x="447533" y="1742617"/>
            <a:ext cx="5603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Важно обсудить причину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смены образовательной организации,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аргументировать свою позицию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,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показать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какие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изменения и перспективы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будут в новой школе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Заранее пройдите с ребенком маршрут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до школы, устройте прогулку по окрестностям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Дайте понять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,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что обсудите любую проблему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, возникшую в новой школе.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Проявляйте интерес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к школьным делам, взаимоотношениям с другими детьми и учителями, </a:t>
            </a: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увлечениям ребенка</a:t>
            </a:r>
            <a:endParaRPr lang="ru-RU" sz="1600" dirty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95222" y="4498385"/>
            <a:ext cx="6108009" cy="3096215"/>
            <a:chOff x="5866193" y="3949378"/>
            <a:chExt cx="4235291" cy="1827252"/>
          </a:xfrm>
        </p:grpSpPr>
        <p:sp>
          <p:nvSpPr>
            <p:cNvPr id="50" name="Shape 22"/>
            <p:cNvSpPr/>
            <p:nvPr/>
          </p:nvSpPr>
          <p:spPr>
            <a:xfrm>
              <a:off x="5866193" y="3949378"/>
              <a:ext cx="4235291" cy="1827252"/>
            </a:xfrm>
            <a:prstGeom prst="roundRect">
              <a:avLst>
                <a:gd name="adj" fmla="val 600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1" name="Группа 50"/>
            <p:cNvGrpSpPr/>
            <p:nvPr/>
          </p:nvGrpSpPr>
          <p:grpSpPr>
            <a:xfrm>
              <a:off x="6091935" y="4060167"/>
              <a:ext cx="3783806" cy="1317555"/>
              <a:chOff x="6091935" y="4060167"/>
              <a:chExt cx="3783806" cy="1317555"/>
            </a:xfrm>
          </p:grpSpPr>
          <p:sp>
            <p:nvSpPr>
              <p:cNvPr id="52" name="Text 24"/>
              <p:cNvSpPr/>
              <p:nvPr/>
            </p:nvSpPr>
            <p:spPr>
              <a:xfrm>
                <a:off x="6822956" y="4060167"/>
                <a:ext cx="2108716" cy="26348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>
                  <a:lnSpc>
                    <a:spcPts val="2050"/>
                  </a:lnSpc>
                </a:pPr>
                <a:endParaRPr lang="en-US" sz="1600" b="1" dirty="0">
                  <a:solidFill>
                    <a:schemeClr val="tx2"/>
                  </a:solidFill>
                  <a:ea typeface="Raleway" pitchFamily="34" charset="-122"/>
                  <a:cs typeface="Raleway" pitchFamily="34" charset="-120"/>
                </a:endParaRPr>
              </a:p>
            </p:txBody>
          </p:sp>
          <p:sp>
            <p:nvSpPr>
              <p:cNvPr id="53" name="Text 25"/>
              <p:cNvSpPr/>
              <p:nvPr/>
            </p:nvSpPr>
            <p:spPr>
              <a:xfrm>
                <a:off x="6091935" y="4567978"/>
                <a:ext cx="3783806" cy="80974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2100"/>
                  </a:lnSpc>
                </a:pPr>
                <a:endParaRPr lang="en-US" sz="1600" dirty="0">
                  <a:solidFill>
                    <a:schemeClr val="tx2"/>
                  </a:solidFill>
                  <a:ea typeface="Roboto" pitchFamily="34" charset="-122"/>
                  <a:cs typeface="Roboto" pitchFamily="34" charset="-120"/>
                </a:endParaRPr>
              </a:p>
            </p:txBody>
          </p:sp>
        </p:grpSp>
      </p:grpSp>
      <p:sp>
        <p:nvSpPr>
          <p:cNvPr id="54" name="Прямоугольник 53"/>
          <p:cNvSpPr/>
          <p:nvPr/>
        </p:nvSpPr>
        <p:spPr>
          <a:xfrm>
            <a:off x="405667" y="5166456"/>
            <a:ext cx="5897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Не навязывайте свою позицию</a:t>
            </a: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по отношению к учителю, детям и родителям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Внимательно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наблюдайте за настроением и поведением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ребенка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Создайте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дома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поддерживающую, комфортную среду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Поддерживайте стремление ребенка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, если оно у него есть,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общаться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с бывшими одноклассниками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218648" y="4609387"/>
            <a:ext cx="407725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50"/>
              </a:lnSpc>
            </a:pPr>
            <a:r>
              <a:rPr lang="ru-RU" sz="24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Как помочь ребенку </a:t>
            </a:r>
            <a:endParaRPr lang="ru-RU" sz="2400" b="1" dirty="0" smtClean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83254" y="3430193"/>
            <a:ext cx="7540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Нарушения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сна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(беспокойный сон, бессонница </a:t>
            </a: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или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постоянное желание спать)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Изменения в режиме </a:t>
            </a:r>
            <a:r>
              <a:rPr lang="ru-RU" sz="16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питания </a:t>
            </a: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(снижение или повышение аппетита)</a:t>
            </a:r>
            <a:endParaRPr lang="ru-RU" sz="1600" dirty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Телесные </a:t>
            </a:r>
            <a:r>
              <a:rPr lang="ru-RU" sz="1600" b="1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проявления</a:t>
            </a: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: зажатость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 теле, стиснутые руки, опущенные плечи, скованность движений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Невротические проявления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: (грызет ногти, расчесывает болячки, грызёт ручки и карандаши)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Внешние проявления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(отказ от смены одежды, стирки вещей - всё это попытка удержать стабильность, задержаться в привычном состоянии, «как было раньше»)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Другие факторы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: не делает уроки, прогуливает школу, не выражает стремления подтянуться по оценкам - хотя раньше такого не наблюдалось.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  <a:p>
            <a:pPr algn="just">
              <a:buClr>
                <a:schemeClr val="accent2"/>
              </a:buClr>
            </a:pPr>
            <a:r>
              <a:rPr lang="ru-RU" sz="1600" dirty="0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Если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вы наблюдаете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систематическое повторение 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одного или нескольких «симптомов»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дольше трех месяцев</a:t>
            </a:r>
            <a:r>
              <a:rPr lang="ru-RU" sz="1600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, то лучше </a:t>
            </a:r>
            <a:r>
              <a:rPr lang="ru-RU" sz="1600" b="1" dirty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обратиться за помощью к</a:t>
            </a:r>
            <a:r>
              <a:rPr lang="ru-RU" sz="1600" b="1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 </a:t>
            </a:r>
            <a:r>
              <a:rPr lang="ru-RU" sz="1600" b="1" smtClean="0">
                <a:solidFill>
                  <a:srgbClr val="1D3152"/>
                </a:solidFill>
                <a:ea typeface="Raleway" pitchFamily="34" charset="-122"/>
                <a:cs typeface="Raleway" pitchFamily="34" charset="-120"/>
              </a:rPr>
              <a:t>специалисту</a:t>
            </a:r>
            <a:endParaRPr lang="ru-RU" sz="1600" b="1" dirty="0">
              <a:solidFill>
                <a:srgbClr val="1D3152"/>
              </a:solidFill>
              <a:ea typeface="Raleway" pitchFamily="34" charset="-122"/>
              <a:cs typeface="Raleway" pitchFamily="34" charset="-12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532644" y="2734875"/>
            <a:ext cx="7808724" cy="4859725"/>
            <a:chOff x="5866193" y="3949378"/>
            <a:chExt cx="4235291" cy="1827252"/>
          </a:xfrm>
        </p:grpSpPr>
        <p:sp>
          <p:nvSpPr>
            <p:cNvPr id="58" name="Shape 22"/>
            <p:cNvSpPr/>
            <p:nvPr/>
          </p:nvSpPr>
          <p:spPr>
            <a:xfrm>
              <a:off x="5866193" y="3949378"/>
              <a:ext cx="4235291" cy="1827252"/>
            </a:xfrm>
            <a:prstGeom prst="roundRect">
              <a:avLst>
                <a:gd name="adj" fmla="val 6005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grpSp>
          <p:nvGrpSpPr>
            <p:cNvPr id="59" name="Группа 58"/>
            <p:cNvGrpSpPr/>
            <p:nvPr/>
          </p:nvGrpSpPr>
          <p:grpSpPr>
            <a:xfrm>
              <a:off x="6091935" y="4005484"/>
              <a:ext cx="3783806" cy="1372238"/>
              <a:chOff x="6091935" y="4005484"/>
              <a:chExt cx="3783806" cy="1372238"/>
            </a:xfrm>
          </p:grpSpPr>
          <p:sp>
            <p:nvSpPr>
              <p:cNvPr id="60" name="Text 24"/>
              <p:cNvSpPr/>
              <p:nvPr/>
            </p:nvSpPr>
            <p:spPr>
              <a:xfrm>
                <a:off x="7015842" y="4005484"/>
                <a:ext cx="2108716" cy="135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50"/>
                  </a:lnSpc>
                </a:pPr>
                <a:r>
                  <a:rPr lang="ru-RU" sz="2400" b="1" dirty="0">
                    <a:solidFill>
                      <a:srgbClr val="1D3152"/>
                    </a:solidFill>
                    <a:ea typeface="Raleway" pitchFamily="34" charset="-122"/>
                    <a:cs typeface="Raleway" pitchFamily="34" charset="-120"/>
                  </a:rPr>
                  <a:t>Что должно насторожить</a:t>
                </a:r>
              </a:p>
            </p:txBody>
          </p:sp>
          <p:sp>
            <p:nvSpPr>
              <p:cNvPr id="61" name="Text 25"/>
              <p:cNvSpPr/>
              <p:nvPr/>
            </p:nvSpPr>
            <p:spPr>
              <a:xfrm>
                <a:off x="6091935" y="4567978"/>
                <a:ext cx="3783806" cy="809744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ctr">
                  <a:lnSpc>
                    <a:spcPts val="2100"/>
                  </a:lnSpc>
                </a:pPr>
                <a:endParaRPr lang="en-US" sz="1600" dirty="0">
                  <a:solidFill>
                    <a:schemeClr val="tx2"/>
                  </a:solidFill>
                  <a:ea typeface="Roboto" pitchFamily="34" charset="-122"/>
                  <a:cs typeface="Roboto" pitchFamily="34" charset="-120"/>
                </a:endParaRPr>
              </a:p>
            </p:txBody>
          </p:sp>
        </p:grpSp>
      </p:grpSp>
      <p:pic>
        <p:nvPicPr>
          <p:cNvPr id="1028" name="Picture 4" descr="Warning PNG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183" y="1167737"/>
            <a:ext cx="2083477" cy="20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" y="337590"/>
            <a:ext cx="3975101" cy="3914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0"/>
          <p:cNvSpPr/>
          <p:nvPr/>
        </p:nvSpPr>
        <p:spPr>
          <a:xfrm>
            <a:off x="195222" y="430132"/>
            <a:ext cx="4760714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a typeface="Raleway" pitchFamily="34" charset="-122"/>
                <a:cs typeface="Raleway" pitchFamily="34" charset="-120"/>
              </a:rPr>
              <a:t>ПОЛЕЗНАЯ ИНФОРМАЦИЯ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a typeface="Raleway" pitchFamily="34" charset="-122"/>
              <a:cs typeface="Raleway" pitchFamily="34" charset="-120"/>
            </a:endParaRPr>
          </a:p>
        </p:txBody>
      </p:sp>
      <p:pic>
        <p:nvPicPr>
          <p:cNvPr id="2050" name="Picture 2" descr="http://qrcoder.ru/code/?https%3A%2F%2Fxn--80ajjifdqt0evb7a.xn--p1ai%2F2023%2F08%2F17%2F%25D1%2580%25D0%25B5%25D0%25B1%25D0%25B5%25D0%25BD%25D0%25BE%25D0%25BA-%25D0%25BF%25D0%25B5%25D1%2580%25D0%25B5%25D1%2585%25D0%25BE%25D0%25B4%25D0%25B8%25D1%2582-%25D0%25B2-%25D0%25BD%25D0%25BE%25D0%25B2%25D1%2583%25D1%258E-%25D1%2588%25D0%25BA%25D0%25BE%25D0%25BB%25D1%2583-%25D0%25BA%25D0%25B0%25D0%25BA-%25D1%2580%25D0%25BE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9" y="3533693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qrcoder.ru/code/?https%3A%2F%2Fwww.ya-roditel.ru%2Fparents%2Fbase%2Fexperts%2Fpereezd-i-smena-shkoly-kak-minimizirovat-stress-i-pomoch-rebenku-adaptirovatsy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41" y="3533693"/>
            <a:ext cx="2103915" cy="210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0.gstatic.com/images?q=tbn:ANd9GcRwBy3ILnEXfLJOPDFkH190K6ICf-6rifeDDw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850" y="2259769"/>
            <a:ext cx="2939798" cy="95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ся информация о воспитании детей – на портале «Я – родитель» /  Министерство социального развития Оренбургской обла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39" y="2039440"/>
            <a:ext cx="1620120" cy="13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qrcoder.ru/code/?https%3A%2F%2Fxn--80ajjifdqt0evb7a.xn--p1ai%2F2021%2F10%2F01%2F%25D0%25B0%25D0%25B4%25D0%25B0%25D0%25BF%25D1%2582%25D0%25B0%25D1%2586%25D0%25B8%25D1%258F-%25D0%25BA-%25D1%2588%25D0%25BA%25D0%25BE%25D0%25BB%25D0%25B5-%25D0%25BF%25D0%25B0%25D0%25BC%25D1%258F%25D1%2582%25D0%25BA%25D0%25B0-%25D0%25B4%25D0%25BB%25D1%258F-%25D1%2580%25D0%25BE%25D0%25B4%25D0%25B8%25D1%2582%25D0%25B5%25D0%25BB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3533692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qrcoder.ru/code/?https%3A%2F%2Fxn--80aidamjr3akke.xn--p1ai%2Farticles%2Fadaptaciya-k-skole-mif-ili-realnost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07" y="3432742"/>
            <a:ext cx="2204867" cy="220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астим дете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77" y="2203998"/>
            <a:ext cx="2409632" cy="13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1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433</Words>
  <Application>Microsoft Office PowerPoint</Application>
  <PresentationFormat>Произвольный</PresentationFormat>
  <Paragraphs>70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Wingdings</vt:lpstr>
      <vt:lpstr>Roboto</vt:lpstr>
      <vt:lpstr>Arial</vt:lpstr>
      <vt:lpstr>Raleway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Таланова Виктория Александровна</dc:creator>
  <cp:lastModifiedBy>Акимов Лидия Викторовна</cp:lastModifiedBy>
  <cp:revision>36</cp:revision>
  <dcterms:created xsi:type="dcterms:W3CDTF">2025-09-15T11:13:44Z</dcterms:created>
  <dcterms:modified xsi:type="dcterms:W3CDTF">2025-09-23T16:18:43Z</dcterms:modified>
</cp:coreProperties>
</file>