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79" r:id="rId3"/>
    <p:sldId id="258" r:id="rId4"/>
    <p:sldId id="277" r:id="rId5"/>
    <p:sldId id="257" r:id="rId6"/>
    <p:sldId id="280" r:id="rId7"/>
    <p:sldId id="281" r:id="rId8"/>
    <p:sldId id="282" r:id="rId9"/>
    <p:sldId id="283" r:id="rId10"/>
    <p:sldId id="271" r:id="rId11"/>
    <p:sldId id="276" r:id="rId12"/>
    <p:sldId id="284" r:id="rId13"/>
    <p:sldId id="285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ontserra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FDC"/>
          </a:solidFill>
        </a:fill>
      </a:tcStyle>
    </a:wholeTbl>
    <a:band2H>
      <a:tcTxStyle/>
      <a:tcStyle>
        <a:tcBdr/>
        <a:fill>
          <a:solidFill>
            <a:srgbClr val="E7E9EE"/>
          </a:solidFill>
        </a:fill>
      </a:tcStyle>
    </a:band2H>
    <a:firstCol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CC"/>
          </a:solidFill>
        </a:fill>
      </a:tcStyle>
    </a:wholeTbl>
    <a:band2H>
      <a:tcTxStyle/>
      <a:tcStyle>
        <a:tcBdr/>
        <a:fill>
          <a:solidFill>
            <a:srgbClr val="E9ECE7"/>
          </a:solidFill>
        </a:fill>
      </a:tcStyle>
    </a:band2H>
    <a:firstCol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DBCA"/>
          </a:solidFill>
        </a:fill>
      </a:tcStyle>
    </a:wholeTbl>
    <a:band2H>
      <a:tcTxStyle/>
      <a:tcStyle>
        <a:tcBdr/>
        <a:fill>
          <a:solidFill>
            <a:srgbClr val="F4EEE6"/>
          </a:solidFill>
        </a:fill>
      </a:tcStyle>
    </a:band2H>
    <a:firstCol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Montserrat Bold"/>
          <a:ea typeface="Montserrat Bold"/>
          <a:cs typeface="Montserrat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Montserrat Bold"/>
          <a:ea typeface="Montserrat Bold"/>
          <a:cs typeface="Montserra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Montserrat Bold"/>
          <a:ea typeface="Montserrat Bold"/>
          <a:cs typeface="Montserra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Montserrat Bold"/>
          <a:ea typeface="Montserrat Bold"/>
          <a:cs typeface="Montserra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Montserrat Bold"/>
          <a:ea typeface="Montserrat Bold"/>
          <a:cs typeface="Montserra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556" autoAdjust="0"/>
  </p:normalViewPr>
  <p:slideViewPr>
    <p:cSldViewPr snapToGrid="0">
      <p:cViewPr varScale="1">
        <p:scale>
          <a:sx n="69" d="100"/>
          <a:sy n="69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Montserrat Regular"/>
      </a:defRPr>
    </a:lvl1pPr>
    <a:lvl2pPr indent="228600" latinLnBrk="0">
      <a:defRPr sz="1400">
        <a:latin typeface="+mj-lt"/>
        <a:ea typeface="+mj-ea"/>
        <a:cs typeface="+mj-cs"/>
        <a:sym typeface="Montserrat Regular"/>
      </a:defRPr>
    </a:lvl2pPr>
    <a:lvl3pPr indent="457200" latinLnBrk="0">
      <a:defRPr sz="1400">
        <a:latin typeface="+mj-lt"/>
        <a:ea typeface="+mj-ea"/>
        <a:cs typeface="+mj-cs"/>
        <a:sym typeface="Montserrat Regular"/>
      </a:defRPr>
    </a:lvl3pPr>
    <a:lvl4pPr indent="685800" latinLnBrk="0">
      <a:defRPr sz="1400">
        <a:latin typeface="+mj-lt"/>
        <a:ea typeface="+mj-ea"/>
        <a:cs typeface="+mj-cs"/>
        <a:sym typeface="Montserrat Regular"/>
      </a:defRPr>
    </a:lvl4pPr>
    <a:lvl5pPr indent="914400" latinLnBrk="0">
      <a:defRPr sz="1400">
        <a:latin typeface="+mj-lt"/>
        <a:ea typeface="+mj-ea"/>
        <a:cs typeface="+mj-cs"/>
        <a:sym typeface="Montserrat Regular"/>
      </a:defRPr>
    </a:lvl5pPr>
    <a:lvl6pPr indent="1143000" latinLnBrk="0">
      <a:defRPr sz="1400">
        <a:latin typeface="+mj-lt"/>
        <a:ea typeface="+mj-ea"/>
        <a:cs typeface="+mj-cs"/>
        <a:sym typeface="Montserrat Regular"/>
      </a:defRPr>
    </a:lvl6pPr>
    <a:lvl7pPr indent="1371600" latinLnBrk="0">
      <a:defRPr sz="1400">
        <a:latin typeface="+mj-lt"/>
        <a:ea typeface="+mj-ea"/>
        <a:cs typeface="+mj-cs"/>
        <a:sym typeface="Montserrat Regular"/>
      </a:defRPr>
    </a:lvl7pPr>
    <a:lvl8pPr indent="1600200" latinLnBrk="0">
      <a:defRPr sz="1400">
        <a:latin typeface="+mj-lt"/>
        <a:ea typeface="+mj-ea"/>
        <a:cs typeface="+mj-cs"/>
        <a:sym typeface="Montserrat Regular"/>
      </a:defRPr>
    </a:lvl8pPr>
    <a:lvl9pPr indent="1828800" latinLnBrk="0">
      <a:defRPr sz="1400">
        <a:latin typeface="+mj-lt"/>
        <a:ea typeface="+mj-ea"/>
        <a:cs typeface="+mj-cs"/>
        <a:sym typeface="Montserrat Regular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331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896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FFCF-2135-499C-BB7D-92C748B6B97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10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79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6668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407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0617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497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032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31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101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" y="0"/>
            <a:ext cx="12192114" cy="6858000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Google Shape;12;p1"/>
          <p:cNvSpPr txBox="1"/>
          <p:nvPr/>
        </p:nvSpPr>
        <p:spPr>
          <a:xfrm>
            <a:off x="10149923" y="596006"/>
            <a:ext cx="1700780" cy="294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60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t>ПРАВИТЕЛЬСТВО</a:t>
            </a:r>
            <a:br/>
            <a:r>
              <a:t>МОСКОВСКОЙ ОБЛАСТИ</a:t>
            </a:r>
          </a:p>
        </p:txBody>
      </p:sp>
      <p:pic>
        <p:nvPicPr>
          <p:cNvPr id="23" name="Рисунок 2" descr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069" y="525036"/>
            <a:ext cx="265131" cy="331953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7" descr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069" y="525036"/>
            <a:ext cx="265131" cy="331953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Google Shape;12;p1"/>
          <p:cNvSpPr txBox="1"/>
          <p:nvPr/>
        </p:nvSpPr>
        <p:spPr>
          <a:xfrm>
            <a:off x="10149923" y="596006"/>
            <a:ext cx="1700780" cy="294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600"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t>ПРАВИТЕЛЬСТВО</a:t>
            </a:r>
            <a:br/>
            <a:r>
              <a:t>МОСКОВСКОЙ ОБЛАСТИ</a:t>
            </a:r>
          </a:p>
        </p:txBody>
      </p:sp>
      <p:sp>
        <p:nvSpPr>
          <p:cNvPr id="33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384100" y="712840"/>
            <a:ext cx="180732" cy="177801"/>
          </a:xfrm>
          <a:prstGeom prst="rect">
            <a:avLst/>
          </a:prstGeom>
        </p:spPr>
        <p:txBody>
          <a:bodyPr lIns="0" tIns="0" rIns="0" bIns="0" anchor="t"/>
          <a:lstStyle>
            <a:lvl1pPr indent="25398" defTabSz="914263">
              <a:defRPr sz="1100">
                <a:solidFill>
                  <a:srgbClr val="999999"/>
                </a:solidFill>
                <a:latin typeface="+mj-lt"/>
                <a:ea typeface="+mj-ea"/>
                <a:cs typeface="+mj-cs"/>
                <a:sym typeface="Montserrat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95275" y="719137"/>
            <a:ext cx="159300" cy="165101"/>
          </a:xfrm>
          <a:prstGeom prst="rect">
            <a:avLst/>
          </a:prstGeom>
        </p:spPr>
        <p:txBody>
          <a:bodyPr lIns="0" tIns="0" rIns="0" bIns="0" anchor="t"/>
          <a:lstStyle>
            <a:lvl1pPr indent="16932" algn="l">
              <a:defRPr sz="1000">
                <a:solidFill>
                  <a:srgbClr val="999999"/>
                </a:solidFill>
                <a:latin typeface="+mj-lt"/>
                <a:ea typeface="+mj-ea"/>
                <a:cs typeface="+mj-cs"/>
                <a:sym typeface="Montserrat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384100" y="712840"/>
            <a:ext cx="180732" cy="177801"/>
          </a:xfrm>
          <a:prstGeom prst="rect">
            <a:avLst/>
          </a:prstGeom>
        </p:spPr>
        <p:txBody>
          <a:bodyPr lIns="0" tIns="0" rIns="0" bIns="0" anchor="t"/>
          <a:lstStyle>
            <a:lvl1pPr indent="25398" defTabSz="914263">
              <a:defRPr sz="1100">
                <a:solidFill>
                  <a:srgbClr val="999999"/>
                </a:solidFill>
                <a:latin typeface="+mj-lt"/>
                <a:ea typeface="+mj-ea"/>
                <a:cs typeface="+mj-cs"/>
                <a:sym typeface="Montserrat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48" name="Рисунок 6" descr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934" y="539999"/>
            <a:ext cx="265131" cy="331952"/>
          </a:xfrm>
          <a:prstGeom prst="rect">
            <a:avLst/>
          </a:prstGeom>
          <a:ln w="12700">
            <a:miter lim="400000"/>
          </a:ln>
        </p:spPr>
      </p:pic>
      <p:sp>
        <p:nvSpPr>
          <p:cNvPr id="49" name="object 4"/>
          <p:cNvSpPr txBox="1"/>
          <p:nvPr/>
        </p:nvSpPr>
        <p:spPr>
          <a:xfrm>
            <a:off x="10101761" y="656163"/>
            <a:ext cx="1828801" cy="214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lnSpc>
                <a:spcPct val="111099"/>
              </a:lnSpc>
              <a:spcBef>
                <a:spcPts val="100"/>
              </a:spcBef>
              <a:defRPr sz="600" cap="all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МИнистерство образования московской области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2"/>
          <p:cNvSpPr/>
          <p:nvPr/>
        </p:nvSpPr>
        <p:spPr>
          <a:xfrm>
            <a:off x="1" y="0"/>
            <a:ext cx="12192114" cy="6858000"/>
          </a:xfrm>
          <a:prstGeom prst="rect">
            <a:avLst/>
          </a:prstGeom>
          <a:solidFill>
            <a:srgbClr val="A6A6A6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object 4"/>
          <p:cNvSpPr txBox="1"/>
          <p:nvPr/>
        </p:nvSpPr>
        <p:spPr>
          <a:xfrm>
            <a:off x="10101761" y="656163"/>
            <a:ext cx="1828801" cy="214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lnSpc>
                <a:spcPct val="111099"/>
              </a:lnSpc>
              <a:spcBef>
                <a:spcPts val="100"/>
              </a:spcBef>
              <a:defRPr sz="600" cap="all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МИнистерство образования московской области</a:t>
            </a:r>
          </a:p>
        </p:txBody>
      </p:sp>
      <p:pic>
        <p:nvPicPr>
          <p:cNvPr id="58" name="Рисунок 10" descr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934" y="539999"/>
            <a:ext cx="265131" cy="331952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ject 2"/>
          <p:cNvSpPr/>
          <p:nvPr/>
        </p:nvSpPr>
        <p:spPr>
          <a:xfrm>
            <a:off x="1" y="0"/>
            <a:ext cx="12192114" cy="6858000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object 4"/>
          <p:cNvSpPr txBox="1"/>
          <p:nvPr/>
        </p:nvSpPr>
        <p:spPr>
          <a:xfrm>
            <a:off x="10101761" y="656163"/>
            <a:ext cx="1828801" cy="214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lnSpc>
                <a:spcPct val="111099"/>
              </a:lnSpc>
              <a:spcBef>
                <a:spcPts val="100"/>
              </a:spcBef>
              <a:defRPr sz="600" cap="all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МИнистерство образования московской области</a:t>
            </a:r>
          </a:p>
        </p:txBody>
      </p:sp>
      <p:pic>
        <p:nvPicPr>
          <p:cNvPr id="68" name="Рисунок 10" descr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934" y="539999"/>
            <a:ext cx="265131" cy="331952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384100" y="712840"/>
            <a:ext cx="180732" cy="177801"/>
          </a:xfrm>
          <a:prstGeom prst="rect">
            <a:avLst/>
          </a:prstGeom>
        </p:spPr>
        <p:txBody>
          <a:bodyPr lIns="0" tIns="0" rIns="0" bIns="0" anchor="t"/>
          <a:lstStyle>
            <a:lvl1pPr indent="25398" defTabSz="914263">
              <a:defRPr sz="1100">
                <a:solidFill>
                  <a:srgbClr val="999999"/>
                </a:solidFill>
                <a:latin typeface="+mj-lt"/>
                <a:ea typeface="+mj-ea"/>
                <a:cs typeface="+mj-cs"/>
                <a:sym typeface="Montserrat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8640000" cy="412542"/>
          </a:xfrm>
        </p:spPr>
        <p:txBody>
          <a:bodyPr>
            <a:noAutofit/>
          </a:bodyPr>
          <a:lstStyle>
            <a:lvl1pPr>
              <a:defRPr lang="ru-RU" sz="2000" kern="1200" spc="51" dirty="0">
                <a:solidFill>
                  <a:schemeClr val="bg1">
                    <a:lumMod val="65000"/>
                  </a:schemeClr>
                </a:solidFill>
                <a:latin typeface="Montserrat" panose="00000500000000000000" pitchFamily="2" charset="-52"/>
                <a:ea typeface="+mn-ea"/>
                <a:cs typeface="+mn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837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12192114" cy="6858000"/>
          </a:xfrm>
          <a:prstGeom prst="rect">
            <a:avLst/>
          </a:prstGeom>
          <a:solidFill>
            <a:srgbClr val="A6A6A6"/>
          </a:soli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" name="Google Shape;12;p1"/>
          <p:cNvSpPr txBox="1"/>
          <p:nvPr/>
        </p:nvSpPr>
        <p:spPr>
          <a:xfrm>
            <a:off x="10149923" y="596006"/>
            <a:ext cx="1700780" cy="294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60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t>ПРАВИТЕЛЬСТВО</a:t>
            </a:r>
            <a:br/>
            <a:r>
              <a:t>МОСКОВСКОЙ ОБЛАСТИ</a:t>
            </a:r>
          </a:p>
        </p:txBody>
      </p:sp>
      <p:pic>
        <p:nvPicPr>
          <p:cNvPr id="4" name="Рисунок 2" descr="Рисунок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39069" y="525036"/>
            <a:ext cx="265131" cy="33195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Текст заголовка</a:t>
            </a:r>
          </a:p>
        </p:txBody>
      </p:sp>
      <p:sp>
        <p:nvSpPr>
          <p:cNvPr id="6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ontserrat Regular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45;p10"/>
          <p:cNvSpPr txBox="1"/>
          <p:nvPr/>
        </p:nvSpPr>
        <p:spPr>
          <a:xfrm>
            <a:off x="956522" y="650179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t>ПЕРЕЧИСЛЕНИЕ ДЕНЕЖНЫХ СРЕДСТ ЗАСТРОЙЩИКАМИ</a:t>
            </a:r>
          </a:p>
        </p:txBody>
      </p:sp>
      <p:sp>
        <p:nvSpPr>
          <p:cNvPr id="86" name="Прямая соединительная линия 6"/>
          <p:cNvSpPr/>
          <p:nvPr/>
        </p:nvSpPr>
        <p:spPr>
          <a:xfrm flipH="1">
            <a:off x="6095998" y="1635741"/>
            <a:ext cx="1" cy="4927106"/>
          </a:xfrm>
          <a:prstGeom prst="line">
            <a:avLst/>
          </a:prstGeom>
          <a:ln>
            <a:solidFill>
              <a:srgbClr val="A6A6A6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7" name="TextBox 9"/>
          <p:cNvSpPr txBox="1"/>
          <p:nvPr/>
        </p:nvSpPr>
        <p:spPr>
          <a:xfrm>
            <a:off x="468360" y="5062662"/>
            <a:ext cx="11255276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b">
            <a:spAutoFit/>
          </a:bodyPr>
          <a:lstStyle>
            <a:lvl1pPr>
              <a:defRPr sz="2800" spc="5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ru-RU" dirty="0" smtClean="0"/>
              <a:t>ОРГАНИЗАЦИЯ ПРОФИЛАКТИЧЕСКОЙ РАБОТЫ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7870017" y="6187872"/>
            <a:ext cx="3853619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Акимова Лидия Викторовна, начальник ЦСПС</a:t>
            </a:r>
            <a:endParaRPr kumimoji="0" lang="ru-RU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100 个 Календарь 点子 | 日历, 便利贴, 線條插畫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58" y="1086077"/>
            <a:ext cx="1187143" cy="118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437831" y="712840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90" name="Google Shape;45;p10"/>
          <p:cNvSpPr txBox="1"/>
          <p:nvPr/>
        </p:nvSpPr>
        <p:spPr>
          <a:xfrm>
            <a:off x="956522" y="650180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/>
              <a:t>ЭТАПЫ ОРГАНИЗАЦИИ УЧЕТА</a:t>
            </a:r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44859" y="1238190"/>
            <a:ext cx="978041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Регламентация учета в соответствии с распоряжением Министерства образования Московской области № Р-708 от 15.08.2025  локальным нормативным актом на уровнях:</a:t>
            </a:r>
          </a:p>
          <a:p>
            <a:pPr marL="342900" indent="-342900">
              <a:buFont typeface="+mj-lt"/>
              <a:buAutoNum type="arabicPeriod"/>
            </a:pPr>
            <a:endParaRPr lang="ru-RU" sz="1600" b="1" dirty="0"/>
          </a:p>
          <a:p>
            <a:pPr marL="285750" indent="-285750">
              <a:buFontTx/>
              <a:buChar char="-"/>
            </a:pPr>
            <a:r>
              <a:rPr lang="ru-RU" sz="1600" dirty="0"/>
              <a:t>Муниципального образования Московской области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Образовательной организации</a:t>
            </a:r>
          </a:p>
          <a:p>
            <a:pPr marL="285750" indent="-285750">
              <a:buFontTx/>
              <a:buChar char="-"/>
            </a:pPr>
            <a:endParaRPr lang="ru-RU" sz="1600" dirty="0"/>
          </a:p>
          <a:p>
            <a:r>
              <a:rPr lang="ru-RU" sz="1600" b="1" dirty="0"/>
              <a:t>Локальным актом должны быть назначены ответственные лица  </a:t>
            </a:r>
          </a:p>
          <a:p>
            <a:endParaRPr lang="ru-RU" sz="1600" dirty="0"/>
          </a:p>
          <a:p>
            <a:r>
              <a:rPr lang="ru-RU" sz="1600" dirty="0"/>
              <a:t>- 1 человек – от муниципального образования Московской области</a:t>
            </a:r>
          </a:p>
          <a:p>
            <a:r>
              <a:rPr lang="ru-RU" sz="1600" dirty="0" smtClean="0"/>
              <a:t>- 1 </a:t>
            </a:r>
            <a:r>
              <a:rPr lang="ru-RU" sz="1600" dirty="0"/>
              <a:t>человек – от образовательной </a:t>
            </a:r>
            <a:r>
              <a:rPr lang="ru-RU" sz="1600" dirty="0" smtClean="0"/>
              <a:t>организации</a:t>
            </a:r>
          </a:p>
          <a:p>
            <a:r>
              <a:rPr lang="ru-RU" sz="1600" b="1" dirty="0" smtClean="0"/>
              <a:t>Рекомендовано: назначить наставника для обучающихся, состоящих на ВШУ</a:t>
            </a:r>
            <a:endParaRPr lang="ru-RU" sz="1600" b="1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778020" y="1371230"/>
            <a:ext cx="0" cy="255307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" name="Прямоугольник 5"/>
          <p:cNvSpPr/>
          <p:nvPr/>
        </p:nvSpPr>
        <p:spPr>
          <a:xfrm>
            <a:off x="171427" y="2478488"/>
            <a:ext cx="14686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/>
              <a:t>до 01.10.2025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974961" y="4794273"/>
            <a:ext cx="101856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Внесение информации по контингенту образовательной организации в соответствии с формой (методические </a:t>
            </a:r>
            <a:r>
              <a:rPr lang="ru-RU" sz="1600" b="1" dirty="0"/>
              <a:t>материалы по учету и </a:t>
            </a:r>
            <a:r>
              <a:rPr lang="ru-RU" sz="1600" b="1" dirty="0" smtClean="0"/>
              <a:t>профилактической работе </a:t>
            </a:r>
            <a:r>
              <a:rPr lang="ru-RU" sz="1600" b="1" dirty="0"/>
              <a:t>с </a:t>
            </a:r>
            <a:r>
              <a:rPr lang="ru-RU" sz="1600" b="1" dirty="0" smtClean="0"/>
              <a:t>несовершеннолетними: Приложение 9: Форма 1. Реестр обучающихся)</a:t>
            </a:r>
          </a:p>
          <a:p>
            <a:endParaRPr lang="ru-RU" sz="1600" b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792307" y="4717329"/>
            <a:ext cx="15815" cy="661719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8" name="Прямоугольник 27"/>
          <p:cNvSpPr/>
          <p:nvPr/>
        </p:nvSpPr>
        <p:spPr>
          <a:xfrm>
            <a:off x="171427" y="4794273"/>
            <a:ext cx="15103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/>
              <a:t>до 30.10.2025</a:t>
            </a:r>
          </a:p>
        </p:txBody>
      </p:sp>
    </p:spTree>
    <p:extLst>
      <p:ext uri="{BB962C8B-B14F-4D97-AF65-F5344CB8AC3E}">
        <p14:creationId xmlns:p14="http://schemas.microsoft.com/office/powerpoint/2010/main" val="20855109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рямоугольник 59"/>
          <p:cNvSpPr/>
          <p:nvPr/>
        </p:nvSpPr>
        <p:spPr>
          <a:xfrm>
            <a:off x="9978034" y="1741711"/>
            <a:ext cx="2426433" cy="418195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</a:pPr>
            <a:endParaRPr lang="ru-RU" dirty="0">
              <a:solidFill>
                <a:prstClr val="black"/>
              </a:solidFill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22269" y="394635"/>
            <a:ext cx="10648833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ru-RU" sz="1600" cap="all" spc="120" dirty="0">
                <a:solidFill>
                  <a:schemeClr val="bg1">
                    <a:lumMod val="65000"/>
                  </a:schemeClr>
                </a:solidFill>
                <a:latin typeface="+mj-lt"/>
                <a:ea typeface="+mn-ea"/>
                <a:cs typeface="Arial" panose="020B0604020202020204" pitchFamily="34" charset="0"/>
              </a:rPr>
              <a:t>ЦЕНТР </a:t>
            </a:r>
            <a:r>
              <a:rPr lang="ru-RU" sz="1600" cap="all" spc="120" dirty="0" smtClean="0">
                <a:solidFill>
                  <a:schemeClr val="bg1">
                    <a:lumMod val="65000"/>
                  </a:schemeClr>
                </a:solidFill>
                <a:latin typeface="+mj-lt"/>
                <a:ea typeface="+mn-ea"/>
                <a:cs typeface="Arial" panose="020B0604020202020204" pitchFamily="34" charset="0"/>
              </a:rPr>
              <a:t>СОЦИАЛЬНО-ПЕДАГОГИЧЕСКОГО СОПРОВОЖДЕНИЯ</a:t>
            </a:r>
            <a:endParaRPr lang="ru-RU" sz="1600" cap="all" spc="120" dirty="0">
              <a:solidFill>
                <a:schemeClr val="bg1">
                  <a:lumMod val="65000"/>
                </a:schemeClr>
              </a:solidFill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7322" y="1354237"/>
            <a:ext cx="5822065" cy="524333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45700" tIns="216000" rIns="45700" bIns="45700" anchor="t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ПИСЬМО И МЕТОДИЧЕСКИЕ МАТЕРИАЛЫ ПО УЧЕТУ И ПРОФИЛАКТИЧЕСКОЙ  РАБОТЕ С НЕСОВЕРШЕННОЛЕТНИМИ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Письмо Министерства образования Московской области с методическими материалами </a:t>
            </a:r>
            <a:r>
              <a:rPr lang="ru-RU" sz="1200" b="1" dirty="0">
                <a:solidFill>
                  <a:prstClr val="black"/>
                </a:solidFill>
                <a:cs typeface="Arial" panose="020B0604020202020204" pitchFamily="34" charset="0"/>
              </a:rPr>
              <a:t>по учету и </a:t>
            </a: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профилактической работе </a:t>
            </a:r>
            <a:r>
              <a:rPr lang="ru-RU" sz="1200" b="1" dirty="0">
                <a:solidFill>
                  <a:prstClr val="black"/>
                </a:solidFill>
                <a:cs typeface="Arial" panose="020B0604020202020204" pitchFamily="34" charset="0"/>
              </a:rPr>
              <a:t>с </a:t>
            </a: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несовершеннолетними</a:t>
            </a: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Положение </a:t>
            </a:r>
            <a:r>
              <a:rPr lang="ru-RU" sz="1200" b="1" dirty="0"/>
              <a:t>об учете отдельных категорий несовершеннолетних </a:t>
            </a:r>
            <a:r>
              <a:rPr lang="ru-RU" sz="1200" b="1" dirty="0" smtClean="0"/>
              <a:t>в </a:t>
            </a:r>
            <a:r>
              <a:rPr lang="ru-RU" sz="1200" b="1" dirty="0"/>
              <a:t>образовательных организациях </a:t>
            </a:r>
            <a:r>
              <a:rPr lang="ru-RU" sz="1200" b="1" dirty="0" smtClean="0"/>
              <a:t>Московской области</a:t>
            </a: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endParaRPr lang="ru-RU" sz="1200" b="1" dirty="0" smtClean="0">
              <a:solidFill>
                <a:schemeClr val="tx1"/>
              </a:solidFill>
            </a:endParaRP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ru-RU" sz="1200" b="1" dirty="0" smtClean="0">
                <a:solidFill>
                  <a:schemeClr val="tx1"/>
                </a:solidFill>
              </a:rPr>
              <a:t>Порядок действий </a:t>
            </a:r>
            <a:r>
              <a:rPr lang="ru-RU" sz="1200" b="1" dirty="0">
                <a:solidFill>
                  <a:schemeClr val="tx1"/>
                </a:solidFill>
              </a:rPr>
              <a:t>в образовательных организациях при работе с несовершеннолетними с </a:t>
            </a:r>
            <a:r>
              <a:rPr lang="ru-RU" sz="1200" b="1" dirty="0" err="1">
                <a:solidFill>
                  <a:schemeClr val="tx1"/>
                </a:solidFill>
              </a:rPr>
              <a:t>девиантным</a:t>
            </a:r>
            <a:r>
              <a:rPr lang="ru-RU" sz="1200" b="1" dirty="0">
                <a:solidFill>
                  <a:schemeClr val="tx1"/>
                </a:solidFill>
              </a:rPr>
              <a:t> поведением </a:t>
            </a:r>
            <a:r>
              <a:rPr lang="ru-RU" sz="1200" b="1" dirty="0" smtClean="0">
                <a:solidFill>
                  <a:schemeClr val="tx1"/>
                </a:solidFill>
              </a:rPr>
              <a:t>и типовой план </a:t>
            </a:r>
            <a:r>
              <a:rPr lang="ru-RU" sz="1200" b="1" dirty="0">
                <a:solidFill>
                  <a:schemeClr val="tx1"/>
                </a:solidFill>
              </a:rPr>
              <a:t>работы образовательных организаций по профилактике правонарушений и преступлений обучающихся, состоящих на различных видах профилактического учета</a:t>
            </a: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Формы документации в рамках ведения учета и профилактической работы </a:t>
            </a: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296627" y="1354238"/>
            <a:ext cx="5532699" cy="524333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45700" tIns="216000" rIns="45700" bIns="45700" anchor="t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МЕТОДИЧЕСКИЕ МАТЕРИАЛЫ</a:t>
            </a: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endParaRPr lang="ru-RU" sz="12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</a:pP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Материалы для организации работы по профилактике различных форм </a:t>
            </a:r>
            <a:r>
              <a:rPr lang="ru-RU" sz="1200" b="1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девиантного</a:t>
            </a:r>
            <a:r>
              <a:rPr lang="ru-RU" sz="12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 поведения</a:t>
            </a:r>
            <a:endParaRPr lang="ru-RU" sz="1200" b="1" dirty="0" smtClean="0">
              <a:solidFill>
                <a:prstClr val="black"/>
              </a:solidFill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355" y="2189767"/>
            <a:ext cx="1991262" cy="199126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124" y="2101326"/>
            <a:ext cx="2079703" cy="2079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63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рямоугольник 59"/>
          <p:cNvSpPr/>
          <p:nvPr/>
        </p:nvSpPr>
        <p:spPr>
          <a:xfrm>
            <a:off x="9978034" y="1741711"/>
            <a:ext cx="2426433" cy="418195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</a:pPr>
            <a:endParaRPr lang="ru-RU" dirty="0">
              <a:solidFill>
                <a:prstClr val="black"/>
              </a:solidFill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22269" y="394635"/>
            <a:ext cx="10648833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ru-RU" sz="1600" cap="all" spc="120" dirty="0">
                <a:solidFill>
                  <a:schemeClr val="bg1">
                    <a:lumMod val="65000"/>
                  </a:schemeClr>
                </a:solidFill>
                <a:latin typeface="+mj-lt"/>
                <a:ea typeface="+mn-ea"/>
                <a:cs typeface="Arial" panose="020B0604020202020204" pitchFamily="34" charset="0"/>
              </a:rPr>
              <a:t>ЦЕНТР </a:t>
            </a:r>
            <a:r>
              <a:rPr lang="ru-RU" sz="1600" cap="all" spc="120" dirty="0" smtClean="0">
                <a:solidFill>
                  <a:schemeClr val="bg1">
                    <a:lumMod val="65000"/>
                  </a:schemeClr>
                </a:solidFill>
                <a:latin typeface="+mj-lt"/>
                <a:ea typeface="+mn-ea"/>
                <a:cs typeface="Arial" panose="020B0604020202020204" pitchFamily="34" charset="0"/>
              </a:rPr>
              <a:t>СОЦИАЛЬНО-ПЕДАГОГИЧЕСКОГО СОПРОВОЖДЕНИЯ</a:t>
            </a:r>
            <a:endParaRPr lang="ru-RU" sz="1600" cap="all" spc="120" dirty="0">
              <a:solidFill>
                <a:schemeClr val="bg1">
                  <a:lumMod val="65000"/>
                </a:schemeClr>
              </a:solidFill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67557" y="7938747"/>
            <a:ext cx="2528549" cy="272633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45700" tIns="216000" rIns="45700" bIns="45700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</a:pPr>
            <a:endParaRPr lang="ru-RU" sz="1200" dirty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4" name="Рисунок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181" y="2159906"/>
            <a:ext cx="4606925" cy="46069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83752" y="1580288"/>
            <a:ext cx="7127272" cy="580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ЧАТ «МЕТОДИЧЕСКИЕ ВСТРЕЧИ»</a:t>
            </a:r>
            <a:endParaRPr lang="ru-RU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3851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1167" y="410972"/>
            <a:ext cx="68465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85" dirty="0">
                <a:solidFill>
                  <a:srgbClr val="A6A6A6"/>
                </a:solidFill>
                <a:latin typeface="Microsoft Sans Serif"/>
                <a:cs typeface="Microsoft Sans Serif"/>
              </a:rPr>
              <a:t>ЦЕНТР</a:t>
            </a:r>
            <a:r>
              <a:rPr sz="1600" spc="310" dirty="0">
                <a:solidFill>
                  <a:srgbClr val="A6A6A6"/>
                </a:solidFill>
                <a:latin typeface="Microsoft Sans Serif"/>
                <a:cs typeface="Microsoft Sans Serif"/>
              </a:rPr>
              <a:t> </a:t>
            </a:r>
            <a:r>
              <a:rPr sz="1600" spc="95" dirty="0">
                <a:solidFill>
                  <a:srgbClr val="A6A6A6"/>
                </a:solidFill>
                <a:latin typeface="Microsoft Sans Serif"/>
                <a:cs typeface="Microsoft Sans Serif"/>
              </a:rPr>
              <a:t>СОЦИАЛЬНО-</a:t>
            </a:r>
            <a:r>
              <a:rPr sz="1600" spc="70" dirty="0">
                <a:solidFill>
                  <a:srgbClr val="A6A6A6"/>
                </a:solidFill>
                <a:latin typeface="Microsoft Sans Serif"/>
                <a:cs typeface="Microsoft Sans Serif"/>
              </a:rPr>
              <a:t>ПЕДАГОГИЧЕСКОГО</a:t>
            </a:r>
            <a:r>
              <a:rPr sz="1600" spc="355" dirty="0">
                <a:solidFill>
                  <a:srgbClr val="A6A6A6"/>
                </a:solidFill>
                <a:latin typeface="Microsoft Sans Serif"/>
                <a:cs typeface="Microsoft Sans Serif"/>
              </a:rPr>
              <a:t> </a:t>
            </a:r>
            <a:r>
              <a:rPr sz="1600" spc="80" dirty="0">
                <a:solidFill>
                  <a:srgbClr val="A6A6A6"/>
                </a:solidFill>
                <a:latin typeface="Microsoft Sans Serif"/>
                <a:cs typeface="Microsoft Sans Serif"/>
              </a:rPr>
              <a:t>СОПРОВОЖДЕНИЯ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427" y="936497"/>
            <a:ext cx="9558198" cy="34060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2565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2D75B5"/>
                </a:solidFill>
                <a:latin typeface="Arial"/>
                <a:cs typeface="Arial"/>
              </a:rPr>
              <a:t>Осуществляет</a:t>
            </a:r>
            <a:r>
              <a:rPr sz="1800" b="1" spc="-5" dirty="0">
                <a:solidFill>
                  <a:srgbClr val="2D75B5"/>
                </a:solidFill>
                <a:latin typeface="Arial"/>
                <a:cs typeface="Arial"/>
              </a:rPr>
              <a:t> </a:t>
            </a:r>
            <a:r>
              <a:rPr sz="1800" b="1" dirty="0" err="1">
                <a:solidFill>
                  <a:srgbClr val="2D75B5"/>
                </a:solidFill>
                <a:latin typeface="Arial"/>
                <a:cs typeface="Arial"/>
              </a:rPr>
              <a:t>комплексную</a:t>
            </a:r>
            <a:r>
              <a:rPr sz="1800" b="1" spc="-15" dirty="0">
                <a:solidFill>
                  <a:srgbClr val="2D75B5"/>
                </a:solidFill>
                <a:latin typeface="Arial"/>
                <a:cs typeface="Arial"/>
              </a:rPr>
              <a:t> </a:t>
            </a:r>
            <a:r>
              <a:rPr sz="1800" b="1" spc="-20" dirty="0" err="1" smtClean="0">
                <a:solidFill>
                  <a:srgbClr val="2D75B5"/>
                </a:solidFill>
                <a:latin typeface="Arial"/>
                <a:cs typeface="Arial"/>
              </a:rPr>
              <a:t>организационно-</a:t>
            </a:r>
            <a:r>
              <a:rPr sz="1800" b="1" spc="-10" dirty="0" err="1" smtClean="0">
                <a:solidFill>
                  <a:srgbClr val="2D75B5"/>
                </a:solidFill>
                <a:latin typeface="Arial"/>
                <a:cs typeface="Arial"/>
              </a:rPr>
              <a:t>методическую</a:t>
            </a:r>
            <a:r>
              <a:rPr lang="ru-RU" sz="1800" b="1" spc="-10" dirty="0" smtClean="0">
                <a:solidFill>
                  <a:srgbClr val="2D75B5"/>
                </a:solidFill>
                <a:latin typeface="Arial"/>
                <a:cs typeface="Arial"/>
              </a:rPr>
              <a:t> работу</a:t>
            </a:r>
            <a:endParaRPr sz="1800" dirty="0">
              <a:latin typeface="Arial"/>
              <a:cs typeface="Arial"/>
            </a:endParaRPr>
          </a:p>
          <a:p>
            <a:pPr marL="1471295" algn="ctr">
              <a:lnSpc>
                <a:spcPct val="100000"/>
              </a:lnSpc>
            </a:pPr>
            <a:r>
              <a:rPr sz="1800" b="1" dirty="0">
                <a:solidFill>
                  <a:srgbClr val="2D75B5"/>
                </a:solidFill>
                <a:latin typeface="Arial"/>
                <a:cs typeface="Arial"/>
              </a:rPr>
              <a:t>по</a:t>
            </a:r>
            <a:r>
              <a:rPr sz="1800" b="1" spc="-114" dirty="0">
                <a:solidFill>
                  <a:srgbClr val="2D75B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75B5"/>
                </a:solidFill>
                <a:latin typeface="Arial"/>
                <a:cs typeface="Arial"/>
              </a:rPr>
              <a:t>профилактике</a:t>
            </a:r>
            <a:r>
              <a:rPr sz="1800" b="1" spc="-70" dirty="0">
                <a:solidFill>
                  <a:srgbClr val="2D75B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75B5"/>
                </a:solidFill>
                <a:latin typeface="Arial"/>
                <a:cs typeface="Arial"/>
              </a:rPr>
              <a:t>деструктивного</a:t>
            </a:r>
            <a:r>
              <a:rPr sz="1800" b="1" spc="-60" dirty="0">
                <a:solidFill>
                  <a:srgbClr val="2D75B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75B5"/>
                </a:solidFill>
                <a:latin typeface="Arial"/>
                <a:cs typeface="Arial"/>
              </a:rPr>
              <a:t>поведения</a:t>
            </a:r>
            <a:r>
              <a:rPr sz="1800" b="1" spc="-90" dirty="0">
                <a:solidFill>
                  <a:srgbClr val="2D75B5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D75B5"/>
                </a:solidFill>
                <a:latin typeface="Arial"/>
                <a:cs typeface="Arial"/>
              </a:rPr>
              <a:t>несовершеннолетних</a:t>
            </a:r>
            <a:endParaRPr sz="1800" dirty="0">
              <a:latin typeface="Arial"/>
              <a:cs typeface="Arial"/>
            </a:endParaRPr>
          </a:p>
          <a:p>
            <a:pPr marL="1471295" algn="ctr">
              <a:lnSpc>
                <a:spcPct val="100000"/>
              </a:lnSpc>
              <a:spcBef>
                <a:spcPts val="1200"/>
              </a:spcBef>
            </a:pPr>
            <a:r>
              <a:rPr sz="1800" b="1" u="sng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Выступает</a:t>
            </a:r>
            <a:r>
              <a:rPr sz="1800" b="1" u="sng" spc="-45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10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координатором</a:t>
            </a:r>
            <a:endParaRPr sz="1800" dirty="0">
              <a:latin typeface="Arial"/>
              <a:cs typeface="Arial"/>
            </a:endParaRPr>
          </a:p>
          <a:p>
            <a:pPr marL="1468120" algn="ctr">
              <a:lnSpc>
                <a:spcPct val="100000"/>
              </a:lnSpc>
            </a:pPr>
            <a:r>
              <a:rPr sz="1800" b="1" u="sng" spc="-15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10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профилактической </a:t>
            </a:r>
            <a:r>
              <a:rPr sz="1800" b="1" u="sng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и</a:t>
            </a:r>
            <a:r>
              <a:rPr sz="1800" b="1" u="sng" spc="-60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воспитательной</a:t>
            </a:r>
            <a:r>
              <a:rPr sz="1800" b="1" u="sng" spc="-5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работы</a:t>
            </a:r>
            <a:r>
              <a:rPr sz="1800" b="1" u="sng" spc="-35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в</a:t>
            </a:r>
            <a:r>
              <a:rPr sz="1800" b="1" u="sng" spc="-55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Московской</a:t>
            </a:r>
            <a:r>
              <a:rPr sz="1800" b="1" u="sng" spc="-45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10" dirty="0">
                <a:solidFill>
                  <a:srgbClr val="2D75B5"/>
                </a:solidFill>
                <a:uFill>
                  <a:solidFill>
                    <a:srgbClr val="2D75B5"/>
                  </a:solidFill>
                </a:uFill>
                <a:latin typeface="Arial"/>
                <a:cs typeface="Arial"/>
              </a:rPr>
              <a:t>области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800" dirty="0">
              <a:latin typeface="Arial"/>
              <a:cs typeface="Arial"/>
            </a:endParaRPr>
          </a:p>
          <a:p>
            <a:pPr marL="1470660" algn="ctr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Профессиональное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сообщество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в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СФЕРУМ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(MAX)</a:t>
            </a:r>
            <a:endParaRPr sz="1400" dirty="0">
              <a:latin typeface="Arial"/>
              <a:cs typeface="Arial"/>
            </a:endParaRPr>
          </a:p>
          <a:p>
            <a:pPr marL="1471295" algn="ctr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«Воспитание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профилактика»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Font typeface="Courier New"/>
              <a:buChar char="o"/>
              <a:tabLst>
                <a:tab pos="354965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Размещение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актуальных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документов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методических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материалов</a:t>
            </a:r>
            <a:endParaRPr sz="1400" dirty="0">
              <a:latin typeface="Microsoft Sans Serif"/>
              <a:cs typeface="Microsoft Sans Serif"/>
            </a:endParaRPr>
          </a:p>
          <a:p>
            <a:pPr marL="354965" indent="-342265">
              <a:lnSpc>
                <a:spcPct val="100000"/>
              </a:lnSpc>
              <a:spcBef>
                <a:spcPts val="605"/>
              </a:spcBef>
              <a:buFont typeface="Courier New"/>
              <a:buChar char="o"/>
              <a:tabLst>
                <a:tab pos="354965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Информирование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мероприятиях,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конкурсах,</a:t>
            </a:r>
            <a:r>
              <a:rPr sz="1400" spc="-10" dirty="0">
                <a:latin typeface="Microsoft Sans Serif"/>
                <a:cs typeface="Microsoft Sans Serif"/>
              </a:rPr>
              <a:t> семинарах</a:t>
            </a:r>
            <a:endParaRPr sz="1400" dirty="0">
              <a:latin typeface="Microsoft Sans Serif"/>
              <a:cs typeface="Microsoft Sans Serif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354965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Координация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региональных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проектов</a:t>
            </a: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5601" y="4644390"/>
            <a:ext cx="5660390" cy="1584960"/>
          </a:xfrm>
          <a:prstGeom prst="rect">
            <a:avLst/>
          </a:prstGeom>
          <a:ln w="25907">
            <a:solidFill>
              <a:srgbClr val="2D75B5"/>
            </a:solidFill>
          </a:ln>
        </p:spPr>
        <p:txBody>
          <a:bodyPr vert="horz" wrap="square" lIns="0" tIns="23622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1860"/>
              </a:spcBef>
            </a:pPr>
            <a:r>
              <a:rPr sz="1800" spc="-10" dirty="0">
                <a:latin typeface="Microsoft Sans Serif"/>
                <a:cs typeface="Microsoft Sans Serif"/>
              </a:rPr>
              <a:t>КОНТАКТЫ:</a:t>
            </a:r>
            <a:endParaRPr sz="1800">
              <a:latin typeface="Microsoft Sans Serif"/>
              <a:cs typeface="Microsoft Sans Serif"/>
            </a:endParaRPr>
          </a:p>
          <a:p>
            <a:pPr marL="43815">
              <a:lnSpc>
                <a:spcPct val="100000"/>
              </a:lnSpc>
              <a:spcBef>
                <a:spcPts val="385"/>
              </a:spcBef>
            </a:pPr>
            <a:r>
              <a:rPr sz="1800" dirty="0">
                <a:latin typeface="Microsoft Sans Serif"/>
                <a:cs typeface="Microsoft Sans Serif"/>
              </a:rPr>
              <a:t>Москва,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ул.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Енисейская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д.3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к.5,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каб.: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332,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333,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334</a:t>
            </a:r>
            <a:endParaRPr sz="1800">
              <a:latin typeface="Microsoft Sans Serif"/>
              <a:cs typeface="Microsoft Sans Serif"/>
            </a:endParaRPr>
          </a:p>
          <a:p>
            <a:pPr marL="43815">
              <a:lnSpc>
                <a:spcPct val="100000"/>
              </a:lnSpc>
              <a:spcBef>
                <a:spcPts val="385"/>
              </a:spcBef>
            </a:pPr>
            <a:r>
              <a:rPr sz="1800" dirty="0">
                <a:latin typeface="Microsoft Sans Serif"/>
                <a:cs typeface="Microsoft Sans Serif"/>
              </a:rPr>
              <a:t>Тел.: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+7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499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940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10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37,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доб.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120</a:t>
            </a:r>
            <a:endParaRPr sz="1800">
              <a:latin typeface="Microsoft Sans Serif"/>
              <a:cs typeface="Microsoft Sans Serif"/>
            </a:endParaRPr>
          </a:p>
          <a:p>
            <a:pPr marL="43815">
              <a:lnSpc>
                <a:spcPct val="100000"/>
              </a:lnSpc>
              <a:spcBef>
                <a:spcPts val="385"/>
              </a:spcBef>
            </a:pPr>
            <a:r>
              <a:rPr sz="1800" dirty="0">
                <a:latin typeface="Microsoft Sans Serif"/>
                <a:cs typeface="Microsoft Sans Serif"/>
              </a:rPr>
              <a:t>Тел.: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+7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499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940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10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36,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доб.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167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811" y="3235236"/>
            <a:ext cx="3008566" cy="2994114"/>
          </a:xfrm>
          <a:prstGeom prst="round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995099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437831" y="712840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90" name="Google Shape;45;p10"/>
          <p:cNvSpPr txBox="1"/>
          <p:nvPr/>
        </p:nvSpPr>
        <p:spPr>
          <a:xfrm>
            <a:off x="956523" y="650180"/>
            <a:ext cx="6390762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 smtClean="0"/>
              <a:t>В ПОМОЩЬ ШКОЛЕ РАЗРАБОТАНЫ: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/>
          <a:srcRect l="22524" t="24795" r="21643" b="12698"/>
          <a:stretch/>
        </p:blipFill>
        <p:spPr>
          <a:xfrm>
            <a:off x="354564" y="1167333"/>
            <a:ext cx="6186635" cy="389599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/>
          <a:srcRect l="25260" t="20330" r="24052" b="42099"/>
          <a:stretch/>
        </p:blipFill>
        <p:spPr>
          <a:xfrm>
            <a:off x="6611887" y="2644787"/>
            <a:ext cx="5443299" cy="2269548"/>
          </a:xfrm>
          <a:prstGeom prst="rect">
            <a:avLst/>
          </a:prstGeom>
        </p:spPr>
      </p:pic>
      <p:sp>
        <p:nvSpPr>
          <p:cNvPr id="13" name="TextBox 9"/>
          <p:cNvSpPr txBox="1"/>
          <p:nvPr/>
        </p:nvSpPr>
        <p:spPr>
          <a:xfrm>
            <a:off x="7347285" y="5186133"/>
            <a:ext cx="4276968" cy="679772"/>
          </a:xfrm>
          <a:prstGeom prst="rect">
            <a:avLst/>
          </a:prstGeom>
          <a:solidFill>
            <a:srgbClr val="DADADA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999" tIns="107999" rIns="107999" bIns="107999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r>
              <a:rPr lang="ru-RU" dirty="0" smtClean="0"/>
              <a:t>Типовой план совместных мероприятий по профилактике правонарушений и преступлений обучающихся в образовательных организациях, состоящих на различных видах учета</a:t>
            </a:r>
            <a:endParaRPr lang="tt-RU" dirty="0"/>
          </a:p>
        </p:txBody>
      </p:sp>
      <p:sp>
        <p:nvSpPr>
          <p:cNvPr id="14" name="TextBox 9"/>
          <p:cNvSpPr txBox="1"/>
          <p:nvPr/>
        </p:nvSpPr>
        <p:spPr>
          <a:xfrm>
            <a:off x="999796" y="5340021"/>
            <a:ext cx="4896170" cy="525884"/>
          </a:xfrm>
          <a:prstGeom prst="rect">
            <a:avLst/>
          </a:prstGeom>
          <a:solidFill>
            <a:srgbClr val="DADADA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999" tIns="107999" rIns="107999" bIns="107999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r>
              <a:rPr lang="ru-RU" dirty="0" smtClean="0">
                <a:sym typeface="Montserrat SemiBold"/>
              </a:rPr>
              <a:t>Алгоритм работы по каждому виду деструктивного поведения для всего штаба воспитательной работы</a:t>
            </a:r>
            <a:endParaRPr lang="ru-RU" dirty="0">
              <a:sym typeface="Montserrat SemiBold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9433" y="712840"/>
            <a:ext cx="498820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№ Р-418 от 02.04.2025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«Об </a:t>
            </a:r>
            <a:r>
              <a:rPr lang="ru-RU" b="1" dirty="0">
                <a:solidFill>
                  <a:schemeClr val="tx1"/>
                </a:solidFill>
              </a:rPr>
              <a:t>утверждении порядка действий в образовательных организациях при работе с несовершеннолетними с </a:t>
            </a:r>
            <a:r>
              <a:rPr lang="ru-RU" b="1" dirty="0" err="1">
                <a:solidFill>
                  <a:schemeClr val="tx1"/>
                </a:solidFill>
              </a:rPr>
              <a:t>девиантным</a:t>
            </a:r>
            <a:r>
              <a:rPr lang="ru-RU" b="1" dirty="0">
                <a:solidFill>
                  <a:schemeClr val="tx1"/>
                </a:solidFill>
              </a:rPr>
              <a:t> поведением и типового плана работы образовательных организаций по профилактике правонарушений и преступлений обучающихся, состоящих на различных видах профилактического </a:t>
            </a:r>
            <a:r>
              <a:rPr lang="ru-RU" b="1" dirty="0" smtClean="0">
                <a:solidFill>
                  <a:schemeClr val="tx1"/>
                </a:solidFill>
              </a:rPr>
              <a:t>учета»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68441" y="252671"/>
            <a:ext cx="49301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Распоряжение Министерства образования Московской области </a:t>
            </a:r>
          </a:p>
        </p:txBody>
      </p:sp>
    </p:spTree>
    <p:extLst>
      <p:ext uri="{BB962C8B-B14F-4D97-AF65-F5344CB8AC3E}">
        <p14:creationId xmlns:p14="http://schemas.microsoft.com/office/powerpoint/2010/main" val="26984152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437831" y="712840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90" name="Google Shape;45;p10"/>
          <p:cNvSpPr txBox="1"/>
          <p:nvPr/>
        </p:nvSpPr>
        <p:spPr>
          <a:xfrm>
            <a:off x="956522" y="650180"/>
            <a:ext cx="8453485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 smtClean="0"/>
              <a:t>РАСПОРЯЖЕНИЕ МИНИСТЕРСТВА ОБРАЗОВАНИЯ МОСКОВСКОЙ ОБЛАСТИ №</a:t>
            </a:r>
            <a:r>
              <a:rPr lang="ru-RU" dirty="0"/>
              <a:t>Р-708 от 15.08.2025</a:t>
            </a:r>
          </a:p>
        </p:txBody>
      </p:sp>
      <p:sp>
        <p:nvSpPr>
          <p:cNvPr id="91" name="TextBox 9"/>
          <p:cNvSpPr txBox="1"/>
          <p:nvPr/>
        </p:nvSpPr>
        <p:spPr>
          <a:xfrm>
            <a:off x="5855027" y="4779811"/>
            <a:ext cx="6145991" cy="216000"/>
          </a:xfrm>
          <a:prstGeom prst="rect">
            <a:avLst/>
          </a:prstGeom>
          <a:solidFill>
            <a:srgbClr val="DADADA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07999" tIns="107999" rIns="107999" bIns="107999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endParaRPr dirty="0"/>
          </a:p>
        </p:txBody>
      </p:sp>
      <p:sp>
        <p:nvSpPr>
          <p:cNvPr id="92" name="TextBox 10"/>
          <p:cNvSpPr txBox="1"/>
          <p:nvPr/>
        </p:nvSpPr>
        <p:spPr>
          <a:xfrm>
            <a:off x="6020537" y="5038788"/>
            <a:ext cx="5889767" cy="175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spcBef>
                <a:spcPts val="600"/>
              </a:spcBef>
              <a:defRPr sz="1600"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lang="ru-RU" dirty="0">
                <a:latin typeface="Montserrat SemiBold"/>
                <a:ea typeface="Arial"/>
                <a:cs typeface="Arial"/>
                <a:sym typeface="Montserrat SemiBold"/>
              </a:rPr>
              <a:t>Нововведения в рамках </a:t>
            </a:r>
            <a:r>
              <a:rPr lang="ru-RU" dirty="0" smtClean="0">
                <a:latin typeface="Montserrat SemiBold"/>
                <a:ea typeface="Arial"/>
                <a:cs typeface="Arial"/>
                <a:sym typeface="Montserrat SemiBold"/>
              </a:rPr>
              <a:t>ВШУ</a:t>
            </a:r>
            <a:endParaRPr lang="ru-RU" dirty="0">
              <a:latin typeface="Montserrat SemiBold"/>
              <a:ea typeface="Arial"/>
              <a:cs typeface="Arial"/>
              <a:sym typeface="Montserrat SemiBold"/>
            </a:endParaRPr>
          </a:p>
          <a:p>
            <a:pPr marL="215999" indent="-215999">
              <a:spcBef>
                <a:spcPts val="600"/>
              </a:spcBef>
              <a:buClr>
                <a:srgbClr val="BFBFBF"/>
              </a:buClr>
              <a:buSzPct val="120000"/>
              <a:buFont typeface="Montserrat Regular"/>
              <a:buChar char="▶"/>
              <a:defRPr sz="1200"/>
            </a:pPr>
            <a:r>
              <a:rPr lang="ru-RU" dirty="0" smtClean="0"/>
              <a:t>Выделены </a:t>
            </a:r>
            <a:r>
              <a:rPr lang="ru-RU" dirty="0"/>
              <a:t>4 группы несовершеннолетних, требующих особого внимания и контроля штаба ВР 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215999" indent="-215999">
              <a:spcBef>
                <a:spcPts val="600"/>
              </a:spcBef>
              <a:buClr>
                <a:srgbClr val="BFBFBF"/>
              </a:buClr>
              <a:buSzPct val="120000"/>
              <a:buFont typeface="Montserrat Regular"/>
              <a:buChar char="▶"/>
              <a:defRPr sz="1200"/>
            </a:pPr>
            <a:r>
              <a:rPr lang="ru-RU" dirty="0"/>
              <a:t>Учет на платформе ФГИС «Моя школа»</a:t>
            </a:r>
          </a:p>
          <a:p>
            <a:pPr marL="215999" indent="-215999">
              <a:spcBef>
                <a:spcPts val="600"/>
              </a:spcBef>
              <a:buClr>
                <a:srgbClr val="BFBFBF"/>
              </a:buClr>
              <a:buSzPct val="120000"/>
              <a:buFont typeface="Montserrat Regular"/>
              <a:buChar char="▶"/>
              <a:defRPr sz="1200"/>
            </a:pPr>
            <a:r>
              <a:rPr lang="ru-RU" dirty="0"/>
              <a:t>Регламентация постановки, снятия, ведения учета отдельных категорий несовершеннолетних </a:t>
            </a:r>
          </a:p>
          <a:p>
            <a:pPr>
              <a:spcBef>
                <a:spcPts val="600"/>
              </a:spcBef>
              <a:buClr>
                <a:srgbClr val="BFBFBF"/>
              </a:buClr>
              <a:buSzPct val="120000"/>
              <a:defRPr sz="1200"/>
            </a:pPr>
            <a:endParaRPr lang="ru-RU" sz="1200" dirty="0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3F73B045-B5FE-4807-AC56-F4A388BC1502}"/>
              </a:ext>
            </a:extLst>
          </p:cNvPr>
          <p:cNvSpPr txBox="1"/>
          <p:nvPr/>
        </p:nvSpPr>
        <p:spPr>
          <a:xfrm>
            <a:off x="437831" y="2396938"/>
            <a:ext cx="44228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№Р-550 от 28.08.2020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DC8A16C-8CA4-4E55-94D6-0FBCEC921881}"/>
              </a:ext>
            </a:extLst>
          </p:cNvPr>
          <p:cNvCxnSpPr>
            <a:cxnSpLocks/>
          </p:cNvCxnSpPr>
          <p:nvPr/>
        </p:nvCxnSpPr>
        <p:spPr>
          <a:xfrm flipV="1">
            <a:off x="296587" y="2493712"/>
            <a:ext cx="4932676" cy="21032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6562127" y="1629060"/>
            <a:ext cx="44985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hangingPunct="1"/>
            <a:r>
              <a:rPr lang="ru-RU" sz="2800" b="1" kern="1200" dirty="0" smtClean="0">
                <a:solidFill>
                  <a:schemeClr val="accent5"/>
                </a:solidFill>
                <a:ea typeface="+mn-ea"/>
                <a:cs typeface="+mn-cs"/>
              </a:rPr>
              <a:t>№Р-708 от 15.08.2025</a:t>
            </a:r>
            <a:endParaRPr lang="ru-RU" sz="2800" b="1" kern="1200" dirty="0">
              <a:solidFill>
                <a:schemeClr val="accent5"/>
              </a:solidFill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00010" y="2208653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/>
              <a:t>«</a:t>
            </a:r>
            <a:r>
              <a:rPr lang="ru-RU" sz="1600" b="1" dirty="0"/>
              <a:t>Об утверждении Положения </a:t>
            </a:r>
            <a:br>
              <a:rPr lang="ru-RU" sz="1600" b="1" dirty="0"/>
            </a:br>
            <a:r>
              <a:rPr lang="ru-RU" sz="1600" b="1" dirty="0"/>
              <a:t>об учете отдельных категорий несовершеннолетних </a:t>
            </a:r>
            <a:br>
              <a:rPr lang="ru-RU" sz="1600" b="1" dirty="0"/>
            </a:br>
            <a:r>
              <a:rPr lang="ru-RU" sz="1600" b="1" dirty="0"/>
              <a:t>в образовательных организациях </a:t>
            </a:r>
            <a:br>
              <a:rPr lang="ru-RU" sz="1600" b="1" dirty="0"/>
            </a:br>
            <a:r>
              <a:rPr lang="ru-RU" sz="1600" b="1" dirty="0"/>
              <a:t>в Московской области</a:t>
            </a:r>
            <a:r>
              <a:rPr lang="ru-RU" sz="1600" dirty="0"/>
              <a:t>»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5627" y="3007463"/>
            <a:ext cx="39273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«О проведении индивидуальной профилактической работы с обучающимися в муниципальных общеобразовательных организациях в Московской области, государственных образовательных организациях Московской области, подведомственных Министерству образования Московской области»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84456" y="1385830"/>
            <a:ext cx="7569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БЫЛО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124673" y="1369670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СТАЛО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486400" y="1629060"/>
            <a:ext cx="0" cy="471355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621773" y="3342244"/>
            <a:ext cx="6379246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hangingPunct="1"/>
            <a:r>
              <a:rPr lang="ru-RU" sz="2400" b="1" kern="1200" dirty="0" smtClean="0">
                <a:solidFill>
                  <a:schemeClr val="accent5"/>
                </a:solidFill>
              </a:rPr>
              <a:t>Методические рекомендации об организации учета </a:t>
            </a:r>
          </a:p>
          <a:p>
            <a:pPr algn="ctr" defTabSz="457200" hangingPunct="1"/>
            <a:r>
              <a:rPr lang="ru-RU" sz="1100" dirty="0" smtClean="0"/>
              <a:t> </a:t>
            </a:r>
          </a:p>
          <a:p>
            <a:pPr algn="ctr" defTabSz="457200" hangingPunct="1"/>
            <a:r>
              <a:rPr lang="ru-RU" sz="1600" dirty="0"/>
              <a:t>Письмо </a:t>
            </a:r>
            <a:r>
              <a:rPr lang="ru-RU" sz="1600" dirty="0" smtClean="0"/>
              <a:t>Министерства образования Московской области </a:t>
            </a:r>
          </a:p>
          <a:p>
            <a:pPr algn="ctr" defTabSz="457200" hangingPunct="1"/>
            <a:r>
              <a:rPr lang="ru-RU" sz="1600" dirty="0" smtClean="0"/>
              <a:t>от 24.09.2025 </a:t>
            </a:r>
            <a:r>
              <a:rPr lang="ru-RU" sz="1600" dirty="0"/>
              <a:t>№ </a:t>
            </a:r>
            <a:r>
              <a:rPr lang="ru-RU" sz="1600" dirty="0" smtClean="0"/>
              <a:t>18Исх-13230/14-01</a:t>
            </a:r>
            <a:endParaRPr lang="ru-RU" sz="3200" b="1" kern="12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7586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9">
            <a:extLst>
              <a:ext uri="{FF2B5EF4-FFF2-40B4-BE49-F238E27FC236}">
                <a16:creationId xmlns:a16="http://schemas.microsoft.com/office/drawing/2014/main" id="{3FC2557E-C851-5929-CB9B-0D26C8033FED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434392" y="434280"/>
            <a:ext cx="130440" cy="177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/>
          <a:lstStyle>
            <a:lvl1pPr indent="25398" defTabSz="914262">
              <a:defRPr sz="1100">
                <a:solidFill>
                  <a:srgbClr val="999999"/>
                </a:solidFill>
                <a:latin typeface="+mj-lt"/>
                <a:ea typeface="+mj-ea"/>
                <a:cs typeface="+mj-cs"/>
                <a:sym typeface="Montserrat Regular"/>
              </a:defRPr>
            </a:lvl1pPr>
          </a:lstStyle>
          <a:p>
            <a:fld id="{86CB4B4D-7CA3-9044-876B-883B54F8677D}" type="slidenum">
              <a:rPr/>
              <a:pPr/>
              <a:t>4</a:t>
            </a:fld>
            <a:endParaRPr dirty="0"/>
          </a:p>
        </p:txBody>
      </p:sp>
      <p:sp>
        <p:nvSpPr>
          <p:cNvPr id="7" name="Google Shape;45;p10"/>
          <p:cNvSpPr txBox="1"/>
          <p:nvPr/>
        </p:nvSpPr>
        <p:spPr>
          <a:xfrm>
            <a:off x="651614" y="376986"/>
            <a:ext cx="10672878" cy="40011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1" kern="0">
                <a:solidFill>
                  <a:srgbClr val="000000"/>
                </a:solidFill>
                <a:latin typeface="Montserrat Regular"/>
                <a:ea typeface="Arial"/>
                <a:cs typeface="Arial"/>
              </a:defRPr>
            </a:lvl1pPr>
          </a:lstStyle>
          <a:p>
            <a:r>
              <a:rPr lang="ru-RU" sz="2000" b="0" spc="70" dirty="0">
                <a:solidFill>
                  <a:srgbClr val="A6A6A6"/>
                </a:solidFill>
                <a:latin typeface="+mj-lt"/>
                <a:ea typeface="+mj-ea"/>
                <a:cs typeface="+mj-cs"/>
              </a:rPr>
              <a:t>ОРГАНИЗАЦИОННО-НОРМАТИВНЫЕ ДОКУМЕНТЫ </a:t>
            </a:r>
            <a:r>
              <a:rPr lang="ru-RU" sz="2000" b="0" spc="70" dirty="0" smtClean="0">
                <a:solidFill>
                  <a:srgbClr val="A6A6A6"/>
                </a:solidFill>
                <a:latin typeface="+mj-lt"/>
                <a:ea typeface="+mj-ea"/>
                <a:cs typeface="+mj-cs"/>
              </a:rPr>
              <a:t>ПО ПРОФИЛАКТИКЕ В ОО</a:t>
            </a:r>
            <a:endParaRPr lang="ru-RU" sz="2000" b="0" spc="70" dirty="0">
              <a:solidFill>
                <a:srgbClr val="A6A6A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458" y="4945400"/>
            <a:ext cx="4032705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ПСИХОЛОГО-ПЕДАГОГИЧЕСКИЙ КОНСИЛИУМ (</a:t>
            </a:r>
            <a:r>
              <a:rPr kumimoji="0" lang="ru-RU" sz="12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ППк</a:t>
            </a:r>
            <a:r>
              <a:rPr kumimoji="0" lang="ru-RU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)</a:t>
            </a:r>
            <a:endParaRPr kumimoji="0" lang="ru-RU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458" y="5220964"/>
            <a:ext cx="2035534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1. Положение о ППк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458" y="5496528"/>
            <a:ext cx="2891804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2. Приказ о составе ППк на учебный год с графиком заседаний</a:t>
            </a:r>
            <a:r>
              <a:rPr kumimoji="0" lang="ru-RU" sz="12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 ППк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181" y="997992"/>
            <a:ext cx="6658440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Основной</a:t>
            </a:r>
            <a:r>
              <a:rPr kumimoji="0" lang="ru-RU" sz="1200" b="1" i="0" u="sng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 инструмент профилактической работы в ОО</a:t>
            </a:r>
            <a:r>
              <a:rPr kumimoji="0" lang="ru-RU" sz="12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 </a:t>
            </a:r>
            <a:r>
              <a:rPr kumimoji="0" lang="ru-RU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СОВЕТ ПРОФИЛАКТИКИ</a:t>
            </a:r>
            <a:endParaRPr kumimoji="0" lang="ru-RU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2458" y="1558615"/>
            <a:ext cx="8339499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1. Положение о Совете профилактики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458" y="1878531"/>
            <a:ext cx="8979323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2. Приказ о составе Совета профилактики на учебный год с графиком заседаний Совета профилактики и протоколом проведения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458" y="2378188"/>
            <a:ext cx="11803423" cy="22159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3. 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П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оложение о ВШУ (определены целевые группы, механизм, сроки, ответственные, утверждены формы документов):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sz="12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Форма ИПР с обучающемся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200" baseline="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Форма 1-КДН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 (межведомственное взаимодействие)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Форма ЗАКЛЮЧЕНИЕ по 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результатам проведенной проверки жалоб, заявлений или других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сообщений в 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отношении несовершеннолетнего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обучающегося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ЖУРНАЛ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УЧЕТА отдельных 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категорий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несовершеннолетних обучающихся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, в отношении которых проводится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индивидуальная 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профилактическая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работа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ПРЕДСТАВЛЕНИЕ на обучающегося подлежащего учету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ПРЕДСТАВЛЕНИЕ о </a:t>
            </a:r>
            <a:r>
              <a:rPr lang="ru-RU" sz="12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необходимости прекращения учета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несовершеннолетнего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Чек-листы наблюдения обучающихся по зонам для классных руководителей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Форма предоставления отчетности ОО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ru-RU" sz="1200" dirty="0" smtClean="0"/>
              <a:t>Чек-лист третичной профилактики в ОО</a:t>
            </a:r>
            <a:endParaRPr lang="ru-RU" sz="1200" dirty="0">
              <a:solidFill>
                <a:srgbClr val="000000"/>
              </a:solidFill>
              <a:latin typeface="+mj-lt"/>
              <a:ea typeface="+mj-ea"/>
              <a:cs typeface="+mj-cs"/>
              <a:sym typeface="Montserrat Regular"/>
            </a:endParaRP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ru-RU" sz="1200" dirty="0" smtClean="0">
              <a:solidFill>
                <a:srgbClr val="000000"/>
              </a:solidFill>
              <a:latin typeface="+mj-lt"/>
              <a:ea typeface="+mj-ea"/>
              <a:cs typeface="+mj-cs"/>
              <a:sym typeface="Montserrat Regular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</a:pP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22367" y="4945400"/>
            <a:ext cx="3377016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СЛУЖБА МЕДИАЦИИ/ПРИМИРЕНИЯ</a:t>
            </a:r>
            <a:endParaRPr kumimoji="0" lang="ru-RU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22367" y="5238577"/>
            <a:ext cx="2944536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1. Положение о Службе</a:t>
            </a:r>
            <a:r>
              <a:rPr kumimoji="0" lang="ru-RU" sz="12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 медиации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22367" y="5523266"/>
            <a:ext cx="6734212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2. Приказ о составе </a:t>
            </a: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Службы медиации/примирения </a:t>
            </a:r>
            <a:r>
              <a:rPr kumimoji="0" lang="ru-RU" sz="1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на учебный год с графиком заседаний</a:t>
            </a:r>
            <a:r>
              <a:rPr kumimoji="0" lang="ru-RU" sz="12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Montserrat Regular"/>
              </a:rPr>
              <a:t> 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22367" y="5807955"/>
            <a:ext cx="6869633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Montserrat Regular"/>
              </a:rPr>
              <a:t>3. Журнал проведенных встреч в рамках работы Службы медиации/примирения</a:t>
            </a: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Montserrat Regular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3735" y="4539838"/>
            <a:ext cx="4807726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r>
              <a:rPr lang="ru-RU" sz="1200" b="1" dirty="0"/>
              <a:t> </a:t>
            </a:r>
            <a:r>
              <a:rPr lang="ru-RU" sz="1200" b="1" u="sng" dirty="0"/>
              <a:t>Дополнительные инструменты профилактической работы </a:t>
            </a:r>
          </a:p>
        </p:txBody>
      </p:sp>
    </p:spTree>
    <p:extLst>
      <p:ext uri="{BB962C8B-B14F-4D97-AF65-F5344CB8AC3E}">
        <p14:creationId xmlns:p14="http://schemas.microsoft.com/office/powerpoint/2010/main" val="19240340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401407" y="1412716"/>
            <a:ext cx="116329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ea typeface="Arial"/>
                <a:cs typeface="Arial"/>
              </a:rPr>
              <a:t>Для систематизации информации о несовершеннолетних, подлежащих учету и профилактической работе выделяют зоны «групп риска»:</a:t>
            </a:r>
          </a:p>
        </p:txBody>
      </p:sp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437831" y="712840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90" name="Google Shape;45;p10"/>
          <p:cNvSpPr txBox="1"/>
          <p:nvPr/>
        </p:nvSpPr>
        <p:spPr>
          <a:xfrm>
            <a:off x="956522" y="650180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/>
              <a:t>ЗОНЫ РИСКА</a:t>
            </a:r>
            <a:endParaRPr dirty="0"/>
          </a:p>
        </p:txBody>
      </p:sp>
      <p:sp>
        <p:nvSpPr>
          <p:cNvPr id="22" name="TextBox 21"/>
          <p:cNvSpPr txBox="1"/>
          <p:nvPr/>
        </p:nvSpPr>
        <p:spPr>
          <a:xfrm>
            <a:off x="1530409" y="2691065"/>
            <a:ext cx="4989571" cy="724365"/>
          </a:xfrm>
          <a:prstGeom prst="rect">
            <a:avLst/>
          </a:prstGeom>
          <a:solidFill>
            <a:srgbClr val="92D050">
              <a:alpha val="46000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07999" tIns="252000" rIns="107999" bIns="252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r>
              <a:rPr lang="ru-RU" sz="1400" dirty="0"/>
              <a:t>Зеленая </a:t>
            </a:r>
            <a:r>
              <a:rPr lang="ru-RU" sz="1400" dirty="0" smtClean="0"/>
              <a:t>— </a:t>
            </a:r>
            <a:r>
              <a:rPr lang="ru-RU" sz="1400" dirty="0"/>
              <a:t>зона потенциального риска</a:t>
            </a:r>
          </a:p>
        </p:txBody>
      </p:sp>
      <p:sp>
        <p:nvSpPr>
          <p:cNvPr id="24" name="TextBox 9"/>
          <p:cNvSpPr txBox="1"/>
          <p:nvPr/>
        </p:nvSpPr>
        <p:spPr>
          <a:xfrm>
            <a:off x="1530410" y="4852291"/>
            <a:ext cx="4989568" cy="760717"/>
          </a:xfrm>
          <a:prstGeom prst="rect">
            <a:avLst/>
          </a:prstGeom>
          <a:solidFill>
            <a:srgbClr val="FF0000">
              <a:alpha val="46000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07999" tIns="252000" rIns="107999" bIns="288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r>
              <a:rPr lang="ru-RU" sz="1400" dirty="0"/>
              <a:t>Красная </a:t>
            </a:r>
            <a:r>
              <a:rPr lang="ru-RU" sz="1400" dirty="0" smtClean="0"/>
              <a:t>— </a:t>
            </a:r>
            <a:r>
              <a:rPr lang="ru-RU" sz="1400" dirty="0"/>
              <a:t>зона высокого риска</a:t>
            </a:r>
          </a:p>
        </p:txBody>
      </p:sp>
      <p:sp>
        <p:nvSpPr>
          <p:cNvPr id="25" name="TextBox 9"/>
          <p:cNvSpPr txBox="1"/>
          <p:nvPr/>
        </p:nvSpPr>
        <p:spPr>
          <a:xfrm>
            <a:off x="1531004" y="4127926"/>
            <a:ext cx="4989571" cy="724365"/>
          </a:xfrm>
          <a:prstGeom prst="rect">
            <a:avLst/>
          </a:prstGeom>
          <a:solidFill>
            <a:srgbClr val="FFFF00">
              <a:alpha val="46000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07999" tIns="252000" rIns="107999" bIns="252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r>
              <a:rPr lang="ru-RU" sz="1400" dirty="0"/>
              <a:t>Желтая </a:t>
            </a:r>
            <a:r>
              <a:rPr lang="ru-RU" sz="1400" dirty="0" smtClean="0"/>
              <a:t>— </a:t>
            </a:r>
            <a:r>
              <a:rPr lang="ru-RU" sz="1400" dirty="0"/>
              <a:t>зона умеренного риска</a:t>
            </a:r>
          </a:p>
        </p:txBody>
      </p:sp>
      <p:pic>
        <p:nvPicPr>
          <p:cNvPr id="27" name="Picture 2" descr="Сигналы светофора | Производитель | ZGS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717"/>
          <a:stretch/>
        </p:blipFill>
        <p:spPr bwMode="auto">
          <a:xfrm rot="10800000">
            <a:off x="437831" y="2165195"/>
            <a:ext cx="2533559" cy="392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9"/>
          <p:cNvSpPr txBox="1"/>
          <p:nvPr/>
        </p:nvSpPr>
        <p:spPr>
          <a:xfrm>
            <a:off x="1530409" y="3408520"/>
            <a:ext cx="4989570" cy="7607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07999" tIns="252000" rIns="107999" bIns="288000" anchor="ctr" anchorCtr="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r>
              <a:rPr lang="ru-RU" sz="1400" dirty="0"/>
              <a:t>Оранжевая </a:t>
            </a:r>
            <a:r>
              <a:rPr lang="ru-RU" sz="1400" dirty="0" smtClean="0"/>
              <a:t>— </a:t>
            </a:r>
            <a:r>
              <a:rPr lang="ru-RU" sz="1400" dirty="0"/>
              <a:t>зона повышенного риска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59509" y="3308287"/>
            <a:ext cx="12586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ea typeface="Arial"/>
                <a:cs typeface="Arial"/>
              </a:rPr>
              <a:t>Наблюдение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752089" y="3308286"/>
            <a:ext cx="14045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ea typeface="Arial"/>
                <a:cs typeface="Arial"/>
              </a:rPr>
              <a:t>Профилактика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8418187" y="3462174"/>
            <a:ext cx="333902" cy="1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0" name="Прямоугольник 29"/>
          <p:cNvSpPr/>
          <p:nvPr/>
        </p:nvSpPr>
        <p:spPr>
          <a:xfrm>
            <a:off x="7502551" y="4811035"/>
            <a:ext cx="5725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ea typeface="Arial"/>
                <a:cs typeface="Arial"/>
              </a:rPr>
              <a:t>Учет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8491082" y="4811036"/>
            <a:ext cx="14045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ea typeface="Arial"/>
                <a:cs typeface="Arial"/>
              </a:rPr>
              <a:t>Профилактика</a:t>
            </a:r>
            <a:endParaRPr lang="ru-RU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 flipV="1">
            <a:off x="8157180" y="4964924"/>
            <a:ext cx="333902" cy="1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4" name="Правая фигурная скобка 43"/>
          <p:cNvSpPr/>
          <p:nvPr/>
        </p:nvSpPr>
        <p:spPr>
          <a:xfrm>
            <a:off x="6520881" y="2978350"/>
            <a:ext cx="212575" cy="860339"/>
          </a:xfrm>
          <a:prstGeom prst="rightBrace">
            <a:avLst>
              <a:gd name="adj1" fmla="val 60374"/>
              <a:gd name="adj2" fmla="val 49267"/>
            </a:avLst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45" name="Правая фигурная скобка 44"/>
          <p:cNvSpPr/>
          <p:nvPr/>
        </p:nvSpPr>
        <p:spPr>
          <a:xfrm>
            <a:off x="6519673" y="4534756"/>
            <a:ext cx="212575" cy="860339"/>
          </a:xfrm>
          <a:prstGeom prst="rightBrace">
            <a:avLst>
              <a:gd name="adj1" fmla="val 60374"/>
              <a:gd name="adj2" fmla="val 49267"/>
            </a:avLst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0" y="405890"/>
            <a:ext cx="5514486" cy="760717"/>
          </a:xfrm>
          <a:prstGeom prst="rect">
            <a:avLst/>
          </a:prstGeom>
          <a:solidFill>
            <a:srgbClr val="92D050">
              <a:alpha val="46000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999" tIns="252000" rIns="107999" bIns="288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endParaRPr lang="ru-RU" sz="1400" dirty="0"/>
          </a:p>
        </p:txBody>
      </p:sp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379774" y="786249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 dirty="0"/>
          </a:p>
        </p:txBody>
      </p:sp>
      <p:sp>
        <p:nvSpPr>
          <p:cNvPr id="90" name="Google Shape;45;p10"/>
          <p:cNvSpPr txBox="1"/>
          <p:nvPr/>
        </p:nvSpPr>
        <p:spPr>
          <a:xfrm>
            <a:off x="840408" y="722750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«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ПОТЕНЦИАЛЬНЫЙ РИСК»</a:t>
            </a:r>
            <a:endParaRPr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1023" y="1629378"/>
            <a:ext cx="860741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/>
              <a:t>Имеет</a:t>
            </a:r>
            <a:r>
              <a:rPr lang="ru-RU" sz="1600" b="1" dirty="0"/>
              <a:t> ста</a:t>
            </a:r>
            <a:r>
              <a:rPr lang="ru-RU" sz="1600" b="1" dirty="0" smtClean="0"/>
              <a:t>тус «ОВЗ», «ребенок-инвалид»</a:t>
            </a:r>
          </a:p>
          <a:p>
            <a:pPr marL="285750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/>
              <a:t>Прибыл </a:t>
            </a:r>
            <a:r>
              <a:rPr lang="ru-RU" sz="1600" b="1" dirty="0"/>
              <a:t>из мест боевых действий </a:t>
            </a:r>
            <a:r>
              <a:rPr lang="ru-RU" sz="1600" dirty="0"/>
              <a:t>(ЛНР, ДНР и др</a:t>
            </a:r>
            <a:r>
              <a:rPr lang="ru-RU" sz="1600" dirty="0" smtClean="0"/>
              <a:t>.)</a:t>
            </a:r>
          </a:p>
          <a:p>
            <a:pPr marL="285750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Проживает </a:t>
            </a:r>
            <a:r>
              <a:rPr lang="ru-RU" sz="1600" b="1" dirty="0" smtClean="0"/>
              <a:t>у </a:t>
            </a:r>
            <a:r>
              <a:rPr lang="ru-RU" sz="1600" dirty="0" smtClean="0"/>
              <a:t>близких </a:t>
            </a:r>
            <a:r>
              <a:rPr lang="ru-RU" sz="1600" b="1" dirty="0" smtClean="0"/>
              <a:t>родственников</a:t>
            </a:r>
            <a:r>
              <a:rPr lang="ru-RU" sz="1600" dirty="0" smtClean="0"/>
              <a:t>, </a:t>
            </a:r>
            <a:r>
              <a:rPr lang="ru-RU" sz="1600" b="1" dirty="0" smtClean="0"/>
              <a:t>без</a:t>
            </a:r>
            <a:r>
              <a:rPr lang="ru-RU" sz="1600" dirty="0" smtClean="0"/>
              <a:t> оформления </a:t>
            </a:r>
            <a:r>
              <a:rPr lang="ru-RU" sz="1600" b="1" dirty="0" smtClean="0"/>
              <a:t>временной опеки</a:t>
            </a:r>
            <a:r>
              <a:rPr lang="ru-RU" sz="1600" dirty="0" smtClean="0"/>
              <a:t> (воспитывается бабушкой, дедушкой и др.)</a:t>
            </a:r>
          </a:p>
          <a:p>
            <a:pPr marL="285750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Ребенок, </a:t>
            </a:r>
            <a:r>
              <a:rPr lang="ru-RU" sz="1600" b="1" dirty="0" smtClean="0"/>
              <a:t>переданный</a:t>
            </a:r>
            <a:r>
              <a:rPr lang="ru-RU" sz="1600" dirty="0" smtClean="0"/>
              <a:t> в семью </a:t>
            </a:r>
            <a:r>
              <a:rPr lang="ru-RU" sz="1600" b="1" dirty="0" smtClean="0"/>
              <a:t>на воспитание, под опеку или попечительство</a:t>
            </a:r>
            <a:r>
              <a:rPr lang="ru-RU" sz="1600" dirty="0" smtClean="0"/>
              <a:t>,                  в приемную, либо патронатную семью</a:t>
            </a:r>
          </a:p>
          <a:p>
            <a:pPr marL="285750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Ребенок </a:t>
            </a:r>
            <a:r>
              <a:rPr lang="ru-RU" sz="1600" b="1" dirty="0" smtClean="0"/>
              <a:t>из многодетной семьи</a:t>
            </a:r>
            <a:r>
              <a:rPr lang="ru-RU" sz="1600" dirty="0" smtClean="0"/>
              <a:t>, </a:t>
            </a:r>
            <a:r>
              <a:rPr lang="ru-RU" sz="1600" b="1" dirty="0" smtClean="0"/>
              <a:t>взявшей под опеку другого </a:t>
            </a:r>
            <a:r>
              <a:rPr lang="ru-RU" sz="1600" dirty="0" smtClean="0"/>
              <a:t>ребенка                                   (не являющегося родным)</a:t>
            </a:r>
            <a:endParaRPr lang="ru-RU" sz="1600" dirty="0"/>
          </a:p>
          <a:p>
            <a:pPr marL="285750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Проживает </a:t>
            </a:r>
            <a:r>
              <a:rPr lang="ru-RU" sz="1600" b="1" dirty="0"/>
              <a:t>в </a:t>
            </a:r>
            <a:r>
              <a:rPr lang="ru-RU" sz="1600" b="1" dirty="0" smtClean="0"/>
              <a:t>семье участника СВО </a:t>
            </a:r>
            <a:r>
              <a:rPr lang="ru-RU" sz="1600" dirty="0" smtClean="0"/>
              <a:t>(папа или мама находится на СВО)</a:t>
            </a:r>
            <a:endParaRPr lang="ru-RU" sz="1600" dirty="0"/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Проживает </a:t>
            </a:r>
            <a:r>
              <a:rPr lang="ru-RU" sz="1600" b="1" dirty="0" smtClean="0"/>
              <a:t>в семье с иностранным гражданином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Проживает </a:t>
            </a:r>
            <a:r>
              <a:rPr lang="ru-RU" sz="1600" b="1" dirty="0" smtClean="0"/>
              <a:t>в семье с детьми от предыдущих браков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600" b="1" dirty="0" smtClean="0"/>
              <a:t>Воспитывается одним родителем </a:t>
            </a:r>
            <a:r>
              <a:rPr lang="ru-RU" sz="1600" dirty="0" smtClean="0"/>
              <a:t>или родители разведены</a:t>
            </a:r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328807" y="2741241"/>
            <a:ext cx="2317324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b="1" dirty="0"/>
              <a:t>Ответственный: </a:t>
            </a:r>
            <a:r>
              <a:rPr lang="ru-RU" b="1" dirty="0" smtClean="0"/>
              <a:t>                    </a:t>
            </a:r>
            <a:r>
              <a:rPr lang="ru-RU" dirty="0" smtClean="0">
                <a:solidFill>
                  <a:schemeClr val="tx1"/>
                </a:solidFill>
              </a:rPr>
              <a:t>классный </a:t>
            </a:r>
            <a:r>
              <a:rPr lang="ru-RU" dirty="0">
                <a:solidFill>
                  <a:schemeClr val="tx1"/>
                </a:solidFill>
              </a:rPr>
              <a:t>руководитель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Aft>
                <a:spcPts val="1800"/>
              </a:spcAft>
            </a:pPr>
            <a:r>
              <a:rPr lang="ru-RU" b="1" dirty="0" smtClean="0"/>
              <a:t>Где: </a:t>
            </a:r>
            <a:r>
              <a:rPr lang="ru-RU" dirty="0" smtClean="0">
                <a:solidFill>
                  <a:schemeClr val="tx1"/>
                </a:solidFill>
              </a:rPr>
              <a:t>платформа                    ФГИС </a:t>
            </a:r>
            <a:r>
              <a:rPr lang="ru-RU" dirty="0">
                <a:solidFill>
                  <a:schemeClr val="tx1"/>
                </a:solidFill>
              </a:rPr>
              <a:t>«Моя школа»</a:t>
            </a:r>
          </a:p>
          <a:p>
            <a:pPr>
              <a:spcAft>
                <a:spcPts val="1800"/>
              </a:spcAft>
            </a:pPr>
            <a:r>
              <a:rPr lang="ru-RU" b="1" dirty="0" smtClean="0"/>
              <a:t>Задача</a:t>
            </a:r>
            <a:r>
              <a:rPr lang="ru-RU" dirty="0" smtClean="0"/>
              <a:t>: </a:t>
            </a:r>
            <a:r>
              <a:rPr lang="ru-RU" dirty="0" smtClean="0">
                <a:solidFill>
                  <a:schemeClr val="tx1"/>
                </a:solidFill>
              </a:rPr>
              <a:t>наблюдение и профилактика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8194641" y="1537855"/>
            <a:ext cx="861646" cy="4491590"/>
          </a:xfrm>
          <a:prstGeom prst="rightBrace">
            <a:avLst>
              <a:gd name="adj1" fmla="val 60374"/>
              <a:gd name="adj2" fmla="val 49267"/>
            </a:avLst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115080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0" y="362725"/>
            <a:ext cx="5514486" cy="760717"/>
          </a:xfrm>
          <a:prstGeom prst="rect">
            <a:avLst/>
          </a:prstGeom>
          <a:solidFill>
            <a:srgbClr val="FFC000"/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999" tIns="252000" rIns="107999" bIns="288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endParaRPr lang="ru-RU" sz="1400" dirty="0"/>
          </a:p>
        </p:txBody>
      </p:sp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379774" y="786249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 dirty="0"/>
          </a:p>
        </p:txBody>
      </p:sp>
      <p:sp>
        <p:nvSpPr>
          <p:cNvPr id="90" name="Google Shape;45;p10"/>
          <p:cNvSpPr txBox="1"/>
          <p:nvPr/>
        </p:nvSpPr>
        <p:spPr>
          <a:xfrm>
            <a:off x="886549" y="633848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«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ПОВЫШЕННЫЙ РИСК»</a:t>
            </a:r>
            <a:endParaRPr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910" y="1768692"/>
            <a:ext cx="6757027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endParaRPr lang="ru-RU" sz="2400" dirty="0"/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800" b="1" dirty="0"/>
              <a:t>Подвергся «травле</a:t>
            </a:r>
            <a:r>
              <a:rPr lang="ru-RU" sz="1800" b="1" dirty="0" smtClean="0"/>
              <a:t>» </a:t>
            </a:r>
            <a:r>
              <a:rPr lang="ru-RU" sz="1600" dirty="0" smtClean="0"/>
              <a:t>(жертва травли со стороны детей, педагога и др.)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800" b="1" dirty="0" smtClean="0"/>
              <a:t>Подвергся </a:t>
            </a:r>
            <a:r>
              <a:rPr lang="ru-RU" sz="1800" b="1" dirty="0"/>
              <a:t>насилию </a:t>
            </a:r>
            <a:r>
              <a:rPr lang="ru-RU" sz="1800" dirty="0"/>
              <a:t>(</a:t>
            </a:r>
            <a:r>
              <a:rPr lang="ru-RU" sz="1800" dirty="0" smtClean="0"/>
              <a:t>физическому, психическому)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800" b="1" dirty="0" smtClean="0"/>
              <a:t>Нарушение прав ребенка </a:t>
            </a:r>
            <a:r>
              <a:rPr lang="ru-RU" sz="1800" dirty="0" smtClean="0"/>
              <a:t>со стороны родителей/законных </a:t>
            </a:r>
            <a:r>
              <a:rPr lang="ru-RU" sz="1800" dirty="0"/>
              <a:t>представителей (</a:t>
            </a:r>
            <a:r>
              <a:rPr lang="ru-RU" sz="1800" dirty="0" smtClean="0"/>
              <a:t>на образование</a:t>
            </a:r>
            <a:r>
              <a:rPr lang="ru-RU" sz="1800" dirty="0"/>
              <a:t>, медицинскую помощь, жилье и др.)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ru-RU" sz="1800" b="1" dirty="0"/>
              <a:t>Ж</a:t>
            </a:r>
            <a:r>
              <a:rPr lang="ru-RU" sz="1800" b="1" dirty="0" smtClean="0"/>
              <a:t>ертва</a:t>
            </a:r>
            <a:r>
              <a:rPr lang="ru-RU" sz="1800" dirty="0" smtClean="0"/>
              <a:t> </a:t>
            </a:r>
            <a:r>
              <a:rPr lang="ru-RU" sz="1800" b="1" dirty="0"/>
              <a:t>террористического акта</a:t>
            </a:r>
            <a:r>
              <a:rPr lang="ru-RU" sz="1800" dirty="0"/>
              <a:t>, </a:t>
            </a:r>
            <a:r>
              <a:rPr lang="ru-RU" sz="1800" b="1" dirty="0"/>
              <a:t>вооруженного</a:t>
            </a:r>
            <a:r>
              <a:rPr lang="ru-RU" sz="1800" dirty="0"/>
              <a:t> и (или) </a:t>
            </a:r>
            <a:r>
              <a:rPr lang="ru-RU" sz="1800" b="1" dirty="0"/>
              <a:t>межнационального конфликта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930342" y="2969720"/>
            <a:ext cx="380310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b="1" dirty="0" smtClean="0"/>
              <a:t>Ответственный: </a:t>
            </a:r>
            <a:r>
              <a:rPr lang="ru-RU" dirty="0">
                <a:solidFill>
                  <a:schemeClr val="tx1"/>
                </a:solidFill>
              </a:rPr>
              <a:t>Заместитель директора по </a:t>
            </a:r>
            <a:r>
              <a:rPr lang="ru-RU" dirty="0" smtClean="0">
                <a:solidFill>
                  <a:schemeClr val="tx1"/>
                </a:solidFill>
              </a:rPr>
              <a:t>ВР /социальный педагог</a:t>
            </a:r>
          </a:p>
          <a:p>
            <a:pPr>
              <a:spcAft>
                <a:spcPts val="1800"/>
              </a:spcAft>
            </a:pPr>
            <a:r>
              <a:rPr lang="ru-RU" b="1" dirty="0" smtClean="0"/>
              <a:t>Где: </a:t>
            </a:r>
            <a:r>
              <a:rPr lang="ru-RU" dirty="0">
                <a:solidFill>
                  <a:schemeClr val="tx1"/>
                </a:solidFill>
              </a:rPr>
              <a:t>платформа ФГИС «Моя школа»</a:t>
            </a:r>
          </a:p>
          <a:p>
            <a:pPr>
              <a:spcAft>
                <a:spcPts val="1800"/>
              </a:spcAft>
            </a:pPr>
            <a:r>
              <a:rPr lang="ru-RU" b="1" dirty="0" smtClean="0"/>
              <a:t>Задача</a:t>
            </a:r>
            <a:r>
              <a:rPr lang="ru-RU" dirty="0" smtClean="0"/>
              <a:t>: профилактика и межведомственное взаимодействие</a:t>
            </a:r>
            <a:endParaRPr lang="ru-RU" dirty="0"/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7007811" y="2177935"/>
            <a:ext cx="484181" cy="3084021"/>
          </a:xfrm>
          <a:prstGeom prst="rightBrace">
            <a:avLst>
              <a:gd name="adj1" fmla="val 60374"/>
              <a:gd name="adj2" fmla="val 49267"/>
            </a:avLst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214767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0" y="387484"/>
            <a:ext cx="5514486" cy="760717"/>
          </a:xfrm>
          <a:prstGeom prst="rect">
            <a:avLst/>
          </a:prstGeom>
          <a:solidFill>
            <a:srgbClr val="FFFF00">
              <a:alpha val="46000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999" tIns="252000" rIns="107999" bIns="288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endParaRPr lang="ru-RU" sz="1400" dirty="0"/>
          </a:p>
        </p:txBody>
      </p:sp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379774" y="786249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 dirty="0"/>
          </a:p>
        </p:txBody>
      </p:sp>
      <p:sp>
        <p:nvSpPr>
          <p:cNvPr id="90" name="Google Shape;45;p10"/>
          <p:cNvSpPr txBox="1"/>
          <p:nvPr/>
        </p:nvSpPr>
        <p:spPr>
          <a:xfrm>
            <a:off x="840408" y="722750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«УМЕРЕННЫЙ РИСК»</a:t>
            </a:r>
            <a:endParaRPr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0717" y="1362815"/>
            <a:ext cx="8241516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b="1" dirty="0"/>
              <a:t>н</a:t>
            </a:r>
            <a:r>
              <a:rPr lang="ru-RU" sz="1600" b="1" dirty="0" smtClean="0"/>
              <a:t>арушающие устав </a:t>
            </a:r>
            <a:r>
              <a:rPr lang="ru-RU" sz="1600" dirty="0" smtClean="0"/>
              <a:t>школы, </a:t>
            </a:r>
            <a:r>
              <a:rPr lang="ru-RU" sz="1600" b="1" dirty="0" smtClean="0"/>
              <a:t>правила</a:t>
            </a:r>
            <a:r>
              <a:rPr lang="ru-RU" sz="1600" dirty="0" smtClean="0"/>
              <a:t> внутреннего распорядка 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b="1" dirty="0" smtClean="0"/>
              <a:t>неуспевающие</a:t>
            </a:r>
            <a:r>
              <a:rPr lang="ru-RU" sz="1600" dirty="0" smtClean="0"/>
              <a:t> </a:t>
            </a:r>
            <a:r>
              <a:rPr lang="ru-RU" sz="1600" b="1" dirty="0"/>
              <a:t>по 2-м и более </a:t>
            </a:r>
            <a:r>
              <a:rPr lang="ru-RU" sz="1600" dirty="0"/>
              <a:t>учебным </a:t>
            </a:r>
            <a:r>
              <a:rPr lang="ru-RU" sz="1600" b="1" dirty="0"/>
              <a:t>предметам</a:t>
            </a:r>
            <a:r>
              <a:rPr lang="ru-RU" sz="1600" dirty="0"/>
              <a:t> по итогу триместра (семестра</a:t>
            </a:r>
            <a:r>
              <a:rPr lang="ru-RU" sz="1600" dirty="0" smtClean="0"/>
              <a:t>)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b="1" dirty="0"/>
              <a:t>пропускающие занятия </a:t>
            </a:r>
            <a:r>
              <a:rPr lang="ru-RU" sz="1600" dirty="0"/>
              <a:t>без уважительных причин </a:t>
            </a:r>
            <a:r>
              <a:rPr lang="ru-RU" dirty="0"/>
              <a:t>(5 и более дней в течение месяца, либо 15 дней непрерывно</a:t>
            </a:r>
            <a:r>
              <a:rPr lang="ru-RU" dirty="0" smtClean="0"/>
              <a:t>)</a:t>
            </a:r>
            <a:endParaRPr lang="ru-RU" sz="1600" dirty="0"/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b="1" dirty="0" smtClean="0"/>
              <a:t>состоявшие на учете </a:t>
            </a:r>
            <a:r>
              <a:rPr lang="ru-RU" sz="1600" dirty="0" smtClean="0"/>
              <a:t>в</a:t>
            </a:r>
            <a:r>
              <a:rPr lang="ru-RU" sz="1600" b="1" dirty="0" smtClean="0"/>
              <a:t> ОО</a:t>
            </a:r>
            <a:r>
              <a:rPr lang="ru-RU" sz="1600" dirty="0" smtClean="0"/>
              <a:t> </a:t>
            </a:r>
            <a:r>
              <a:rPr lang="ru-RU" sz="1600" b="1" dirty="0" smtClean="0"/>
              <a:t>в которой обучались ранее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совершившие </a:t>
            </a:r>
            <a:r>
              <a:rPr lang="ru-RU" sz="1600" b="1" dirty="0"/>
              <a:t>самовольные уходы </a:t>
            </a:r>
            <a:r>
              <a:rPr lang="ru-RU" sz="1600" dirty="0"/>
              <a:t>из семей, </a:t>
            </a:r>
            <a:r>
              <a:rPr lang="ru-RU" sz="1600" dirty="0" smtClean="0"/>
              <a:t>ОО с </a:t>
            </a:r>
            <a:r>
              <a:rPr lang="ru-RU" sz="1600" dirty="0"/>
              <a:t>круглосуточным пребыванием </a:t>
            </a:r>
            <a:r>
              <a:rPr lang="ru-RU" sz="1600" dirty="0" smtClean="0"/>
              <a:t>несовершеннолетних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dirty="0"/>
              <a:t>д</a:t>
            </a:r>
            <a:r>
              <a:rPr lang="ru-RU" sz="1600" dirty="0" smtClean="0"/>
              <a:t>ети </a:t>
            </a:r>
            <a:r>
              <a:rPr lang="ru-RU" sz="1600" b="1" dirty="0" smtClean="0"/>
              <a:t>в социально-опасном положении </a:t>
            </a:r>
            <a:r>
              <a:rPr lang="ru-RU" dirty="0" smtClean="0"/>
              <a:t>(безнадзорные, занимающиеся бродяжничеством и попрошайничеством)</a:t>
            </a:r>
            <a:endParaRPr lang="ru-RU" sz="1600" dirty="0"/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dirty="0"/>
              <a:t>находящиеся </a:t>
            </a:r>
            <a:r>
              <a:rPr lang="ru-RU" sz="1600" b="1" dirty="0"/>
              <a:t>в </a:t>
            </a:r>
            <a:r>
              <a:rPr lang="ru-RU" sz="1600" b="1" dirty="0" smtClean="0"/>
              <a:t>трудной жизненной ситуации </a:t>
            </a:r>
            <a:r>
              <a:rPr lang="ru-RU" sz="1600" dirty="0" smtClean="0"/>
              <a:t>(ТЖС) </a:t>
            </a:r>
            <a:r>
              <a:rPr lang="ru-RU" dirty="0" smtClean="0"/>
              <a:t>(родители относятся к категориям: малоимущие и безработные, ранее были лишены или ограничены в родительских правах, отказывались от ребенка, создают угрозу жизни, здоровью, воспитанию и развитию ребенка, временно не способны заботиться о ребенке)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b="1" dirty="0"/>
              <a:t>проживают</a:t>
            </a:r>
            <a:r>
              <a:rPr lang="ru-RU" sz="1600" dirty="0"/>
              <a:t> в семье </a:t>
            </a:r>
            <a:r>
              <a:rPr lang="ru-RU" sz="1600" b="1" dirty="0"/>
              <a:t>с лицами</a:t>
            </a:r>
            <a:r>
              <a:rPr lang="ru-RU" sz="1600" dirty="0"/>
              <a:t>, вернувшимися </a:t>
            </a:r>
            <a:r>
              <a:rPr lang="ru-RU" sz="1600" b="1" dirty="0"/>
              <a:t>из мест лишения </a:t>
            </a:r>
            <a:r>
              <a:rPr lang="ru-RU" sz="1600" b="1" dirty="0" smtClean="0"/>
              <a:t>свободы</a:t>
            </a:r>
            <a:endParaRPr lang="ru-RU" sz="1600" dirty="0" smtClean="0"/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ru-RU" sz="1600" b="1" dirty="0" smtClean="0"/>
              <a:t>проживающие в учреждениях </a:t>
            </a:r>
            <a:r>
              <a:rPr lang="ru-RU" sz="1600" dirty="0"/>
              <a:t>для несовершеннолетних, нуждающихся в </a:t>
            </a:r>
            <a:r>
              <a:rPr lang="ru-RU" sz="1600" b="1" dirty="0"/>
              <a:t>социальной помощи и </a:t>
            </a:r>
            <a:r>
              <a:rPr lang="ru-RU" sz="1600" b="1" dirty="0" smtClean="0"/>
              <a:t>реабилитации </a:t>
            </a:r>
            <a:r>
              <a:rPr lang="ru-RU" dirty="0" smtClean="0"/>
              <a:t>(социально-реабилитационные центры, социальные приюты, центрах помощи детям, оставшимся без попечения родителей и др.)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990786" y="3263335"/>
            <a:ext cx="3363987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b="1" dirty="0" smtClean="0"/>
              <a:t>Ответственный:                       </a:t>
            </a:r>
            <a:r>
              <a:rPr lang="ru-RU" dirty="0" smtClean="0">
                <a:solidFill>
                  <a:schemeClr val="tx1"/>
                </a:solidFill>
              </a:rPr>
              <a:t>социальный педагог</a:t>
            </a:r>
          </a:p>
          <a:p>
            <a:pPr>
              <a:spcAft>
                <a:spcPts val="1800"/>
              </a:spcAft>
            </a:pPr>
            <a:r>
              <a:rPr lang="ru-RU" b="1" dirty="0" smtClean="0"/>
              <a:t>Где: </a:t>
            </a:r>
            <a:r>
              <a:rPr lang="ru-RU" dirty="0">
                <a:solidFill>
                  <a:schemeClr val="tx1"/>
                </a:solidFill>
              </a:rPr>
              <a:t>платформа ФГИС «Моя школа»</a:t>
            </a:r>
          </a:p>
          <a:p>
            <a:pPr>
              <a:spcAft>
                <a:spcPts val="1800"/>
              </a:spcAft>
            </a:pPr>
            <a:r>
              <a:rPr lang="ru-RU" b="1" dirty="0" smtClean="0"/>
              <a:t>Задача</a:t>
            </a:r>
            <a:r>
              <a:rPr lang="ru-RU" dirty="0"/>
              <a:t>: </a:t>
            </a:r>
            <a:r>
              <a:rPr lang="ru-RU" dirty="0" smtClean="0"/>
              <a:t>учет и профилактика</a:t>
            </a:r>
            <a:endParaRPr lang="ru-RU" dirty="0"/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8209903" y="1441559"/>
            <a:ext cx="861646" cy="4817926"/>
          </a:xfrm>
          <a:prstGeom prst="rightBrace">
            <a:avLst>
              <a:gd name="adj1" fmla="val 60374"/>
              <a:gd name="adj2" fmla="val 49267"/>
            </a:avLst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064706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9"/>
          <p:cNvSpPr txBox="1"/>
          <p:nvPr/>
        </p:nvSpPr>
        <p:spPr>
          <a:xfrm>
            <a:off x="0" y="349245"/>
            <a:ext cx="5514486" cy="760717"/>
          </a:xfrm>
          <a:prstGeom prst="rect">
            <a:avLst/>
          </a:prstGeom>
          <a:solidFill>
            <a:srgbClr val="FF0000">
              <a:alpha val="46000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999" tIns="252000" rIns="107999" bIns="288000">
            <a:spAutoFit/>
          </a:bodyPr>
          <a:lstStyle>
            <a:lvl1pPr>
              <a:spcBef>
                <a:spcPts val="600"/>
              </a:spcBef>
              <a:defRPr sz="1000"/>
            </a:lvl1pPr>
          </a:lstStyle>
          <a:p>
            <a:pPr algn="ctr"/>
            <a:endParaRPr lang="ru-RU" sz="1400" dirty="0"/>
          </a:p>
        </p:txBody>
      </p:sp>
      <p:sp>
        <p:nvSpPr>
          <p:cNvPr id="89" name="object 19"/>
          <p:cNvSpPr txBox="1">
            <a:spLocks noGrp="1"/>
          </p:cNvSpPr>
          <p:nvPr>
            <p:ph type="sldNum" sz="quarter" idx="2"/>
          </p:nvPr>
        </p:nvSpPr>
        <p:spPr>
          <a:xfrm>
            <a:off x="379774" y="786249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 dirty="0"/>
          </a:p>
        </p:txBody>
      </p:sp>
      <p:sp>
        <p:nvSpPr>
          <p:cNvPr id="90" name="Google Shape;45;p10"/>
          <p:cNvSpPr txBox="1"/>
          <p:nvPr/>
        </p:nvSpPr>
        <p:spPr>
          <a:xfrm>
            <a:off x="840408" y="722750"/>
            <a:ext cx="869295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000" spc="70">
                <a:solidFill>
                  <a:srgbClr val="A6A6A6"/>
                </a:solidFill>
              </a:defRPr>
            </a:lvl1pPr>
          </a:lstStyle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«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ВЫСОКИЙ РИСК»</a:t>
            </a:r>
            <a:endParaRPr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9774" y="1251189"/>
            <a:ext cx="6370161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b="1" dirty="0"/>
              <a:t>занимающиеся «травлей</a:t>
            </a:r>
            <a:r>
              <a:rPr lang="ru-RU" sz="1600" b="1" dirty="0" smtClean="0"/>
              <a:t>» </a:t>
            </a:r>
            <a:r>
              <a:rPr lang="ru-RU" sz="1600" dirty="0" smtClean="0"/>
              <a:t>(агрессоры)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dirty="0"/>
              <a:t>имеющие </a:t>
            </a:r>
            <a:r>
              <a:rPr lang="ru-RU" sz="1600" b="1" dirty="0" smtClean="0"/>
              <a:t>суицидальные риски </a:t>
            </a:r>
            <a:r>
              <a:rPr lang="ru-RU" dirty="0"/>
              <a:t>(суицидальные мысли, </a:t>
            </a:r>
            <a:r>
              <a:rPr lang="ru-RU" dirty="0" smtClean="0"/>
              <a:t>перемены поведение</a:t>
            </a:r>
            <a:r>
              <a:rPr lang="ru-RU" dirty="0"/>
              <a:t>, </a:t>
            </a:r>
            <a:r>
              <a:rPr lang="ru-RU" dirty="0" smtClean="0"/>
              <a:t>депрессия, нарушение аппетита и др.) </a:t>
            </a:r>
            <a:r>
              <a:rPr lang="ru-RU" dirty="0"/>
              <a:t>поведении)</a:t>
            </a:r>
            <a:endParaRPr lang="ru-RU" dirty="0" smtClean="0"/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проявляющие </a:t>
            </a:r>
            <a:r>
              <a:rPr lang="ru-RU" sz="1600" b="1" dirty="0" smtClean="0"/>
              <a:t>признаки</a:t>
            </a:r>
            <a:r>
              <a:rPr lang="ru-RU" sz="1600" dirty="0" smtClean="0"/>
              <a:t> </a:t>
            </a:r>
            <a:r>
              <a:rPr lang="ru-RU" sz="1600" b="1" dirty="0" smtClean="0"/>
              <a:t>деструктивного поведения, самоповреждения </a:t>
            </a:r>
            <a:r>
              <a:rPr lang="ru-RU" dirty="0" smtClean="0"/>
              <a:t>(поведение угрожающее жизни, здоровью окружающих или общественному имуществу</a:t>
            </a:r>
            <a:r>
              <a:rPr lang="ru-RU" dirty="0"/>
              <a:t>, нанесение себе порезов, </a:t>
            </a:r>
            <a:r>
              <a:rPr lang="ru-RU" dirty="0" err="1"/>
              <a:t>саморасцарапывание</a:t>
            </a:r>
            <a:r>
              <a:rPr lang="ru-RU" dirty="0"/>
              <a:t>)</a:t>
            </a:r>
            <a:endParaRPr lang="ru-RU" dirty="0" smtClean="0"/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dirty="0"/>
              <a:t>причисляющие себя </a:t>
            </a:r>
            <a:r>
              <a:rPr lang="ru-RU" sz="1600" b="1" dirty="0"/>
              <a:t>к организациям антиобщественной направленности</a:t>
            </a:r>
            <a:r>
              <a:rPr lang="ru-RU" sz="1600" dirty="0"/>
              <a:t> </a:t>
            </a:r>
            <a:r>
              <a:rPr lang="ru-RU" dirty="0"/>
              <a:t>(«</a:t>
            </a:r>
            <a:r>
              <a:rPr lang="ru-RU" dirty="0" err="1"/>
              <a:t>скулшутинг</a:t>
            </a:r>
            <a:r>
              <a:rPr lang="ru-RU" dirty="0"/>
              <a:t>», «</a:t>
            </a:r>
            <a:r>
              <a:rPr lang="ru-RU" dirty="0" err="1"/>
              <a:t>колумбайн</a:t>
            </a:r>
            <a:r>
              <a:rPr lang="ru-RU" dirty="0"/>
              <a:t>», «культ </a:t>
            </a:r>
            <a:r>
              <a:rPr lang="ru-RU" dirty="0" err="1"/>
              <a:t>спавна</a:t>
            </a:r>
            <a:r>
              <a:rPr lang="ru-RU" dirty="0"/>
              <a:t>» и др</a:t>
            </a:r>
            <a:r>
              <a:rPr lang="ru-RU" dirty="0" smtClean="0"/>
              <a:t>.)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b="1" dirty="0"/>
              <a:t>употребляющие ПАВ </a:t>
            </a:r>
            <a:r>
              <a:rPr lang="ru-RU" dirty="0"/>
              <a:t>(алкоголь, наркотики, табачная и </a:t>
            </a:r>
            <a:r>
              <a:rPr lang="ru-RU" dirty="0" err="1"/>
              <a:t>никотиносодержащая</a:t>
            </a:r>
            <a:r>
              <a:rPr lang="ru-RU" dirty="0"/>
              <a:t> продукция и др</a:t>
            </a:r>
            <a:r>
              <a:rPr lang="ru-RU" dirty="0" smtClean="0"/>
              <a:t>.)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состоящие </a:t>
            </a:r>
            <a:r>
              <a:rPr lang="ru-RU" sz="1600" b="1" dirty="0"/>
              <a:t>на учете в </a:t>
            </a:r>
            <a:r>
              <a:rPr lang="ru-RU" sz="1600" b="1" dirty="0" err="1"/>
              <a:t>КДНиЗП</a:t>
            </a:r>
            <a:r>
              <a:rPr lang="ru-RU" sz="1600" b="1" dirty="0"/>
              <a:t>, ПДН </a:t>
            </a:r>
            <a:r>
              <a:rPr lang="ru-RU" dirty="0" smtClean="0"/>
              <a:t>(совершившие уголовное преступление, административное правонарушение, антиобщественные действия и др.)</a:t>
            </a:r>
            <a:endParaRPr lang="ru-RU" dirty="0"/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ru-RU" sz="1600" dirty="0" smtClean="0"/>
              <a:t>освобожденные </a:t>
            </a:r>
            <a:r>
              <a:rPr lang="ru-RU" sz="1600" b="1" dirty="0"/>
              <a:t>из учреждений уголовно-исполнительной системы</a:t>
            </a:r>
            <a:r>
              <a:rPr lang="ru-RU" sz="1600" dirty="0"/>
              <a:t>, вернувшиеся из </a:t>
            </a:r>
            <a:r>
              <a:rPr lang="ru-RU" sz="1600" dirty="0" smtClean="0"/>
              <a:t>СУВУ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348451" y="2866595"/>
            <a:ext cx="464037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1800" b="1" dirty="0" smtClean="0"/>
              <a:t>Ответственный: </a:t>
            </a:r>
            <a:r>
              <a:rPr lang="ru-RU" sz="1800" dirty="0" smtClean="0"/>
              <a:t>заместитель директора по ВР/</a:t>
            </a:r>
            <a:r>
              <a:rPr lang="ru-RU" sz="1800" dirty="0" smtClean="0">
                <a:solidFill>
                  <a:schemeClr val="tx1"/>
                </a:solidFill>
              </a:rPr>
              <a:t>социальный педагог</a:t>
            </a:r>
          </a:p>
          <a:p>
            <a:pPr>
              <a:spcAft>
                <a:spcPts val="1800"/>
              </a:spcAft>
            </a:pPr>
            <a:r>
              <a:rPr lang="ru-RU" sz="1800" b="1" dirty="0" smtClean="0"/>
              <a:t>Где: </a:t>
            </a:r>
            <a:r>
              <a:rPr lang="ru-RU" sz="1800" dirty="0">
                <a:solidFill>
                  <a:schemeClr val="tx1"/>
                </a:solidFill>
              </a:rPr>
              <a:t>платформа ФГИС «Моя школа»</a:t>
            </a:r>
          </a:p>
          <a:p>
            <a:pPr>
              <a:spcAft>
                <a:spcPts val="1800"/>
              </a:spcAft>
            </a:pPr>
            <a:r>
              <a:rPr lang="ru-RU" sz="1800" b="1" dirty="0" smtClean="0"/>
              <a:t>Задача</a:t>
            </a:r>
            <a:r>
              <a:rPr lang="ru-RU" sz="1800" dirty="0"/>
              <a:t>: </a:t>
            </a:r>
            <a:r>
              <a:rPr lang="ru-RU" sz="1800" dirty="0" smtClean="0"/>
              <a:t>учет </a:t>
            </a:r>
            <a:r>
              <a:rPr lang="ru-RU" sz="1800" smtClean="0"/>
              <a:t>и профилактика</a:t>
            </a:r>
            <a:endParaRPr lang="ru-RU" sz="1800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6319112" y="1251189"/>
            <a:ext cx="861646" cy="5298524"/>
          </a:xfrm>
          <a:prstGeom prst="rightBrace">
            <a:avLst>
              <a:gd name="adj1" fmla="val 60374"/>
              <a:gd name="adj2" fmla="val 49267"/>
            </a:avLst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105446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HDOfficeLightV0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F5496"/>
      </a:accent1>
      <a:accent2>
        <a:srgbClr val="C55A11"/>
      </a:accent2>
      <a:accent3>
        <a:srgbClr val="538135"/>
      </a:accent3>
      <a:accent4>
        <a:srgbClr val="6F3B55"/>
      </a:accent4>
      <a:accent5>
        <a:srgbClr val="2E75B5"/>
      </a:accent5>
      <a:accent6>
        <a:srgbClr val="BF9000"/>
      </a:accent6>
      <a:hlink>
        <a:srgbClr val="0000FF"/>
      </a:hlink>
      <a:folHlink>
        <a:srgbClr val="FF00FF"/>
      </a:folHlink>
    </a:clrScheme>
    <a:fontScheme name="HDOfficeLightV0">
      <a:majorFont>
        <a:latin typeface="Montserrat Regular"/>
        <a:ea typeface="Montserrat Regular"/>
        <a:cs typeface="Montserrat Regular"/>
      </a:majorFont>
      <a:minorFont>
        <a:latin typeface="Helvetica"/>
        <a:ea typeface="Helvetica"/>
        <a:cs typeface="Helvetica"/>
      </a:minorFont>
    </a:fontScheme>
    <a:fmtScheme name="HDOfficeLightV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HDOfficeLightV0">
  <a:themeElements>
    <a:clrScheme name="HDOfficeLightV0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F5496"/>
      </a:accent1>
      <a:accent2>
        <a:srgbClr val="C55A11"/>
      </a:accent2>
      <a:accent3>
        <a:srgbClr val="538135"/>
      </a:accent3>
      <a:accent4>
        <a:srgbClr val="6F3B55"/>
      </a:accent4>
      <a:accent5>
        <a:srgbClr val="2E75B5"/>
      </a:accent5>
      <a:accent6>
        <a:srgbClr val="BF9000"/>
      </a:accent6>
      <a:hlink>
        <a:srgbClr val="0000FF"/>
      </a:hlink>
      <a:folHlink>
        <a:srgbClr val="FF00FF"/>
      </a:folHlink>
    </a:clrScheme>
    <a:fontScheme name="HDOfficeLightV0">
      <a:majorFont>
        <a:latin typeface="Montserrat Regular"/>
        <a:ea typeface="Montserrat Regular"/>
        <a:cs typeface="Montserrat Regular"/>
      </a:majorFont>
      <a:minorFont>
        <a:latin typeface="Helvetica"/>
        <a:ea typeface="Helvetica"/>
        <a:cs typeface="Helvetica"/>
      </a:minorFont>
    </a:fontScheme>
    <a:fmtScheme name="HDOfficeLightV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1080</TotalTime>
  <Words>1239</Words>
  <Application>Microsoft Office PowerPoint</Application>
  <PresentationFormat>Широкоэкранный</PresentationFormat>
  <Paragraphs>188</Paragraphs>
  <Slides>13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Courier New</vt:lpstr>
      <vt:lpstr>Helvetica</vt:lpstr>
      <vt:lpstr>Microsoft Sans Serif</vt:lpstr>
      <vt:lpstr>Montserrat</vt:lpstr>
      <vt:lpstr>Montserrat Regular</vt:lpstr>
      <vt:lpstr>Montserrat SemiBold</vt:lpstr>
      <vt:lpstr>Times New Roman</vt:lpstr>
      <vt:lpstr>HDOfficeLightV0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Таланова Виктория Александровна</dc:creator>
  <cp:lastModifiedBy>KURO</cp:lastModifiedBy>
  <cp:revision>99</cp:revision>
  <dcterms:modified xsi:type="dcterms:W3CDTF">2025-10-09T17:03:04Z</dcterms:modified>
</cp:coreProperties>
</file>