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  <p:sldMasterId id="2147483681" r:id="rId2"/>
  </p:sldMasterIdLst>
  <p:notesMasterIdLst>
    <p:notesMasterId r:id="rId27"/>
  </p:notesMasterIdLst>
  <p:sldIdLst>
    <p:sldId id="256" r:id="rId3"/>
    <p:sldId id="265" r:id="rId4"/>
    <p:sldId id="266" r:id="rId5"/>
    <p:sldId id="267" r:id="rId6"/>
    <p:sldId id="268" r:id="rId7"/>
    <p:sldId id="257" r:id="rId8"/>
    <p:sldId id="258" r:id="rId9"/>
    <p:sldId id="269" r:id="rId10"/>
    <p:sldId id="270" r:id="rId11"/>
    <p:sldId id="271" r:id="rId12"/>
    <p:sldId id="274" r:id="rId13"/>
    <p:sldId id="273" r:id="rId14"/>
    <p:sldId id="272" r:id="rId15"/>
    <p:sldId id="275" r:id="rId16"/>
    <p:sldId id="276" r:id="rId17"/>
    <p:sldId id="277" r:id="rId18"/>
    <p:sldId id="279" r:id="rId19"/>
    <p:sldId id="260" r:id="rId20"/>
    <p:sldId id="280" r:id="rId21"/>
    <p:sldId id="283" r:id="rId22"/>
    <p:sldId id="281" r:id="rId23"/>
    <p:sldId id="278" r:id="rId24"/>
    <p:sldId id="264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FC0BE-07DB-4326-AF9F-F7C0A32337F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6FA5E-631B-43BF-82F6-DBA16AB8F0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248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27C9-9BB3-452F-987A-49A7DFA6616D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256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042A-6441-47D2-A8D2-BE6FDA988B28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88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1577-47F2-463C-9E2A-5887CF24911F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703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69FE-9D11-4096-BD4B-3A7CECE169C2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135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9EC0-2897-4663-BC07-6C7DB421E566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9660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069B-211F-48CD-8119-DEDF29237FC9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8037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269-ECD1-41D6-9FAA-E8E48DA2CA40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903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D101-F061-4B39-8104-5DE0E577480B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0017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C27-8775-4080-AAA5-D450655ED21F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9130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AE15-2EF7-4927-A4E4-26F9079389DE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2246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4A70-FF90-4107-9F1F-AE49E15A532C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092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BAB9-E7FD-40DA-AE24-A4B0F6434028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363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6AB0-9FFB-4E97-B69B-7DFA2B67C84E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6880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5AEB-CDA6-4E60-91C8-DE7CE36D548B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3140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79BA-74BE-461D-A09A-A165F6D77E12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2765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0D94-A5A5-4BE9-9D6D-D20A3685A654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80827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812F-1CD3-43BF-AC49-4310AE8F5B9F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0712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C508-E169-4C9F-A16E-E373C91E0F14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99542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50C4-5B05-49F2-9AFC-AB7BA4166CCA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8534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A135-7C88-4C01-9AB2-A50BB8374D26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2324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A62C-2763-4577-BEA1-CB20E9A19F5B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958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CB81-C082-4DC1-88C3-337A4BED9718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808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0AB4-C73E-492F-B3F0-1FB6E1B37A58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209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559-15F6-44C7-902C-D58FB4326F18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985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B7CC-65F9-410B-B78E-CAAE1F6CFF19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593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FBE4-54D2-4702-B27C-25BF7F516E4B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276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53BE-3B76-4F8A-A893-A6E9C7CF1CBD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198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3A1-BEED-4CC6-A97A-FF41071009A8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01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3F294-21B9-49D1-BA6D-91305808AE4A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478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19E339-046D-4721-B282-1472A375BDD2}" type="datetime1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5336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1100" y="660399"/>
            <a:ext cx="10020300" cy="27178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Эффективные </a:t>
            </a:r>
            <a:r>
              <a:rPr lang="ru-RU" b="1" dirty="0"/>
              <a:t>стратегии подготовки к ЕГЭ по обществознанию: составляющие успеха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ученика </a:t>
            </a:r>
            <a:r>
              <a:rPr lang="ru-RU" b="1" dirty="0"/>
              <a:t>и </a:t>
            </a:r>
            <a:r>
              <a:rPr lang="ru-RU" b="1" dirty="0" smtClean="0"/>
              <a:t>педагога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479801"/>
            <a:ext cx="8523288" cy="2311400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Афонская Надежда Владиславовна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истории и обществознания МБОУ СОШ №  30 </a:t>
            </a:r>
            <a:endParaRPr lang="ru-RU" sz="2400" dirty="0" smtClean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40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Балашиха, старший эксперт предметной комиссии ЕГЭ по обществознанию Московской области, </a:t>
            </a:r>
            <a:endParaRPr lang="ru-RU" sz="2400" dirty="0" smtClean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лауреат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премии Губернатора Московской области "Лучший по профессии" в сфере образования, 2025; лучший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победитель конкурса на получение денежного поощрения Министерства образования и науки, 2017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5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57940" y="4688114"/>
            <a:ext cx="10395857" cy="136434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__________________________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К.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Жигадло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 Традиционные российские духовно-нравственные ценности в контексте школьного курса обществознания.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https://cyberleninka.ru/article/n/traditsionnye-rossiyskie-duhovno-nravstvennye-tsennosti-v-kontekste-shkolnogo-kursa-obschestvoznaniya/viewer</a:t>
            </a:r>
            <a:endParaRPr lang="ru-RU" sz="20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298" y="1001485"/>
            <a:ext cx="10762531" cy="320765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62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600" dirty="0"/>
              <a:t>Т</a:t>
            </a:r>
            <a:r>
              <a:rPr lang="ru-RU" sz="3600" dirty="0" smtClean="0"/>
              <a:t>радиционные ценности - это нравственные ориентиры, формирующие мировоззрение граждан России, передаваемые от поколения к поколению, лежащие в основе общероссийской гражданской идентичности и единого культурного пространства страны, укрепляющие гражданское единство, нашедшие свое уникальное, самобытное проявление в духовном, историческом и культурном развитии многонационального народа России.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_______________________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Указ Президента Российской Федерации от 09.11.2022 г. № 809. «Об утверждении Основ государственной политики по сохранению и укреплению традиционных российских духовно-нравственных ценностей».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52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600" dirty="0" smtClean="0"/>
              <a:t>К традиционным ценностям относятся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_______________________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Указ Президента Российской Федерации от 09.11.2022 г. № 809. «Об утверждении Основ государственной политики по сохранению и укреплению традиционных российских духовно-нравственных ценностей».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58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600" dirty="0" smtClean="0"/>
              <a:t>Христианство, ислам, буддизм, иудаизм и другие религии, являющиеся неотъемлемой частью российского исторического и духовного наследия, оказали значительное влияние на формирование традиционных ценностей, общих для верующих и неверующих граждан. Особая роль в становлении и укреплении традиционных ценностей принадлежит православию.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_______________________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Указ Президента Российской Федерации от 09.11.2022 г. № 809. «Об утверждении Основ государственной политики по сохранению и укреплению традиционных российских духовно-нравственных ценностей».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59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600" dirty="0" smtClean="0"/>
              <a:t>Государственная политика по сохранению и укреплению традиционных ценностей реализуется в области образования и воспитания, работы с молодежью, культуры, науки, межнациональных и межрелигиозных отношений, средств массовой информации и массовых коммуникаций, международного сотрудничества. В реализации такой государственной политики участвуют федеральные органы исполнительной власти, ведающие вопросами обороны, безопасности государства, внутренних дел, общественной безопасности, и иные органы публичной власти в пределах своих полномочий.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_______________________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Указ Президента Российской Федерации от 09.11.2022 г. № 809. «Об утверждении Основ государственной политики по сохранению и укреплению традиционных российских духовно-нравственных ценностей».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91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600" dirty="0" smtClean="0"/>
              <a:t>При раскрытии данной темы возможно придерживаться следующего примерного плана работы:</a:t>
            </a:r>
          </a:p>
          <a:p>
            <a:pPr marL="0" indent="0" algn="just">
              <a:buNone/>
            </a:pPr>
            <a:r>
              <a:rPr lang="ru-RU" sz="3600" dirty="0" smtClean="0"/>
              <a:t>- ввести понятие традиционных ценностей в целом и каждой из них в отдельности;</a:t>
            </a:r>
          </a:p>
          <a:p>
            <a:pPr marL="0" indent="0" algn="just">
              <a:buNone/>
            </a:pPr>
            <a:r>
              <a:rPr lang="ru-RU" sz="3600" dirty="0" smtClean="0"/>
              <a:t>- определить признаки традиционных ценностей;</a:t>
            </a:r>
          </a:p>
          <a:p>
            <a:pPr algn="just">
              <a:buFontTx/>
              <a:buChar char="-"/>
            </a:pPr>
            <a:r>
              <a:rPr lang="ru-RU" sz="3600" dirty="0" smtClean="0"/>
              <a:t>выявить функции традиционных ценностей;</a:t>
            </a:r>
          </a:p>
          <a:p>
            <a:pPr marL="0" indent="0" algn="just">
              <a:buNone/>
            </a:pPr>
            <a:r>
              <a:rPr lang="ru-RU" sz="3600" dirty="0" smtClean="0"/>
              <a:t>- актуализировать направления государственной политики по сохранению и укреплению традиционных ценностей в РФ.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29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endParaRPr lang="ru-RU" sz="3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345906"/>
            <a:ext cx="9056914" cy="679268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38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</a:p>
          <a:p>
            <a:pPr marL="0" indent="0" algn="just">
              <a:buNone/>
            </a:pPr>
            <a:endParaRPr lang="ru-RU" sz="3600" dirty="0"/>
          </a:p>
          <a:p>
            <a:pPr marL="0" indent="0" algn="just">
              <a:buNone/>
            </a:pPr>
            <a:r>
              <a:rPr lang="ru-RU" sz="3600" dirty="0" smtClean="0"/>
              <a:t>	Следует </a:t>
            </a:r>
            <a:r>
              <a:rPr lang="ru-RU" sz="3600" dirty="0"/>
              <a:t>обратить внимание также </a:t>
            </a:r>
            <a:r>
              <a:rPr lang="ru-RU" sz="3600" dirty="0" smtClean="0"/>
              <a:t>на:</a:t>
            </a:r>
          </a:p>
          <a:p>
            <a:pPr algn="just">
              <a:buFontTx/>
              <a:buChar char="-"/>
            </a:pPr>
            <a:r>
              <a:rPr lang="ru-RU" sz="3600" dirty="0" smtClean="0"/>
              <a:t>нормативно-правовую </a:t>
            </a:r>
            <a:r>
              <a:rPr lang="ru-RU" sz="3600" dirty="0"/>
              <a:t>составляющую основ традиционных </a:t>
            </a:r>
            <a:r>
              <a:rPr lang="ru-RU" sz="3600" dirty="0" smtClean="0"/>
              <a:t>ценностей;</a:t>
            </a:r>
          </a:p>
          <a:p>
            <a:pPr marL="0" indent="0" algn="just">
              <a:buNone/>
            </a:pPr>
            <a:r>
              <a:rPr lang="ru-RU" sz="3600" dirty="0"/>
              <a:t>- </a:t>
            </a:r>
            <a:r>
              <a:rPr lang="ru-RU" sz="3600" dirty="0" smtClean="0"/>
              <a:t>факторы, представляющие угрозу </a:t>
            </a:r>
            <a:r>
              <a:rPr lang="ru-RU" sz="3600" dirty="0"/>
              <a:t>традиционным </a:t>
            </a:r>
            <a:r>
              <a:rPr lang="ru-RU" sz="3600" dirty="0" smtClean="0"/>
              <a:t>ценностям.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09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/>
              <a:t>Выберите верные суждения о традиционных духовных ценностях российского народа и запишите цифры, под которыми они указаны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6316"/>
            <a:ext cx="10515600" cy="471165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1) Традиционные духовные ценности российского народа сформировались в период индустриализации.</a:t>
            </a:r>
          </a:p>
          <a:p>
            <a:pPr marL="0" indent="0" algn="just">
              <a:buNone/>
            </a:pPr>
            <a:r>
              <a:rPr lang="ru-RU" dirty="0" smtClean="0"/>
              <a:t>2) К традиционным духовным ценностям россиян относят патриотизм, служение Отечеству и ответственность за его судьбу.</a:t>
            </a:r>
          </a:p>
          <a:p>
            <a:pPr marL="0" indent="0" algn="just">
              <a:buNone/>
            </a:pPr>
            <a:r>
              <a:rPr lang="ru-RU" dirty="0" smtClean="0"/>
              <a:t>3) Традиционные духовные ценности лежат в основе общероссийской гражданской идентичности и единого культурного пространства нашей страны.</a:t>
            </a:r>
          </a:p>
          <a:p>
            <a:pPr marL="0" indent="0" algn="just">
              <a:buNone/>
            </a:pPr>
            <a:r>
              <a:rPr lang="ru-RU" dirty="0" smtClean="0"/>
              <a:t>4) Христианство, ислам, буддизм, иудаизм и другие религии, являющиеся неотъемлемой частью российского исторического и духовного наследия, оказали значительное влияние на формирование традиционных духовных ценностей россиян.</a:t>
            </a:r>
          </a:p>
          <a:p>
            <a:pPr marL="0" indent="0" algn="just">
              <a:buNone/>
            </a:pPr>
            <a:r>
              <a:rPr lang="ru-RU" dirty="0" smtClean="0"/>
              <a:t>5) Одна из традиционных духовных ценностей российского народа – индивидуализм, личный успех человека.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__________________________________________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/>
                </a:solidFill>
              </a:rPr>
              <a:t>Типовые экзаменационные варианты. Обществознание. 30 вариантов. О. А. Котова, Т.Е. </a:t>
            </a:r>
            <a:r>
              <a:rPr lang="ru-RU" sz="2000" dirty="0" err="1">
                <a:solidFill>
                  <a:schemeClr val="accent1"/>
                </a:solidFill>
              </a:rPr>
              <a:t>Лискова</a:t>
            </a:r>
            <a:r>
              <a:rPr lang="ru-RU" sz="2000" dirty="0">
                <a:solidFill>
                  <a:schemeClr val="accent1"/>
                </a:solidFill>
              </a:rPr>
              <a:t>. 2025 г.</a:t>
            </a:r>
            <a:endParaRPr lang="ru-RU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65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28" y="276400"/>
            <a:ext cx="10343865" cy="111567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218" y="1392071"/>
            <a:ext cx="10945504" cy="5090615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2900" dirty="0"/>
              <a:t>Прочитайте текст и выполните задания.</a:t>
            </a:r>
          </a:p>
          <a:p>
            <a:pPr marL="0" indent="0" algn="just">
              <a:buNone/>
            </a:pPr>
            <a:r>
              <a:rPr lang="ru-RU" sz="2900" dirty="0"/>
              <a:t>Пройдя достаточно длительный путь развития, социология стала наукой, задача которой – изучение постоянно изменяющегося общества. Социологические исследования выявляют модели и закономерности различных социальных связей и, опираясь на эти общие модели и закономерности, пытаются показать (а иногда и предсказать), почему определённые явления и события происходят именно в это время и в этом </a:t>
            </a:r>
            <a:r>
              <a:rPr lang="ru-RU" sz="2900" dirty="0" smtClean="0"/>
              <a:t>месте.</a:t>
            </a:r>
          </a:p>
          <a:p>
            <a:pPr marL="0" indent="0" algn="just">
              <a:buNone/>
            </a:pPr>
            <a:r>
              <a:rPr lang="ru-RU" sz="2900" dirty="0" smtClean="0"/>
              <a:t>Многие </a:t>
            </a:r>
            <a:r>
              <a:rPr lang="ru-RU" sz="2900" dirty="0"/>
              <a:t>социологические работы описательны, они показывают внешние свойства социальных действий и событий – вербально и посредством цифр. &lt;...&gt; Так, описаны модели социальных ценностей и социальных изменений, отклоняющегося поведения и семейной жизни. Выявлены взаимосвязи между социальным классом и воспитательными целями, между структурой организации и системой информации, средой проживания и семейными формами, технологией и стилем руководства. Перечисленные зависимости представляют собой простые социологические объекты, но в действительности социолог сталкивается с весьма многогранными взаимосвязанными социальными процессами.</a:t>
            </a:r>
          </a:p>
          <a:p>
            <a:pPr marL="0" indent="0" algn="just">
              <a:buNone/>
            </a:pPr>
            <a:r>
              <a:rPr lang="ru-RU" sz="2900" dirty="0"/>
              <a:t>Первостепенные объекты социологического исследования – общности людей и имеющиеся в них социальные структуры и процессы, развитие и изменение этих структур и процессов. Социолог интересуется моделями и закономерностями социального мира.</a:t>
            </a:r>
          </a:p>
          <a:p>
            <a:pPr marL="0" indent="0" algn="just">
              <a:buNone/>
            </a:pPr>
            <a:r>
              <a:rPr lang="ru-RU" sz="2900" dirty="0"/>
              <a:t>Социальные факты являются, как правило, более широкими и многосторонними, чем в обыденном мировосприятии. К социальным фактам относятся, например, бюрократия, перенаселение, преступность, безработица. Такие факты возможно изучать только в совокупности всех общественных явлений, связанных с ними и вовлечёнными в их среду. &lt;...&gt;</a:t>
            </a:r>
          </a:p>
          <a:p>
            <a:pPr marL="0" indent="0" algn="just">
              <a:buNone/>
            </a:pPr>
            <a:r>
              <a:rPr lang="ru-RU" sz="2900" dirty="0"/>
              <a:t>Социология базируется на фактах и оперирует теориями, т.е. социология эмпирична и теоретична. В этом смысле её можно считать «консервативной» наукой. &lt;...&gt; Общественное мнение обязательно учитывается социологией, но она подходит к нему критично...</a:t>
            </a:r>
          </a:p>
          <a:p>
            <a:pPr marL="0" indent="0" algn="just">
              <a:buNone/>
            </a:pPr>
            <a:r>
              <a:rPr lang="ru-RU" sz="2900" dirty="0"/>
              <a:t>Социология объективна в том смысле, что полученные при исследованиях социологов знания могут проверяться жизненной практикой других людей. Объективность науки часто понимается как свобода от ценностей. Люди связаны с различными ценностями, но исследователи стремятся по возможности избежать такой связанности, т.е. быть объективными или, по крайней мере, изложить свои исходные позиции ясно и непредвзято, так, чтобы читатель смог сам видеть возможные ценностные связи. &lt;...&gt;</a:t>
            </a:r>
          </a:p>
          <a:p>
            <a:pPr marL="0" indent="0" algn="r">
              <a:buNone/>
            </a:pPr>
            <a:r>
              <a:rPr lang="ru-RU" dirty="0"/>
              <a:t>(Э. </a:t>
            </a:r>
            <a:r>
              <a:rPr lang="ru-RU" dirty="0" err="1"/>
              <a:t>Асп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__________________________________________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Федеральный институт педагогических измерений. Открытый банк тестовых заданий.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39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600" dirty="0" smtClean="0"/>
              <a:t>Структура и содержание экзаменационной работы, типы и уровень сложности заданий соответствуют целям ЕГЭ – определению соответствия результатов освоения обучающимися основных образовательных программ среднего общего образования соответствующим требованиям федерального государственного образовательного стандарта среднего общего образования (далее – ФГОС).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_______________________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Т.Е.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Лискова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, О.А. Котова. Методические материалы для председателей и членов предметных комиссий субъектов Российской Федерации по проверке выполнения заданий с развёрнутым ответом экзаменационных работ ЕГЭ 2025 года.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61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Задания тип 23.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175657" y="1683911"/>
            <a:ext cx="1017814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3600" dirty="0" smtClean="0"/>
              <a:t>Выпускники </a:t>
            </a:r>
            <a:r>
              <a:rPr lang="ru-RU" sz="3600" dirty="0"/>
              <a:t>2025 г. испытали определенные затруднения при выполнении задания 23, проверявшего знание и понимание ценностей, закрепленных Конституцией Российской Федерации (средний процент выполнения – 40 (в 2024 году - 44</a:t>
            </a:r>
            <a:r>
              <a:rPr lang="ru-RU" sz="3600" dirty="0" smtClean="0"/>
              <a:t>)).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_____________________________________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1"/>
                </a:solidFill>
              </a:rPr>
              <a:t>Т.Е. </a:t>
            </a:r>
            <a:r>
              <a:rPr lang="ru-RU" sz="2000" dirty="0" err="1" smtClean="0">
                <a:solidFill>
                  <a:schemeClr val="accent1"/>
                </a:solidFill>
              </a:rPr>
              <a:t>Лискова</a:t>
            </a:r>
            <a:r>
              <a:rPr lang="ru-RU" sz="2000" dirty="0" smtClean="0">
                <a:solidFill>
                  <a:schemeClr val="accent1"/>
                </a:solidFill>
              </a:rPr>
              <a:t>. Методические рекомендации для </a:t>
            </a:r>
            <a:r>
              <a:rPr lang="ru-RU" sz="2000" dirty="0">
                <a:solidFill>
                  <a:schemeClr val="accent1"/>
                </a:solidFill>
              </a:rPr>
              <a:t>учителей, </a:t>
            </a:r>
            <a:r>
              <a:rPr lang="ru-RU" sz="2000" dirty="0" smtClean="0">
                <a:solidFill>
                  <a:schemeClr val="accent1"/>
                </a:solidFill>
              </a:rPr>
              <a:t>подготовленные на </a:t>
            </a:r>
            <a:r>
              <a:rPr lang="ru-RU" sz="2000" dirty="0">
                <a:solidFill>
                  <a:schemeClr val="accent1"/>
                </a:solidFill>
              </a:rPr>
              <a:t>основе анализа типичных ошибок </a:t>
            </a:r>
            <a:r>
              <a:rPr lang="ru-RU" sz="2000" dirty="0" smtClean="0">
                <a:solidFill>
                  <a:schemeClr val="accent1"/>
                </a:solidFill>
              </a:rPr>
              <a:t>участников ЕГЭ </a:t>
            </a:r>
            <a:r>
              <a:rPr lang="ru-RU" sz="2000" dirty="0">
                <a:solidFill>
                  <a:schemeClr val="accent1"/>
                </a:solidFill>
              </a:rPr>
              <a:t>2025 </a:t>
            </a:r>
            <a:r>
              <a:rPr lang="ru-RU" sz="2000" dirty="0" smtClean="0">
                <a:solidFill>
                  <a:schemeClr val="accent1"/>
                </a:solidFill>
              </a:rPr>
              <a:t>года по обществознанию. 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78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Задания тип 23.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9684" y="1542197"/>
            <a:ext cx="5310116" cy="46347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	В </a:t>
            </a:r>
            <a:r>
              <a:rPr lang="ru-RU" sz="2000" dirty="0"/>
              <a:t>Конституции Российской Федерации закреплены традиционные ценности российского народа. На основе положений Конституции Российской Федерации приведите три подтверждения этой характеристики. Каждое подтверждение должно быть сформулировано как распространённое предложение с опорой на конкретное положение Конституции Российской Федерации.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000" dirty="0" smtClean="0"/>
              <a:t>Обратите </a:t>
            </a:r>
            <a:r>
              <a:rPr lang="ru-RU" sz="2000" dirty="0"/>
              <a:t>внимание на то, что правильное выполнение задания не требует указания в ответе номеров соответствующих </a:t>
            </a:r>
            <a:r>
              <a:rPr lang="ru-RU" sz="2000" dirty="0" smtClean="0"/>
              <a:t>статей </a:t>
            </a:r>
            <a:r>
              <a:rPr lang="ru-RU" sz="2000" dirty="0"/>
              <a:t>Конституции РФ и дословного воспроизведения их содержания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____________________________________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1"/>
                </a:solidFill>
              </a:rPr>
              <a:t>_</a:t>
            </a:r>
            <a:r>
              <a:rPr lang="ru-RU" sz="1400" dirty="0">
                <a:solidFill>
                  <a:schemeClr val="accent1"/>
                </a:solidFill>
              </a:rPr>
              <a:t>Федеральный институт педагогических измерений. Открытый банк тестовых заданий.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______________________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683911"/>
            <a:ext cx="5181600" cy="4351338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000" dirty="0"/>
              <a:t> В Конституции Российской Федерации говорится о ценности патриотизма, почитании памяти защитников Отечества</a:t>
            </a:r>
            <a:r>
              <a:rPr lang="ru-RU" sz="2000" dirty="0" smtClean="0"/>
              <a:t>.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В </a:t>
            </a:r>
            <a:r>
              <a:rPr lang="ru-RU" sz="2000" dirty="0"/>
              <a:t>Конституции Российской Федерации закреплена ценность культуры многонационального российского народа</a:t>
            </a:r>
            <a:r>
              <a:rPr lang="ru-RU" sz="2000" dirty="0" smtClean="0"/>
              <a:t>.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В </a:t>
            </a:r>
            <a:r>
              <a:rPr lang="ru-RU" sz="2000" dirty="0"/>
              <a:t>Конституции Российской Федерации закреплены нормы о защите традиционных семейных ценностей.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64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Примерный план по теме «Духовные ценности российского общества</a:t>
            </a:r>
            <a:r>
              <a:rPr lang="ru-RU" sz="3600" dirty="0" smtClean="0"/>
              <a:t>».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1.Основные </a:t>
            </a:r>
            <a:r>
              <a:rPr lang="ru-RU" dirty="0"/>
              <a:t>традиционные ценности в РФ:</a:t>
            </a:r>
          </a:p>
          <a:p>
            <a:pPr marL="0" indent="0" algn="just">
              <a:buNone/>
            </a:pPr>
            <a:r>
              <a:rPr lang="ru-RU" dirty="0"/>
              <a:t>а) права и свободы человека;</a:t>
            </a:r>
          </a:p>
          <a:p>
            <a:pPr marL="0" indent="0" algn="just">
              <a:buNone/>
            </a:pPr>
            <a:r>
              <a:rPr lang="ru-RU" dirty="0"/>
              <a:t>б) патриотизм;</a:t>
            </a:r>
          </a:p>
          <a:p>
            <a:pPr marL="0" indent="0" algn="just">
              <a:buNone/>
            </a:pPr>
            <a:r>
              <a:rPr lang="ru-RU" dirty="0"/>
              <a:t>в) крепкая семья.</a:t>
            </a:r>
          </a:p>
          <a:p>
            <a:pPr marL="0" indent="0" algn="just">
              <a:buNone/>
            </a:pPr>
            <a:r>
              <a:rPr lang="ru-RU" dirty="0"/>
              <a:t>2. Признаки традиционных ценностей:</a:t>
            </a:r>
          </a:p>
          <a:p>
            <a:pPr marL="0" indent="0" algn="just">
              <a:buNone/>
            </a:pPr>
            <a:r>
              <a:rPr lang="ru-RU" dirty="0"/>
              <a:t>а) нравственные ориентиры, передающиеся от поколения к поколению;</a:t>
            </a:r>
          </a:p>
          <a:p>
            <a:pPr marL="0" indent="0" algn="just">
              <a:buNone/>
            </a:pPr>
            <a:r>
              <a:rPr lang="ru-RU" dirty="0"/>
              <a:t>б) лежат в основе общероссийской гражданской идентичности;</a:t>
            </a:r>
          </a:p>
          <a:p>
            <a:pPr marL="0" indent="0" algn="just">
              <a:buNone/>
            </a:pPr>
            <a:r>
              <a:rPr lang="ru-RU" dirty="0"/>
              <a:t>в) укрепляют гражданское единство.</a:t>
            </a:r>
          </a:p>
          <a:p>
            <a:pPr marL="0" indent="0" algn="just">
              <a:buNone/>
            </a:pPr>
            <a:r>
              <a:rPr lang="ru-RU" dirty="0"/>
              <a:t>3. Функции традиционных ценностей:</a:t>
            </a:r>
          </a:p>
          <a:p>
            <a:pPr marL="0" indent="0" algn="just">
              <a:buNone/>
            </a:pPr>
            <a:r>
              <a:rPr lang="ru-RU" dirty="0"/>
              <a:t>а) защищают и укрепляют суверенитет России;</a:t>
            </a:r>
          </a:p>
          <a:p>
            <a:pPr marL="0" indent="0" algn="just">
              <a:buNone/>
            </a:pPr>
            <a:r>
              <a:rPr lang="ru-RU" dirty="0"/>
              <a:t>б) обеспечивают единство страны;</a:t>
            </a:r>
          </a:p>
          <a:p>
            <a:pPr marL="0" indent="0" algn="just">
              <a:buNone/>
            </a:pPr>
            <a:r>
              <a:rPr lang="ru-RU" dirty="0"/>
              <a:t>в) позволяют осуществлять сбережение народа России и развитие </a:t>
            </a:r>
          </a:p>
          <a:p>
            <a:pPr marL="0" indent="0" algn="just">
              <a:buNone/>
            </a:pPr>
            <a:r>
              <a:rPr lang="ru-RU" dirty="0"/>
              <a:t>человеческого потенциала.</a:t>
            </a:r>
          </a:p>
          <a:p>
            <a:pPr marL="0" indent="0" algn="just">
              <a:buNone/>
            </a:pPr>
            <a:r>
              <a:rPr lang="ru-RU" dirty="0"/>
              <a:t>4.Направления государственной политики по сохранению и укреплению традиционных ценностей:</a:t>
            </a:r>
          </a:p>
          <a:p>
            <a:pPr marL="0" indent="0" algn="just">
              <a:buNone/>
            </a:pPr>
            <a:endParaRPr lang="ru-RU" sz="3600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а) работа с молодежью;</a:t>
            </a:r>
          </a:p>
          <a:p>
            <a:pPr marL="0" indent="0">
              <a:buNone/>
            </a:pPr>
            <a:r>
              <a:rPr lang="ru-RU" dirty="0"/>
              <a:t>б) образование и воспитание;</a:t>
            </a:r>
          </a:p>
          <a:p>
            <a:pPr marL="0" indent="0">
              <a:buNone/>
            </a:pPr>
            <a:r>
              <a:rPr lang="ru-RU" dirty="0"/>
              <a:t>в) культура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5.Нормативно-правовая </a:t>
            </a:r>
            <a:r>
              <a:rPr lang="ru-RU" dirty="0"/>
              <a:t>основа традиционных ценностей в РФ:</a:t>
            </a:r>
          </a:p>
          <a:p>
            <a:pPr marL="0" indent="0">
              <a:buNone/>
            </a:pPr>
            <a:r>
              <a:rPr lang="ru-RU" dirty="0"/>
              <a:t>а) Конституция РФ;</a:t>
            </a:r>
          </a:p>
          <a:p>
            <a:pPr marL="0" indent="0">
              <a:buNone/>
            </a:pPr>
            <a:r>
              <a:rPr lang="ru-RU" dirty="0"/>
              <a:t>б) Указ Президента РФ «Об утверждении Основ государственной политики по сохранению и укреплению традиционных российских духовно-нравственных ценностей»;</a:t>
            </a:r>
          </a:p>
          <a:p>
            <a:pPr marL="0" indent="0">
              <a:buNone/>
            </a:pPr>
            <a:r>
              <a:rPr lang="ru-RU" dirty="0"/>
              <a:t>в) общепризнанные принципы и нормы международного права и международные договоры Российской Федерации.</a:t>
            </a:r>
          </a:p>
          <a:p>
            <a:pPr marL="0" indent="0">
              <a:buNone/>
            </a:pPr>
            <a:r>
              <a:rPr lang="ru-RU" dirty="0"/>
              <a:t>6. Угрозы для традиционных ценностей РФ в современном мире:</a:t>
            </a:r>
          </a:p>
          <a:p>
            <a:pPr marL="0" indent="0">
              <a:buNone/>
            </a:pPr>
            <a:r>
              <a:rPr lang="ru-RU" dirty="0"/>
              <a:t>а) деятельность экстремистских и террористических организаций;</a:t>
            </a:r>
          </a:p>
          <a:p>
            <a:pPr marL="0" indent="0">
              <a:buNone/>
            </a:pPr>
            <a:r>
              <a:rPr lang="ru-RU" dirty="0"/>
              <a:t>б) деятельность отдельных средств массовой информации и массовых коммуникаций;</a:t>
            </a:r>
          </a:p>
          <a:p>
            <a:pPr marL="0" indent="0">
              <a:buNone/>
            </a:pPr>
            <a:r>
              <a:rPr lang="ru-RU" dirty="0"/>
              <a:t>в) деятельность ряда транснациональных корпораций и иностранных некоммерческих организаций.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47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56312"/>
          </a:xfrm>
        </p:spPr>
        <p:txBody>
          <a:bodyPr>
            <a:noAutofit/>
          </a:bodyPr>
          <a:lstStyle/>
          <a:p>
            <a:r>
              <a:rPr lang="ru-RU" sz="3600" dirty="0"/>
              <a:t>Задания тип 25.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2639" y="1924336"/>
            <a:ext cx="10536071" cy="394420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 </a:t>
            </a:r>
            <a:r>
              <a:rPr lang="ru-RU" dirty="0" smtClean="0"/>
              <a:t>	Обоснуйте </a:t>
            </a:r>
            <a:r>
              <a:rPr lang="ru-RU" dirty="0"/>
              <a:t>значение воздействия традиционных ценностей на политику государства. Обоснование должно быть дано с опорой на обществоведческие знания в нескольких связанных между собой распространённых предложениях, раскрывать причинно-следственные и (или) функциональные связи.</a:t>
            </a:r>
          </a:p>
          <a:p>
            <a:pPr algn="just"/>
            <a:r>
              <a:rPr lang="ru-RU" dirty="0"/>
              <a:t> </a:t>
            </a:r>
            <a:r>
              <a:rPr lang="ru-RU" dirty="0" smtClean="0"/>
              <a:t>	Какие </a:t>
            </a:r>
            <a:r>
              <a:rPr lang="ru-RU" dirty="0"/>
              <a:t>традиционные ценности признаются и защищаются на государственном уровне в Российской Федерации? Назовите любые три ценности.</a:t>
            </a:r>
          </a:p>
          <a:p>
            <a:pPr algn="just"/>
            <a:r>
              <a:rPr lang="ru-RU" dirty="0" smtClean="0"/>
              <a:t>	Для </a:t>
            </a:r>
            <a:r>
              <a:rPr lang="ru-RU" dirty="0"/>
              <a:t>каждой из указанных в пункте 2 ценностей приведите по одному примеру, иллюстрирующему их роль в формировании личности. Каждый пример должен быть сформулирован развёрнуто. В совокупности примеры должны иллюстрировать роль трёх различных ценностей.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62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7522" y="678168"/>
            <a:ext cx="9144000" cy="556312"/>
          </a:xfrm>
        </p:spPr>
        <p:txBody>
          <a:bodyPr>
            <a:noAutofit/>
          </a:bodyPr>
          <a:lstStyle/>
          <a:p>
            <a:r>
              <a:rPr lang="ru-RU" sz="3600" dirty="0" smtClean="0"/>
              <a:t>Источники: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2639" y="1924336"/>
            <a:ext cx="10536071" cy="394420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 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1444" y="1511168"/>
            <a:ext cx="112184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/>
                </a:solidFill>
              </a:rPr>
              <a:t>	Конституция </a:t>
            </a:r>
            <a:r>
              <a:rPr lang="ru-RU" sz="1600" dirty="0">
                <a:solidFill>
                  <a:schemeClr val="accent1"/>
                </a:solidFill>
              </a:rPr>
              <a:t>РФ.</a:t>
            </a:r>
          </a:p>
          <a:p>
            <a:pPr algn="just"/>
            <a:r>
              <a:rPr lang="ru-RU" sz="1600" dirty="0" smtClean="0">
                <a:solidFill>
                  <a:schemeClr val="accent1"/>
                </a:solidFill>
              </a:rPr>
              <a:t>	Указ </a:t>
            </a:r>
            <a:r>
              <a:rPr lang="ru-RU" sz="1600" dirty="0">
                <a:solidFill>
                  <a:schemeClr val="accent1"/>
                </a:solidFill>
              </a:rPr>
              <a:t>Президента Российской Федерации от 09.11.2022 г. № 809. «Об утверждении Основ государственной политики по сохранению и укреплению традиционных российских духовно-нравственных ценностей».</a:t>
            </a:r>
          </a:p>
          <a:p>
            <a:pPr algn="just"/>
            <a:r>
              <a:rPr lang="ru-RU" sz="1600" dirty="0" smtClean="0">
                <a:solidFill>
                  <a:schemeClr val="accent1"/>
                </a:solidFill>
              </a:rPr>
              <a:t>	Приказ </a:t>
            </a:r>
            <a:r>
              <a:rPr lang="ru-RU" sz="1600" dirty="0" err="1">
                <a:solidFill>
                  <a:schemeClr val="accent1"/>
                </a:solidFill>
              </a:rPr>
              <a:t>Минпросвещения</a:t>
            </a:r>
            <a:r>
              <a:rPr lang="ru-RU" sz="1600" dirty="0">
                <a:solidFill>
                  <a:schemeClr val="accent1"/>
                </a:solidFill>
              </a:rPr>
              <a:t> России от 18.05.2023 N 371 (ред. от 09.10.2024) "Об утверждении федеральной образовательной программы среднего общего образования" (Зарегистрировано в Минюсте России 12.07.2023 N 74228).</a:t>
            </a:r>
          </a:p>
          <a:p>
            <a:pPr algn="just"/>
            <a:r>
              <a:rPr lang="ru-RU" sz="1600" dirty="0" smtClean="0">
                <a:solidFill>
                  <a:schemeClr val="accent1"/>
                </a:solidFill>
              </a:rPr>
              <a:t>	Кодификатор </a:t>
            </a:r>
            <a:r>
              <a:rPr lang="ru-RU" sz="1600" dirty="0">
                <a:solidFill>
                  <a:schemeClr val="accent1"/>
                </a:solidFill>
              </a:rPr>
              <a:t>проверяемых требований к результатам освоения основной образовательной программы среднего общего образования и элементов содержания для проведения единого государственного экзамена по обществознанию.</a:t>
            </a:r>
          </a:p>
          <a:p>
            <a:pPr algn="just"/>
            <a:r>
              <a:rPr lang="ru-RU" sz="1600" dirty="0" smtClean="0">
                <a:solidFill>
                  <a:schemeClr val="accent1"/>
                </a:solidFill>
              </a:rPr>
              <a:t>	Спецификация </a:t>
            </a:r>
            <a:r>
              <a:rPr lang="ru-RU" sz="1600" dirty="0">
                <a:solidFill>
                  <a:schemeClr val="accent1"/>
                </a:solidFill>
              </a:rPr>
              <a:t>контрольных измерительных материалов для проведения в 2026 году единого государственного экзамена по обществознанию.</a:t>
            </a:r>
          </a:p>
          <a:p>
            <a:pPr algn="just"/>
            <a:r>
              <a:rPr lang="ru-RU" sz="1600" dirty="0" smtClean="0">
                <a:solidFill>
                  <a:schemeClr val="accent1"/>
                </a:solidFill>
              </a:rPr>
              <a:t>	Демонстрационный </a:t>
            </a:r>
            <a:r>
              <a:rPr lang="ru-RU" sz="1600" dirty="0">
                <a:solidFill>
                  <a:schemeClr val="accent1"/>
                </a:solidFill>
              </a:rPr>
              <a:t>вариант КИМ ЕГЭ 2026 года по обществознанию.</a:t>
            </a:r>
          </a:p>
          <a:p>
            <a:pPr algn="just"/>
            <a:r>
              <a:rPr lang="ru-RU" sz="1600" dirty="0" smtClean="0">
                <a:solidFill>
                  <a:schemeClr val="accent1"/>
                </a:solidFill>
              </a:rPr>
              <a:t>	Федеральный </a:t>
            </a:r>
            <a:r>
              <a:rPr lang="ru-RU" sz="1600" dirty="0">
                <a:solidFill>
                  <a:schemeClr val="accent1"/>
                </a:solidFill>
              </a:rPr>
              <a:t>институт педагогических измерений. Открытый банк тестовых заданий.</a:t>
            </a:r>
          </a:p>
          <a:p>
            <a:pPr algn="just"/>
            <a:r>
              <a:rPr lang="ru-RU" sz="1600" dirty="0" smtClean="0">
                <a:solidFill>
                  <a:schemeClr val="accent1"/>
                </a:solidFill>
              </a:rPr>
              <a:t>	К</a:t>
            </a:r>
            <a:r>
              <a:rPr lang="ru-RU" sz="1600" dirty="0">
                <a:solidFill>
                  <a:schemeClr val="accent1"/>
                </a:solidFill>
              </a:rPr>
              <a:t>. </a:t>
            </a:r>
            <a:r>
              <a:rPr lang="ru-RU" sz="1600" dirty="0" err="1">
                <a:solidFill>
                  <a:schemeClr val="accent1"/>
                </a:solidFill>
              </a:rPr>
              <a:t>Жигадло</a:t>
            </a:r>
            <a:r>
              <a:rPr lang="ru-RU" sz="1600" dirty="0">
                <a:solidFill>
                  <a:schemeClr val="accent1"/>
                </a:solidFill>
              </a:rPr>
              <a:t>. Традиционные российские духовно-нравственные ценности в контексте школьного курса обществознания. https://cyberleninka.ru/article/n/traditsionnye-rossiyskie-duhovno-nravstvennye-tsennosti-v-kontekste-shkolnogo-kursa-obschestvoznaniya/viewer.</a:t>
            </a:r>
          </a:p>
          <a:p>
            <a:pPr algn="just"/>
            <a:r>
              <a:rPr lang="ru-RU" sz="1600" dirty="0" smtClean="0">
                <a:solidFill>
                  <a:schemeClr val="accent1"/>
                </a:solidFill>
              </a:rPr>
              <a:t>	Т.Е</a:t>
            </a:r>
            <a:r>
              <a:rPr lang="ru-RU" sz="1600" dirty="0">
                <a:solidFill>
                  <a:schemeClr val="accent1"/>
                </a:solidFill>
              </a:rPr>
              <a:t>. </a:t>
            </a:r>
            <a:r>
              <a:rPr lang="ru-RU" sz="1600" dirty="0" err="1">
                <a:solidFill>
                  <a:schemeClr val="accent1"/>
                </a:solidFill>
              </a:rPr>
              <a:t>Лискова</a:t>
            </a:r>
            <a:r>
              <a:rPr lang="ru-RU" sz="1600" dirty="0">
                <a:solidFill>
                  <a:schemeClr val="accent1"/>
                </a:solidFill>
              </a:rPr>
              <a:t>, О.А. Котова. Методические материалы для председателей и членов предметных комиссий субъектов Российской Федерации по проверке выполнения заданий с развёрнутым ответом экзаменационных работ ЕГЭ 2025 года.</a:t>
            </a:r>
          </a:p>
          <a:p>
            <a:pPr algn="just"/>
            <a:r>
              <a:rPr lang="ru-RU" sz="1600" dirty="0" smtClean="0">
                <a:solidFill>
                  <a:schemeClr val="accent1"/>
                </a:solidFill>
              </a:rPr>
              <a:t>	</a:t>
            </a:r>
            <a:r>
              <a:rPr lang="ru-RU" sz="1600" dirty="0">
                <a:solidFill>
                  <a:schemeClr val="accent1"/>
                </a:solidFill>
              </a:rPr>
              <a:t>Т.Е. </a:t>
            </a:r>
            <a:r>
              <a:rPr lang="ru-RU" sz="1600" dirty="0" err="1">
                <a:solidFill>
                  <a:schemeClr val="accent1"/>
                </a:solidFill>
              </a:rPr>
              <a:t>Лискова</a:t>
            </a:r>
            <a:r>
              <a:rPr lang="ru-RU" sz="1600" dirty="0">
                <a:solidFill>
                  <a:schemeClr val="accent1"/>
                </a:solidFill>
              </a:rPr>
              <a:t>. Методические рекомендации для учителей, подготовленные на основе анализа типичных ошибок участников ЕГЭ 2025 года по обществознанию. </a:t>
            </a:r>
          </a:p>
          <a:p>
            <a:pPr algn="just"/>
            <a:r>
              <a:rPr lang="ru-RU" sz="1600" dirty="0" smtClean="0">
                <a:solidFill>
                  <a:schemeClr val="accent1"/>
                </a:solidFill>
              </a:rPr>
              <a:t>	Т.Е</a:t>
            </a:r>
            <a:r>
              <a:rPr lang="ru-RU" sz="1600" dirty="0">
                <a:solidFill>
                  <a:schemeClr val="accent1"/>
                </a:solidFill>
              </a:rPr>
              <a:t>. </a:t>
            </a:r>
            <a:r>
              <a:rPr lang="ru-RU" sz="1600" dirty="0" err="1">
                <a:solidFill>
                  <a:schemeClr val="accent1"/>
                </a:solidFill>
              </a:rPr>
              <a:t>Лискова</a:t>
            </a:r>
            <a:r>
              <a:rPr lang="ru-RU" sz="1600" dirty="0">
                <a:solidFill>
                  <a:schemeClr val="accent1"/>
                </a:solidFill>
              </a:rPr>
              <a:t> «О результатах ЕГЭ 2025 года и содержании КИМ для ГИА 2026 года по обществознанию». https://rutube.ru/channel/65042166/.</a:t>
            </a:r>
          </a:p>
          <a:p>
            <a:pPr algn="just"/>
            <a:r>
              <a:rPr lang="ru-RU" sz="1600" dirty="0" smtClean="0">
                <a:solidFill>
                  <a:schemeClr val="accent1"/>
                </a:solidFill>
              </a:rPr>
              <a:t>	Типовые </a:t>
            </a:r>
            <a:r>
              <a:rPr lang="ru-RU" sz="1600" dirty="0">
                <a:solidFill>
                  <a:schemeClr val="accent1"/>
                </a:solidFill>
              </a:rPr>
              <a:t>экзаменационные варианты. Обществознание. 30 вариантов. О. А. Котова, Т.Е. </a:t>
            </a:r>
            <a:r>
              <a:rPr lang="ru-RU" sz="1600" dirty="0" err="1">
                <a:solidFill>
                  <a:schemeClr val="accent1"/>
                </a:solidFill>
              </a:rPr>
              <a:t>Лискова</a:t>
            </a:r>
            <a:r>
              <a:rPr lang="ru-RU" sz="1600" dirty="0">
                <a:solidFill>
                  <a:schemeClr val="accent1"/>
                </a:solidFill>
              </a:rPr>
              <a:t>. 2025 г.</a:t>
            </a:r>
          </a:p>
        </p:txBody>
      </p:sp>
    </p:spTree>
    <p:extLst>
      <p:ext uri="{BB962C8B-B14F-4D97-AF65-F5344CB8AC3E}">
        <p14:creationId xmlns:p14="http://schemas.microsoft.com/office/powerpoint/2010/main" xmlns="" val="702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600" dirty="0" smtClean="0"/>
              <a:t>Объектами проверки выступают умения, способы познавательной деятельности, определённые требованиями ФГОС. Перечень проверяемых элементов содержания составлен на базе федеральной образовательной программы среднего общего образования.</a:t>
            </a:r>
          </a:p>
          <a:p>
            <a:pPr marL="0" indent="0" algn="just">
              <a:buNone/>
            </a:pP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_______________________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Т.Е.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Лискова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, О.А. Котова. Методические материалы для председателей и членов предметных комиссий субъектов Российской Федерации по проверке выполнения заданий с развёрнутым ответом экзаменационных работ ЕГЭ 2025 года.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40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5800" dirty="0" smtClean="0"/>
              <a:t>Целями реализации Федеральной образовательной программы среднего общего образования являются: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700" dirty="0" smtClean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5100" dirty="0" smtClean="0"/>
              <a:t>формирование российской гражданской идентичности обучающихся;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5100" dirty="0" smtClean="0"/>
              <a:t>воспитание и социализация обучающихся, их самоидентификация посредством личностно и общественно значимой деятельности, социального и гражданского становления;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5100" dirty="0" smtClean="0"/>
              <a:t>подготовка обучающегося к жизни в обществе, самостоятельному жизненному выбору, продолжению образования и началу профессиональной деятельности.</a:t>
            </a:r>
          </a:p>
          <a:p>
            <a:pPr marL="0" indent="0" algn="just">
              <a:buNone/>
            </a:pPr>
            <a:r>
              <a:rPr lang="ru-RU" sz="3900" dirty="0" smtClean="0">
                <a:solidFill>
                  <a:schemeClr val="accent1">
                    <a:lumMod val="75000"/>
                  </a:schemeClr>
                </a:solidFill>
              </a:rPr>
              <a:t>_______________________</a:t>
            </a:r>
          </a:p>
          <a:p>
            <a:pPr marL="0" indent="0" algn="just">
              <a:buNone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Приказ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Минпросвещения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 России от 18.05.2023 N 371 (ред. от 09.10.2024) "Об утверждении федеральной образовательной программы среднего общего образования" (Зарегистрировано в Минюсте России 12.07.2023 N 74228)</a:t>
            </a:r>
            <a:endParaRPr lang="ru-RU" sz="2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14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5100" dirty="0" smtClean="0"/>
              <a:t>В основе модели экзаменационной работы лежит </a:t>
            </a:r>
            <a:r>
              <a:rPr lang="ru-RU" sz="5100" dirty="0" err="1" smtClean="0"/>
              <a:t>деятельностный</a:t>
            </a:r>
            <a:r>
              <a:rPr lang="ru-RU" sz="5100" dirty="0" smtClean="0"/>
              <a:t> подход, позволяющий осуществить многоаспектную проверку широкого спектра предметных умений, видов познавательной деятельности и знаний об обществе в единстве его сфер и базовых институтов, о социальных качествах личности и об условиях их формирования, о важнейших экономических явлениях и процессах, политике и праве, социальных отношениях, духовной жизни общества. Содержание экзаменационной работы отражает интегральный характер обществоведческого курса.</a:t>
            </a:r>
            <a:endParaRPr lang="ru-RU" sz="5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_______________________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Т.Е.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Лискова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, О.А. Котова. Методические материалы для председателей и членов предметных комиссий субъектов Российской Федерации по проверке выполнения заданий с развёрнутым ответом экзаменационных работ ЕГЭ 2025 года.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83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3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9788" y="5021943"/>
            <a:ext cx="10684555" cy="1291771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__________________________________________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Т.Е.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Лискова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«О результатах ЕГЭ 2025 года и содержании КИМ для ГИА 2026 года по обществознанию».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https://rutube.ru/channel/65042166/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7" name="Рисунок 26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326" r="1629" b="7356"/>
          <a:stretch/>
        </p:blipFill>
        <p:spPr>
          <a:xfrm>
            <a:off x="839787" y="163193"/>
            <a:ext cx="9996535" cy="540509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41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57940" y="4688114"/>
            <a:ext cx="10395857" cy="136434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__________________________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Кодификатор проверяемых требований к результатам освоения основной образовательной программы среднего общего образования и элементов содержания для проведения единого государственного экзамена по обществознанию.</a:t>
            </a:r>
            <a:endParaRPr lang="ru-RU" sz="20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315" t="33567" r="16992" b="54429"/>
          <a:stretch/>
        </p:blipFill>
        <p:spPr>
          <a:xfrm>
            <a:off x="706733" y="769257"/>
            <a:ext cx="11107896" cy="261257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42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57941" y="4876800"/>
            <a:ext cx="10395857" cy="1175656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__________________________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Спецификация контрольных измерительных материалов для проведения в 2026 году единого государственного экзамена по обществознанию.</a:t>
            </a:r>
            <a:endParaRPr lang="ru-RU" sz="20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2541" y="177916"/>
            <a:ext cx="8186655" cy="448786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66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</a:p>
          <a:p>
            <a:pPr marL="0" indent="0" algn="just">
              <a:buNone/>
            </a:pPr>
            <a:endParaRPr lang="ru-RU" sz="3600" dirty="0"/>
          </a:p>
          <a:p>
            <a:pPr marL="0" indent="0" algn="just">
              <a:buNone/>
            </a:pPr>
            <a:r>
              <a:rPr lang="ru-RU" sz="3600" dirty="0" smtClean="0"/>
              <a:t>	Ценности – это то, что наиболее дорого, свято для человека, на их основе строятся человеческие отношения, определяются приоритеты, выдвигаются цели деятельности.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81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1346</TotalTime>
  <Words>806</Words>
  <Application>Microsoft Office PowerPoint</Application>
  <PresentationFormat>Произвольный</PresentationFormat>
  <Paragraphs>150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Сектор</vt:lpstr>
      <vt:lpstr>Эффективные стратегии подготовки к ЕГЭ по обществознанию: составляющие успеха  ученика и педагога</vt:lpstr>
      <vt:lpstr>Слайд 2</vt:lpstr>
      <vt:lpstr>Слайд 3</vt:lpstr>
      <vt:lpstr>Слайд 4</vt:lpstr>
      <vt:lpstr>Слайд 5</vt:lpstr>
      <vt:lpstr> __________________________________________  Т.Е. Лискова «О результатах ЕГЭ 2025 года и содержании КИМ для ГИА 2026 года по обществознанию». https://rutube.ru/channel/65042166/</vt:lpstr>
      <vt:lpstr>__________________________  Кодификатор проверяемых требований к результатам освоения основной образовательной программы среднего общего образования и элементов содержания для проведения единого государственного экзамена по обществознанию.</vt:lpstr>
      <vt:lpstr>__________________________  Спецификация контрольных измерительных материалов для проведения в 2026 году единого государственного экзамена по обществознанию.</vt:lpstr>
      <vt:lpstr>Слайд 9</vt:lpstr>
      <vt:lpstr>__________________________  К. Жигадло. Традиционные российские духовно-нравственные ценности в контексте школьного курса обществознания. https://cyberleninka.ru/article/n/traditsionnye-rossiyskie-duhovno-nravstvennye-tsennosti-v-kontekste-shkolnogo-kursa-obschestvoznaniya/viewer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Выберите верные суждения о традиционных духовных ценностях российского народа и запишите цифры, под которыми они указаны.</vt:lpstr>
      <vt:lpstr>Слайд 19</vt:lpstr>
      <vt:lpstr>Задания тип 23.</vt:lpstr>
      <vt:lpstr>Задания тип 23.</vt:lpstr>
      <vt:lpstr>Примерный план по теме «Духовные ценности российского общества».</vt:lpstr>
      <vt:lpstr>Задания тип 25.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стратегии подготовки к ЕГЭ по обществознанию: составляющие успеха  ученика и педагога</dc:title>
  <dc:creator>Пользователь Windows</dc:creator>
  <cp:lastModifiedBy>mihaylova_av</cp:lastModifiedBy>
  <cp:revision>43</cp:revision>
  <dcterms:created xsi:type="dcterms:W3CDTF">2025-11-08T15:58:43Z</dcterms:created>
  <dcterms:modified xsi:type="dcterms:W3CDTF">2025-11-18T12:59:21Z</dcterms:modified>
</cp:coreProperties>
</file>