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m4a" ContentType="audio/unknown"/>
  <Default Extension="mov" ContentType="video/unknown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1" r:id="rId2"/>
    <p:sldId id="256" r:id="rId3"/>
    <p:sldId id="317" r:id="rId4"/>
    <p:sldId id="318" r:id="rId5"/>
    <p:sldId id="264" r:id="rId6"/>
    <p:sldId id="319" r:id="rId7"/>
    <p:sldId id="278" r:id="rId8"/>
    <p:sldId id="273" r:id="rId9"/>
    <p:sldId id="280" r:id="rId10"/>
    <p:sldId id="281" r:id="rId11"/>
    <p:sldId id="295" r:id="rId12"/>
    <p:sldId id="283" r:id="rId13"/>
    <p:sldId id="294" r:id="rId14"/>
    <p:sldId id="285" r:id="rId15"/>
    <p:sldId id="286" r:id="rId16"/>
    <p:sldId id="304" r:id="rId17"/>
    <p:sldId id="305" r:id="rId18"/>
    <p:sldId id="287" r:id="rId19"/>
    <p:sldId id="302" r:id="rId20"/>
    <p:sldId id="288" r:id="rId21"/>
    <p:sldId id="296" r:id="rId22"/>
    <p:sldId id="282" r:id="rId23"/>
    <p:sldId id="292" r:id="rId24"/>
    <p:sldId id="306" r:id="rId25"/>
    <p:sldId id="321" r:id="rId26"/>
    <p:sldId id="322" r:id="rId27"/>
    <p:sldId id="290" r:id="rId28"/>
    <p:sldId id="303" r:id="rId29"/>
    <p:sldId id="307" r:id="rId30"/>
    <p:sldId id="308" r:id="rId31"/>
    <p:sldId id="300" r:id="rId32"/>
    <p:sldId id="310" r:id="rId33"/>
    <p:sldId id="311" r:id="rId34"/>
    <p:sldId id="312" r:id="rId35"/>
    <p:sldId id="313" r:id="rId36"/>
    <p:sldId id="314" r:id="rId37"/>
    <p:sldId id="316" r:id="rId38"/>
    <p:sldId id="309" r:id="rId39"/>
    <p:sldId id="298" r:id="rId40"/>
    <p:sldId id="320" r:id="rId41"/>
    <p:sldId id="299" r:id="rId42"/>
  </p:sldIdLst>
  <p:sldSz cx="18288000" cy="10287000"/>
  <p:notesSz cx="6858000" cy="9144000"/>
  <p:embeddedFontLst>
    <p:embeddedFont>
      <p:font typeface="Cambria" panose="02040503050406030204" pitchFamily="18" charset="0"/>
      <p:regular r:id="rId43"/>
      <p:bold r:id="rId44"/>
      <p:italic r:id="rId45"/>
      <p:boldItalic r:id="rId46"/>
    </p:embeddedFont>
    <p:embeddedFont>
      <p:font typeface="RF Krabuler" panose="00000500000000000000" pitchFamily="2" charset="-52"/>
      <p:regular r:id="rId47"/>
    </p:embeddedFont>
    <p:embeddedFont>
      <p:font typeface="Poppins Italics" panose="020B0604020202020204" charset="0"/>
      <p:regular r:id="rId48"/>
    </p:embeddedFont>
    <p:embeddedFont>
      <p:font typeface="Poppins" panose="020B0604020202020204" charset="0"/>
      <p:regular r:id="rId49"/>
    </p:embeddedFont>
    <p:embeddedFont>
      <p:font typeface="Constantia" panose="02030602050306030303" pitchFamily="18" charset="0"/>
      <p:regular r:id="rId50"/>
      <p:bold r:id="rId51"/>
      <p:italic r:id="rId52"/>
      <p:boldItalic r:id="rId53"/>
    </p:embeddedFont>
    <p:embeddedFont>
      <p:font typeface="Poppins Bold" panose="020B0604020202020204" charset="0"/>
      <p:regular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2800"/>
    <a:srgbClr val="FFF4CD"/>
    <a:srgbClr val="056705"/>
    <a:srgbClr val="FFAF00"/>
    <a:srgbClr val="3C7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65" autoAdjust="0"/>
    <p:restoredTop sz="94622" autoAdjust="0"/>
  </p:normalViewPr>
  <p:slideViewPr>
    <p:cSldViewPr>
      <p:cViewPr varScale="1">
        <p:scale>
          <a:sx n="56" d="100"/>
          <a:sy n="56" d="100"/>
        </p:scale>
        <p:origin x="-80" y="-2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sv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image" Target="../media/image15.svg"/><Relationship Id="rId4" Type="http://schemas.openxmlformats.org/officeDocument/2006/relationships/image" Target="../media/image10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sv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image" Target="../media/image15.svg"/><Relationship Id="rId4" Type="http://schemas.openxmlformats.org/officeDocument/2006/relationships/image" Target="../media/image10.png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mov"/><Relationship Id="rId1" Type="http://schemas.openxmlformats.org/officeDocument/2006/relationships/video" Target="NULL" TargetMode="Externa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sv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image" Target="../media/image15.svg"/><Relationship Id="rId4" Type="http://schemas.openxmlformats.org/officeDocument/2006/relationships/image" Target="../media/image10.png"/><Relationship Id="rId9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sv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image" Target="../media/image15.svg"/><Relationship Id="rId4" Type="http://schemas.openxmlformats.org/officeDocument/2006/relationships/image" Target="../media/image10.png"/><Relationship Id="rId9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.svg"/><Relationship Id="rId7" Type="http://schemas.openxmlformats.org/officeDocument/2006/relationships/image" Target="../media/image5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.sv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3"/>
          <p:cNvSpPr txBox="1"/>
          <p:nvPr/>
        </p:nvSpPr>
        <p:spPr>
          <a:xfrm>
            <a:off x="0" y="7200900"/>
            <a:ext cx="6361271" cy="707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86"/>
              </a:lnSpc>
              <a:spcBef>
                <a:spcPct val="0"/>
              </a:spcBef>
            </a:pPr>
            <a:r>
              <a:rPr lang="ru-RU" sz="96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РУЧЕЕК</a:t>
            </a:r>
            <a:endParaRPr lang="en-US" sz="96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1026" name="Picture 2" descr="Ручеёк – народная игра для детей, которым не сидится на мес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00098"/>
            <a:ext cx="5400000" cy="5400001"/>
          </a:xfrm>
          <a:prstGeom prst="ellipse">
            <a:avLst/>
          </a:prstGeom>
          <a:noFill/>
          <a:ln w="228600">
            <a:solidFill>
              <a:srgbClr val="3C7F7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3"/>
          <p:cNvSpPr txBox="1"/>
          <p:nvPr/>
        </p:nvSpPr>
        <p:spPr>
          <a:xfrm>
            <a:off x="4719300" y="9258299"/>
            <a:ext cx="8763000" cy="707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86"/>
              </a:lnSpc>
              <a:spcBef>
                <a:spcPct val="0"/>
              </a:spcBef>
            </a:pPr>
            <a:r>
              <a:rPr lang="ru-RU" sz="96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ТЮБЕТЕЙКА</a:t>
            </a:r>
            <a:endParaRPr lang="en-US" sz="96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1029" name="Picture 5" descr="Коршун рисунок - Zefirka.club фото и картин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6"/>
          <a:stretch/>
        </p:blipFill>
        <p:spPr bwMode="auto">
          <a:xfrm>
            <a:off x="12420600" y="952500"/>
            <a:ext cx="5427932" cy="5410200"/>
          </a:xfrm>
          <a:prstGeom prst="ellipse">
            <a:avLst/>
          </a:prstGeom>
          <a:noFill/>
          <a:ln w="228600">
            <a:solidFill>
              <a:srgbClr val="FFA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1953930" y="7200900"/>
            <a:ext cx="6361271" cy="707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86"/>
              </a:lnSpc>
              <a:spcBef>
                <a:spcPct val="0"/>
              </a:spcBef>
            </a:pPr>
            <a:r>
              <a:rPr lang="ru-RU" sz="96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КОРШУН</a:t>
            </a:r>
            <a:endParaRPr lang="en-US" sz="96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2" name="Picture 2" descr="Национальный головной убор/Тюбетейка - Тюбетейка люкс Татарская Булгар с  вышивкой мужская (копия)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0" r="14457"/>
          <a:stretch/>
        </p:blipFill>
        <p:spPr bwMode="auto">
          <a:xfrm>
            <a:off x="6339689" y="2781300"/>
            <a:ext cx="5522222" cy="5512713"/>
          </a:xfrm>
          <a:prstGeom prst="ellipse">
            <a:avLst/>
          </a:prstGeom>
          <a:noFill/>
          <a:ln w="228600">
            <a:solidFill>
              <a:srgbClr val="9928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7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-21-10-24-08-35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6083" b="27551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1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989"/>
            <a:ext cx="18288000" cy="1021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74356" y="5981700"/>
            <a:ext cx="3733800" cy="92333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2800"/>
                </a:solidFill>
                <a:latin typeface="RF Krabuler" panose="00000500000000000000" pitchFamily="2" charset="-52"/>
              </a:rPr>
              <a:t>КОСТРОМА</a:t>
            </a:r>
            <a:endParaRPr lang="ru-RU" sz="5400" dirty="0">
              <a:solidFill>
                <a:srgbClr val="992800"/>
              </a:solidFill>
              <a:latin typeface="RF Krabuler" panose="00000500000000000000" pitchFamily="2" charset="-52"/>
            </a:endParaRPr>
          </a:p>
        </p:txBody>
      </p:sp>
      <p:pic>
        <p:nvPicPr>
          <p:cNvPr id="1026" name="Picture 2" descr="Фла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65360"/>
            <a:ext cx="4077114" cy="27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Что посмотреть в Костроме 2024: достопримечательности, куда сходить, фото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0654"/>
          <a:stretch/>
        </p:blipFill>
        <p:spPr bwMode="auto">
          <a:xfrm>
            <a:off x="5330705" y="465360"/>
            <a:ext cx="3638319" cy="272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0 достопримечательностей Костромы, которые стоит посетить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r="14966"/>
          <a:stretch/>
        </p:blipFill>
        <p:spPr bwMode="auto">
          <a:xfrm>
            <a:off x="9616763" y="465361"/>
            <a:ext cx="3718237" cy="27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В царство костромской Снегурочки ( с комфортным проездом на поезде  «Ласточка» ) - Костромская облас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0"/>
          <a:stretch/>
        </p:blipFill>
        <p:spPr bwMode="auto">
          <a:xfrm>
            <a:off x="13944600" y="465361"/>
            <a:ext cx="3572933" cy="27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21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/>
          <p:cNvSpPr/>
          <p:nvPr/>
        </p:nvSpPr>
        <p:spPr>
          <a:xfrm>
            <a:off x="16604190" y="-876300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 rot="4634088">
            <a:off x="221435" y="-1707593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13"/>
          <p:cNvSpPr txBox="1"/>
          <p:nvPr/>
        </p:nvSpPr>
        <p:spPr>
          <a:xfrm>
            <a:off x="2209800" y="1333500"/>
            <a:ext cx="12882900" cy="815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86"/>
              </a:lnSpc>
              <a:spcBef>
                <a:spcPct val="0"/>
              </a:spcBef>
            </a:pPr>
            <a:r>
              <a:rPr lang="ru-RU" sz="138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БИРЮЛЬКИ</a:t>
            </a:r>
            <a:endParaRPr lang="en-US" sz="138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2050" name="Picture 2" descr="C:\Users\Администратор\Downloads\10574.1280-Photoroo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183922"/>
            <a:ext cx="9067800" cy="906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Иллюстрация к выражению в бирюльки играть (49 фото)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5400" y="3048000"/>
            <a:ext cx="12850292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73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Настольная игра Бирюльки 60 штук Игростория #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Настольная игра Бирюльки 60 штук Игростория #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video-29-10-24-11-0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1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2" descr="БИРЮЛЬКИ старинная русская семейная развивающая игра (гжель)  #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Freeform 2"/>
          <p:cNvSpPr/>
          <p:nvPr/>
        </p:nvSpPr>
        <p:spPr>
          <a:xfrm rot="4634088">
            <a:off x="69035" y="-2118948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2"/>
          <p:cNvSpPr/>
          <p:nvPr/>
        </p:nvSpPr>
        <p:spPr>
          <a:xfrm>
            <a:off x="16604190" y="-876300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2062" name="Picture 14" descr="C:\Users\Администратор\Downloads\2-Photoroo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-292186"/>
            <a:ext cx="8077200" cy="1043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Users\Администратор\Downloads\1-Photoroo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17878"/>
            <a:ext cx="9793111" cy="979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82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Семейная игра БИРЮЛЬКИ купить в подарок в Москве, низкие цены в  интернет-магазине Подарки-ту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62100"/>
            <a:ext cx="7010400" cy="701040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13"/>
          <p:cNvSpPr txBox="1"/>
          <p:nvPr/>
        </p:nvSpPr>
        <p:spPr>
          <a:xfrm>
            <a:off x="2473238" y="9122527"/>
            <a:ext cx="12882900" cy="707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86"/>
              </a:lnSpc>
              <a:spcBef>
                <a:spcPct val="0"/>
              </a:spcBef>
            </a:pPr>
            <a:r>
              <a:rPr lang="ru-RU" sz="96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БИРЮЛЬКИ</a:t>
            </a:r>
            <a:endParaRPr lang="en-US" sz="96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72800" y="960453"/>
            <a:ext cx="6231771" cy="830997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800" dirty="0" smtClean="0">
                <a:latin typeface="Constantia" panose="02030602050306030303" pitchFamily="18" charset="0"/>
              </a:rPr>
              <a:t>Мелкая моторика рук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7400" y="1988256"/>
            <a:ext cx="3039615" cy="830997"/>
          </a:xfrm>
          <a:prstGeom prst="rect">
            <a:avLst/>
          </a:prstGeom>
          <a:ln w="76200">
            <a:solidFill>
              <a:srgbClr val="9928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800" dirty="0" smtClean="0">
                <a:latin typeface="Constantia" panose="02030602050306030303" pitchFamily="18" charset="0"/>
              </a:rPr>
              <a:t>Внимание</a:t>
            </a:r>
            <a:endParaRPr lang="ru-RU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963400" y="2720088"/>
            <a:ext cx="6062493" cy="769441"/>
          </a:xfrm>
          <a:prstGeom prst="rect">
            <a:avLst/>
          </a:prstGeom>
          <a:ln w="76200">
            <a:solidFill>
              <a:srgbClr val="FFA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400" dirty="0" smtClean="0">
                <a:latin typeface="Constantia" panose="02030602050306030303" pitchFamily="18" charset="0"/>
              </a:rPr>
              <a:t>Логическое мышление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4800" y="571500"/>
            <a:ext cx="7717369" cy="830997"/>
          </a:xfrm>
          <a:prstGeom prst="rect">
            <a:avLst/>
          </a:prstGeom>
          <a:ln w="76200">
            <a:solidFill>
              <a:srgbClr val="3C7F7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800" dirty="0" smtClean="0">
                <a:latin typeface="Constantia" panose="02030602050306030303" pitchFamily="18" charset="0"/>
              </a:rPr>
              <a:t>Коммуникативные навыки</a:t>
            </a:r>
            <a:endParaRPr lang="ru-RU" sz="4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3314700"/>
            <a:ext cx="3742115" cy="830997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800" dirty="0" smtClean="0">
                <a:latin typeface="Constantia" panose="02030602050306030303" pitchFamily="18" charset="0"/>
              </a:rPr>
              <a:t>Усидчивость</a:t>
            </a:r>
            <a:endParaRPr lang="ru-RU" sz="4800" dirty="0"/>
          </a:p>
        </p:txBody>
      </p:sp>
      <p:sp>
        <p:nvSpPr>
          <p:cNvPr id="11" name="Freeform 2"/>
          <p:cNvSpPr/>
          <p:nvPr/>
        </p:nvSpPr>
        <p:spPr>
          <a:xfrm>
            <a:off x="-542946" y="8585201"/>
            <a:ext cx="6064079" cy="995630"/>
          </a:xfrm>
          <a:custGeom>
            <a:avLst/>
            <a:gdLst/>
            <a:ahLst/>
            <a:cxnLst/>
            <a:rect l="l" t="t" r="r" b="b"/>
            <a:pathLst>
              <a:path w="6064079" h="2251289">
                <a:moveTo>
                  <a:pt x="0" y="0"/>
                </a:moveTo>
                <a:lnTo>
                  <a:pt x="6064079" y="0"/>
                </a:lnTo>
                <a:lnTo>
                  <a:pt x="6064079" y="2251290"/>
                </a:lnTo>
                <a:lnTo>
                  <a:pt x="0" y="22512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2"/>
          <p:cNvSpPr/>
          <p:nvPr/>
        </p:nvSpPr>
        <p:spPr>
          <a:xfrm>
            <a:off x="12223921" y="8676617"/>
            <a:ext cx="6064079" cy="995630"/>
          </a:xfrm>
          <a:custGeom>
            <a:avLst/>
            <a:gdLst/>
            <a:ahLst/>
            <a:cxnLst/>
            <a:rect l="l" t="t" r="r" b="b"/>
            <a:pathLst>
              <a:path w="6064079" h="2251289">
                <a:moveTo>
                  <a:pt x="0" y="0"/>
                </a:moveTo>
                <a:lnTo>
                  <a:pt x="6064079" y="0"/>
                </a:lnTo>
                <a:lnTo>
                  <a:pt x="6064079" y="2251290"/>
                </a:lnTo>
                <a:lnTo>
                  <a:pt x="0" y="22512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694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/>
          <p:cNvSpPr/>
          <p:nvPr/>
        </p:nvSpPr>
        <p:spPr>
          <a:xfrm rot="3439851">
            <a:off x="14744268" y="4037277"/>
            <a:ext cx="4921729" cy="7849332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 rot="4592175">
            <a:off x="82302" y="-1789934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7"/>
          <a:stretch/>
        </p:blipFill>
        <p:spPr>
          <a:xfrm>
            <a:off x="7259687" y="-21167"/>
            <a:ext cx="10564535" cy="77343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2693" r="13638"/>
          <a:stretch/>
        </p:blipFill>
        <p:spPr>
          <a:xfrm>
            <a:off x="-2822" y="4105274"/>
            <a:ext cx="9240502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3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2"/>
          <p:cNvSpPr/>
          <p:nvPr/>
        </p:nvSpPr>
        <p:spPr>
          <a:xfrm rot="9683741">
            <a:off x="11575014" y="-1731769"/>
            <a:ext cx="3618433" cy="5253569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1"/>
          <a:stretch/>
        </p:blipFill>
        <p:spPr>
          <a:xfrm>
            <a:off x="8940990" y="1485900"/>
            <a:ext cx="8835681" cy="838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r="1929"/>
          <a:stretch/>
        </p:blipFill>
        <p:spPr>
          <a:xfrm>
            <a:off x="457200" y="342900"/>
            <a:ext cx="8483790" cy="80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7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/>
          <p:cNvSpPr/>
          <p:nvPr/>
        </p:nvSpPr>
        <p:spPr>
          <a:xfrm>
            <a:off x="16459200" y="0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>
            <a:off x="-1524000" y="5416956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7170" name="Picture 2" descr="Бирюльки – это дело серьёзное - Изображение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/>
          <a:stretch/>
        </p:blipFill>
        <p:spPr bwMode="auto">
          <a:xfrm>
            <a:off x="8839200" y="3523105"/>
            <a:ext cx="9448800" cy="676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дминистратор\Downloads\birulky0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1167"/>
            <a:ext cx="8839201" cy="652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4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199" y="1415372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«Бирюльки»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89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383474" cy="10287000"/>
          </a:xfrm>
          <a:custGeom>
            <a:avLst/>
            <a:gdLst/>
            <a:ahLst/>
            <a:cxnLst/>
            <a:rect l="l" t="t" r="r" b="b"/>
            <a:pathLst>
              <a:path w="3408812" h="11754526">
                <a:moveTo>
                  <a:pt x="0" y="0"/>
                </a:moveTo>
                <a:lnTo>
                  <a:pt x="3408813" y="0"/>
                </a:lnTo>
                <a:lnTo>
                  <a:pt x="3408813" y="11754525"/>
                </a:lnTo>
                <a:lnTo>
                  <a:pt x="0" y="11754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886200" y="2476500"/>
            <a:ext cx="13479639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1200"/>
              </a:lnSpc>
            </a:pPr>
            <a:r>
              <a:rPr lang="ru-RU" sz="11500" spc="-459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Мастер-класс</a:t>
            </a:r>
          </a:p>
          <a:p>
            <a:pPr marL="0" lvl="0" indent="0" algn="ctr">
              <a:lnSpc>
                <a:spcPts val="8400"/>
              </a:lnSpc>
            </a:pPr>
            <a:r>
              <a:rPr lang="ru-RU" sz="8800" spc="-459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«Народная игра как инструмент решения психолого-педагогических задач»</a:t>
            </a:r>
            <a:endParaRPr lang="en-US" sz="8800" spc="-459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369086" y="8039100"/>
            <a:ext cx="6372635" cy="102733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4000"/>
              </a:lnSpc>
              <a:spcBef>
                <a:spcPct val="0"/>
              </a:spcBef>
            </a:pPr>
            <a:r>
              <a:rPr lang="ru-RU" sz="3829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Королёва Ксения Сергеевна,</a:t>
            </a:r>
          </a:p>
          <a:p>
            <a:pPr marL="0" lvl="0" indent="0" algn="r">
              <a:lnSpc>
                <a:spcPts val="4000"/>
              </a:lnSpc>
              <a:spcBef>
                <a:spcPct val="0"/>
              </a:spcBef>
            </a:pPr>
            <a:r>
              <a:rPr lang="ru-RU" sz="3829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педагог-психолог</a:t>
            </a:r>
            <a:endParaRPr lang="en-US" sz="3829" dirty="0">
              <a:solidFill>
                <a:schemeClr val="tx1">
                  <a:lumMod val="85000"/>
                  <a:lumOff val="15000"/>
                </a:schemeClr>
              </a:solidFill>
              <a:latin typeface="Constantia" panose="02030602050306030303" pitchFamily="18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4200" y="266700"/>
            <a:ext cx="14630400" cy="1423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3700"/>
              </a:lnSpc>
              <a:spcBef>
                <a:spcPct val="0"/>
              </a:spcBef>
            </a:pPr>
            <a:r>
              <a:rPr lang="ru-RU" sz="3141" dirty="0">
                <a:solidFill>
                  <a:srgbClr val="000000"/>
                </a:solidFill>
                <a:latin typeface="Constantia" panose="02030602050306030303" pitchFamily="18" charset="0"/>
                <a:ea typeface="Poppins Italics"/>
                <a:cs typeface="Poppins Italics"/>
                <a:sym typeface="Poppins Italics"/>
              </a:rPr>
              <a:t>Муниципальное автономное общеобразовательное </a:t>
            </a:r>
            <a:r>
              <a:rPr lang="ru-RU" sz="3141" dirty="0" smtClean="0">
                <a:solidFill>
                  <a:srgbClr val="000000"/>
                </a:solidFill>
                <a:latin typeface="Constantia" panose="02030602050306030303" pitchFamily="18" charset="0"/>
                <a:ea typeface="Poppins Italics"/>
                <a:cs typeface="Poppins Italics"/>
                <a:sym typeface="Poppins Italics"/>
              </a:rPr>
              <a:t>учреждение средняя </a:t>
            </a:r>
            <a:r>
              <a:rPr lang="ru-RU" sz="3141" dirty="0">
                <a:solidFill>
                  <a:srgbClr val="000000"/>
                </a:solidFill>
                <a:latin typeface="Constantia" panose="02030602050306030303" pitchFamily="18" charset="0"/>
                <a:ea typeface="Poppins Italics"/>
                <a:cs typeface="Poppins Italics"/>
                <a:sym typeface="Poppins Italics"/>
              </a:rPr>
              <a:t>общеобразовательная школа №</a:t>
            </a:r>
            <a:r>
              <a:rPr lang="ru-RU" sz="3141" dirty="0" smtClean="0">
                <a:solidFill>
                  <a:srgbClr val="000000"/>
                </a:solidFill>
                <a:latin typeface="Constantia" panose="02030602050306030303" pitchFamily="18" charset="0"/>
                <a:ea typeface="Poppins Italics"/>
                <a:cs typeface="Poppins Italics"/>
                <a:sym typeface="Poppins Italics"/>
              </a:rPr>
              <a:t>3 городского </a:t>
            </a:r>
            <a:r>
              <a:rPr lang="ru-RU" sz="3141" dirty="0">
                <a:solidFill>
                  <a:srgbClr val="000000"/>
                </a:solidFill>
                <a:latin typeface="Constantia" panose="02030602050306030303" pitchFamily="18" charset="0"/>
                <a:ea typeface="Poppins Italics"/>
                <a:cs typeface="Poppins Italics"/>
                <a:sym typeface="Poppins Italics"/>
              </a:rPr>
              <a:t>округа </a:t>
            </a:r>
            <a:r>
              <a:rPr lang="ru-RU" sz="3141" dirty="0" smtClean="0">
                <a:solidFill>
                  <a:srgbClr val="000000"/>
                </a:solidFill>
                <a:latin typeface="Constantia" panose="02030602050306030303" pitchFamily="18" charset="0"/>
                <a:ea typeface="Poppins Italics"/>
                <a:cs typeface="Poppins Italics"/>
                <a:sym typeface="Poppins Italics"/>
              </a:rPr>
              <a:t>Щёлково </a:t>
            </a:r>
          </a:p>
          <a:p>
            <a:pPr lvl="0" algn="ctr">
              <a:lnSpc>
                <a:spcPts val="3700"/>
              </a:lnSpc>
              <a:spcBef>
                <a:spcPct val="0"/>
              </a:spcBef>
            </a:pPr>
            <a:r>
              <a:rPr lang="ru-RU" sz="3141" dirty="0" smtClean="0">
                <a:solidFill>
                  <a:srgbClr val="000000"/>
                </a:solidFill>
                <a:latin typeface="Constantia" panose="02030602050306030303" pitchFamily="18" charset="0"/>
                <a:ea typeface="Poppins Italics"/>
                <a:cs typeface="Poppins Italics"/>
                <a:sym typeface="Poppins Italics"/>
              </a:rPr>
              <a:t>(Структурное подразделение «Детский сад «Карусель»)</a:t>
            </a:r>
            <a:endParaRPr lang="en-US" sz="3141" dirty="0">
              <a:solidFill>
                <a:srgbClr val="000000"/>
              </a:solidFill>
              <a:latin typeface="Constantia" panose="02030602050306030303" pitchFamily="18" charset="0"/>
              <a:ea typeface="Poppins Italics"/>
              <a:cs typeface="Poppins Italics"/>
              <a:sym typeface="Poppins Italics"/>
            </a:endParaRPr>
          </a:p>
        </p:txBody>
      </p:sp>
      <p:pic>
        <p:nvPicPr>
          <p:cNvPr id="1027" name="Picture 3" descr="C:\Users\Администратор\Downloads\hand-drawn-maslenitsa-element-collectio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800" b="89900" l="49200" r="88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0" t="50000" r="10800" b="8800"/>
          <a:stretch/>
        </p:blipFill>
        <p:spPr bwMode="auto">
          <a:xfrm rot="18954076">
            <a:off x="911297" y="6706352"/>
            <a:ext cx="4425806" cy="416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xport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0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399621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0" y="5921022"/>
            <a:ext cx="4267200" cy="101566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992800"/>
                </a:solidFill>
                <a:latin typeface="RF Krabuler" panose="00000500000000000000" pitchFamily="2" charset="-52"/>
              </a:rPr>
              <a:t>ЯРОСЛАВЛЬ</a:t>
            </a:r>
            <a:endParaRPr lang="ru-RU" sz="6000" dirty="0">
              <a:solidFill>
                <a:srgbClr val="992800"/>
              </a:solidFill>
              <a:latin typeface="RF Krabuler" panose="00000500000000000000" pitchFamily="2" charset="-52"/>
            </a:endParaRPr>
          </a:p>
        </p:txBody>
      </p:sp>
      <p:pic>
        <p:nvPicPr>
          <p:cNvPr id="2052" name="Picture 4" descr="https://upload.wikimedia.org/wikipedia/commons/thumb/1/1a/Flag_of_Yaroslavl.svg/250px-Flag_of_Yaroslavl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55" y="419100"/>
            <a:ext cx="3878443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Что посмотреть в Ярославле за один день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8" r="6666"/>
          <a:stretch/>
        </p:blipFill>
        <p:spPr bwMode="auto">
          <a:xfrm>
            <a:off x="4876800" y="419100"/>
            <a:ext cx="3810000" cy="260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Главные достопримечательности Ярославл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3" r="6008"/>
          <a:stretch/>
        </p:blipFill>
        <p:spPr bwMode="auto">
          <a:xfrm>
            <a:off x="9133160" y="419100"/>
            <a:ext cx="4156636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Ярославль – обзор города 2024, почему сюда стоит поехать, интересные места  и история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13"/>
          <a:stretch/>
        </p:blipFill>
        <p:spPr bwMode="auto">
          <a:xfrm>
            <a:off x="13792200" y="419101"/>
            <a:ext cx="3915229" cy="26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18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199" y="1415372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«У Маланьи»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10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199" y="1415372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«У Маланьи»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nsambl-iara-u-malani-u-staruski_txeUWnm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47800" y="103617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7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199" y="1415372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«У Маланьи»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19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199" y="1415372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«У Маланьи»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nsambl-iara-u-malani-u-staruski_txeUWnm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47800" y="103617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199" y="1415372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«У Маланьи»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807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32932" y="8039100"/>
            <a:ext cx="3138310" cy="2966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697200" y="-876300"/>
            <a:ext cx="2664603" cy="2895600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133600" y="723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Давайте обсудим!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1026" name="Picture 2" descr="21 способ высказать свое мнение по-английски. How to express your opinion?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3250" y1="60776" x2="33750" y2="89871"/>
                        <a14:foregroundMark x1="70625" y1="85129" x2="80250" y2="84483"/>
                        <a14:foregroundMark x1="5750" y1="25862" x2="16125" y2="34052"/>
                        <a14:foregroundMark x1="24375" y1="33405" x2="30125" y2="35345"/>
                        <a14:foregroundMark x1="40625" y1="19181" x2="52875" y2="19828"/>
                        <a14:foregroundMark x1="67375" y1="7974" x2="68625" y2="17457"/>
                        <a14:foregroundMark x1="84625" y1="27586" x2="93750" y2="43966"/>
                        <a14:foregroundMark x1="15250" y1="16810" x2="4375" y2="29310"/>
                        <a14:foregroundMark x1="67750" y1="29095" x2="65875" y2="39009"/>
                        <a14:foregroundMark x1="64875" y1="39009" x2="65500" y2="41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76600"/>
            <a:ext cx="1208689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69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14400" y="-328580"/>
            <a:ext cx="3138310" cy="2966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697200" y="-876300"/>
            <a:ext cx="2664603" cy="2895600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4815" r="2778" b="5555"/>
          <a:stretch/>
        </p:blipFill>
        <p:spPr>
          <a:xfrm>
            <a:off x="5638800" y="190500"/>
            <a:ext cx="6858000" cy="4824523"/>
          </a:xfrm>
          <a:prstGeom prst="ellipse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943600" y="3695700"/>
            <a:ext cx="6248400" cy="15773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8800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У Маланьи</a:t>
            </a:r>
            <a:endParaRPr lang="en-US" sz="8800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6252424"/>
            <a:ext cx="7087673" cy="153888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Constantia" panose="02030602050306030303" pitchFamily="18" charset="0"/>
                <a:ea typeface="Rundeck"/>
                <a:cs typeface="Rundeck"/>
                <a:sym typeface="Rundeck"/>
              </a:rPr>
              <a:t>психомоторное развитие</a:t>
            </a:r>
            <a:endParaRPr lang="en-US" sz="5400" b="1" dirty="0">
              <a:solidFill>
                <a:schemeClr val="tx2">
                  <a:lumMod val="75000"/>
                </a:schemeClr>
              </a:solidFill>
              <a:latin typeface="Constantia" panose="02030602050306030303" pitchFamily="18" charset="0"/>
              <a:ea typeface="Rundeck"/>
              <a:cs typeface="Rundeck"/>
              <a:sym typeface="Runde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38163" y="8528571"/>
            <a:ext cx="7087673" cy="8976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ru-RU" sz="5400" b="1" dirty="0" smtClean="0">
                <a:solidFill>
                  <a:srgbClr val="056705"/>
                </a:solidFill>
                <a:latin typeface="Constantia" panose="02030602050306030303" pitchFamily="18" charset="0"/>
                <a:ea typeface="Rundeck"/>
                <a:cs typeface="Rundeck"/>
                <a:sym typeface="Rundeck"/>
              </a:rPr>
              <a:t>речевое развитие</a:t>
            </a:r>
            <a:endParaRPr lang="en-US" sz="5400" b="1" dirty="0">
              <a:solidFill>
                <a:srgbClr val="056705"/>
              </a:solidFill>
              <a:latin typeface="Constantia" panose="02030602050306030303" pitchFamily="18" charset="0"/>
              <a:ea typeface="Rundeck"/>
              <a:cs typeface="Rundeck"/>
              <a:sym typeface="Runde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0" y="6226776"/>
            <a:ext cx="9753600" cy="15645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100"/>
              </a:lnSpc>
              <a:spcBef>
                <a:spcPct val="0"/>
              </a:spcBef>
            </a:pP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Constantia" panose="02030602050306030303" pitchFamily="18" charset="0"/>
                <a:ea typeface="Rundeck"/>
                <a:cs typeface="Rundeck"/>
                <a:sym typeface="Rundeck"/>
              </a:rPr>
              <a:t>коррекция эмоционально-личностной сферы </a:t>
            </a:r>
            <a:endParaRPr lang="en-US" sz="5400" b="1" dirty="0">
              <a:solidFill>
                <a:schemeClr val="tx2">
                  <a:lumMod val="75000"/>
                </a:schemeClr>
              </a:solidFill>
              <a:latin typeface="Constantia" panose="02030602050306030303" pitchFamily="18" charset="0"/>
              <a:ea typeface="Rundeck"/>
              <a:cs typeface="Rundeck"/>
              <a:sym typeface="Rundeck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5257800" y="5273055"/>
            <a:ext cx="685800" cy="97936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772400" y="5273055"/>
            <a:ext cx="0" cy="325551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2192000" y="5273055"/>
            <a:ext cx="457200" cy="97936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66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-28-04-25-07-42.mo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18" end="3604.6666"/>
                </p14:media>
              </p:ext>
            </p:extLst>
          </p:nvPr>
        </p:nvPicPr>
        <p:blipFill rotWithShape="1">
          <a:blip r:embed="rId4"/>
          <a:srcRect l="15016" t="12397" r="12710" b="15833"/>
          <a:stretch/>
        </p:blipFill>
        <p:spPr>
          <a:xfrm>
            <a:off x="0" y="0"/>
            <a:ext cx="1841646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1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/>
          <p:cNvSpPr/>
          <p:nvPr/>
        </p:nvSpPr>
        <p:spPr>
          <a:xfrm rot="15105429">
            <a:off x="-691909" y="-2126080"/>
            <a:ext cx="3367619" cy="5632271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 rot="19181989">
            <a:off x="15007316" y="-2213347"/>
            <a:ext cx="3367619" cy="6642445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13"/>
          <p:cNvSpPr txBox="1"/>
          <p:nvPr/>
        </p:nvSpPr>
        <p:spPr>
          <a:xfrm>
            <a:off x="5888567" y="800100"/>
            <a:ext cx="46482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786"/>
              </a:lnSpc>
              <a:spcBef>
                <a:spcPct val="0"/>
              </a:spcBef>
            </a:pPr>
            <a:r>
              <a:rPr lang="ru-RU" sz="88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ПРОБЛЕМА</a:t>
            </a:r>
            <a:endParaRPr lang="en-US" sz="72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1026" name="Picture 2" descr="Подвижные игры советских ребятишек, которых сегодня не хватает нашим детя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17" y="2247900"/>
            <a:ext cx="10227500" cy="657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061" y="7962900"/>
            <a:ext cx="11647099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400" dirty="0" smtClean="0">
                <a:latin typeface="Constantia" panose="02030602050306030303" pitchFamily="18" charset="0"/>
              </a:rPr>
              <a:t>Нарушен механизм передачи народных игр, </a:t>
            </a:r>
          </a:p>
          <a:p>
            <a:pPr algn="ctr"/>
            <a:r>
              <a:rPr lang="ru-RU" sz="4400" dirty="0" smtClean="0">
                <a:latin typeface="Constantia" panose="02030602050306030303" pitchFamily="18" charset="0"/>
              </a:rPr>
              <a:t>дети стали меньше играть</a:t>
            </a:r>
            <a:endParaRPr lang="ru-RU" sz="4400" dirty="0">
              <a:latin typeface="Constantia" panose="02030602050306030303" pitchFamily="18" charset="0"/>
            </a:endParaRPr>
          </a:p>
        </p:txBody>
      </p:sp>
      <p:sp>
        <p:nvSpPr>
          <p:cNvPr id="3" name="AutoShape 2" descr="Фоп дошкольного образования - Купить в интернет магазине WildBerries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"/>
          <a:stretch/>
        </p:blipFill>
        <p:spPr bwMode="auto">
          <a:xfrm>
            <a:off x="12649200" y="2214034"/>
            <a:ext cx="4961038" cy="719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rot="20508378">
            <a:off x="10687440" y="1703458"/>
            <a:ext cx="6019800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2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Один из основных ориентиров дошкольного образования – приобщение к культурным ценностям российского народа!</a:t>
            </a:r>
            <a:endParaRPr lang="ru-RU" sz="2800" b="1" dirty="0">
              <a:solidFill>
                <a:srgbClr val="9928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88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18371272" cy="1027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60236" y="4381098"/>
            <a:ext cx="3276600" cy="101566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992800"/>
                </a:solidFill>
                <a:latin typeface="RF Krabuler" panose="00000500000000000000" pitchFamily="2" charset="-52"/>
              </a:rPr>
              <a:t>КАЗАНЬ</a:t>
            </a:r>
            <a:endParaRPr lang="ru-RU" sz="6000" dirty="0">
              <a:solidFill>
                <a:srgbClr val="992800"/>
              </a:solidFill>
              <a:latin typeface="RF Krabuler" panose="00000500000000000000" pitchFamily="2" charset="-52"/>
            </a:endParaRPr>
          </a:p>
        </p:txBody>
      </p:sp>
      <p:pic>
        <p:nvPicPr>
          <p:cNvPr id="1026" name="Picture 2" descr="Файл:Flag of Kazan (Tatarstan).png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30540"/>
            <a:ext cx="3878443" cy="258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Лучшие достопримечательности Казани: что посмотреть и куда сходить турист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56" y="266701"/>
            <a:ext cx="3876504" cy="258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266701"/>
            <a:ext cx="3897277" cy="2585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7" descr="Что посмотреть в Казани — красивые интересные места, топ  достопримечательностей городского округа, куда можно сходить"/>
          <p:cNvSpPr>
            <a:spLocks noChangeAspect="1" noChangeArrowheads="1"/>
          </p:cNvSpPr>
          <p:nvPr/>
        </p:nvSpPr>
        <p:spPr bwMode="auto">
          <a:xfrm>
            <a:off x="460375" y="-381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800" y="266701"/>
            <a:ext cx="3829390" cy="2584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94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71600" y="429005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«Тюбетейка»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992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71600" y="429005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«Тюбетейка»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Tatarskaya_-_Plyasovaya_(SkySound.cc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6800" y="10553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4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71600" y="429005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«Тюбетейка»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834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71600" y="429005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«Тюбетейка»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Tatarskaya_-_Plyasovaya_(SkySound.cc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6800" y="10553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71600" y="429005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«Тюбетейка»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03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"/>
          <p:cNvSpPr/>
          <p:nvPr/>
        </p:nvSpPr>
        <p:spPr>
          <a:xfrm>
            <a:off x="-1683810" y="5905500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"/>
          <p:cNvSpPr/>
          <p:nvPr/>
        </p:nvSpPr>
        <p:spPr>
          <a:xfrm rot="4260267">
            <a:off x="15633300" y="-828785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75517" y="1936064"/>
            <a:ext cx="17374115" cy="8084236"/>
            <a:chOff x="0" y="0"/>
            <a:chExt cx="4422219" cy="5767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22218" cy="576748"/>
            </a:xfrm>
            <a:custGeom>
              <a:avLst/>
              <a:gdLst/>
              <a:ahLst/>
              <a:cxnLst/>
              <a:rect l="l" t="t" r="r" b="b"/>
              <a:pathLst>
                <a:path w="4422218" h="576748">
                  <a:moveTo>
                    <a:pt x="32276" y="0"/>
                  </a:moveTo>
                  <a:lnTo>
                    <a:pt x="4389943" y="0"/>
                  </a:lnTo>
                  <a:cubicBezTo>
                    <a:pt x="4398502" y="0"/>
                    <a:pt x="4406712" y="3401"/>
                    <a:pt x="4412765" y="9453"/>
                  </a:cubicBezTo>
                  <a:cubicBezTo>
                    <a:pt x="4418818" y="15506"/>
                    <a:pt x="4422218" y="23716"/>
                    <a:pt x="4422218" y="32276"/>
                  </a:cubicBezTo>
                  <a:lnTo>
                    <a:pt x="4422218" y="544472"/>
                  </a:lnTo>
                  <a:cubicBezTo>
                    <a:pt x="4422218" y="562298"/>
                    <a:pt x="4407768" y="576748"/>
                    <a:pt x="4389943" y="576748"/>
                  </a:cubicBezTo>
                  <a:lnTo>
                    <a:pt x="32276" y="576748"/>
                  </a:lnTo>
                  <a:cubicBezTo>
                    <a:pt x="14450" y="576748"/>
                    <a:pt x="0" y="562298"/>
                    <a:pt x="0" y="544472"/>
                  </a:cubicBezTo>
                  <a:lnTo>
                    <a:pt x="0" y="32276"/>
                  </a:lnTo>
                  <a:cubicBezTo>
                    <a:pt x="0" y="23716"/>
                    <a:pt x="3401" y="15506"/>
                    <a:pt x="9453" y="9453"/>
                  </a:cubicBezTo>
                  <a:cubicBezTo>
                    <a:pt x="15506" y="3401"/>
                    <a:pt x="23716" y="0"/>
                    <a:pt x="32276" y="0"/>
                  </a:cubicBezTo>
                  <a:close/>
                </a:path>
              </a:pathLst>
            </a:custGeom>
            <a:solidFill>
              <a:srgbClr val="3C7F72"/>
            </a:solidFill>
            <a:ln w="952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422219" cy="62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93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68689" y="284253"/>
            <a:ext cx="14001266" cy="149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050"/>
              </a:lnSpc>
              <a:spcBef>
                <a:spcPct val="0"/>
              </a:spcBef>
            </a:pPr>
            <a:r>
              <a:rPr lang="ru-RU" sz="9321" dirty="0" smtClean="0">
                <a:solidFill>
                  <a:srgbClr val="43241E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Примеры заданий</a:t>
            </a:r>
            <a:endParaRPr lang="en-US" sz="9321" dirty="0">
              <a:solidFill>
                <a:srgbClr val="43241E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06592" y="2393900"/>
            <a:ext cx="17109909" cy="8540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«Четвертый лишний»;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«Разрезные картинки»;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«Наложенные картинки»;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«Закончи предложение»;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«Последовательность событий»;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«Нелепицы»;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«Узнай по части»;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«Угадай тень»;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«Найди недостающее»;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«Назови эмоцию»</a:t>
            </a:r>
          </a:p>
          <a:p>
            <a:pPr marL="571500" lvl="0" indent="-5715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sz="4400" dirty="0" smtClean="0">
              <a:solidFill>
                <a:srgbClr val="FFFFFF"/>
              </a:solidFill>
              <a:latin typeface="Constantia" panose="02030602050306030303" pitchFamily="18" charset="0"/>
              <a:ea typeface="Poppins Bold"/>
              <a:cs typeface="Poppins Bold"/>
              <a:sym typeface="Poppins Bold"/>
            </a:endParaRPr>
          </a:p>
          <a:p>
            <a:pPr marL="0" lvl="0" indent="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</a:pPr>
            <a:endParaRPr lang="ru-RU" sz="4400" dirty="0">
              <a:solidFill>
                <a:srgbClr val="FFFFFF"/>
              </a:solidFill>
              <a:latin typeface="Constantia" panose="02030602050306030303" pitchFamily="18" charset="0"/>
              <a:ea typeface="Poppins Bold"/>
              <a:cs typeface="Poppins Bold"/>
              <a:sym typeface="Poppins Bold"/>
            </a:endParaRPr>
          </a:p>
        </p:txBody>
      </p:sp>
      <p:pic>
        <p:nvPicPr>
          <p:cNvPr id="2050" name="Picture 2" descr="Логическая игра – «Найди лишнее» . Блог Лого Портал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"/>
          <a:stretch/>
        </p:blipFill>
        <p:spPr bwMode="auto">
          <a:xfrm rot="21092511">
            <a:off x="10002253" y="1055283"/>
            <a:ext cx="3740281" cy="3657600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азвивающие игры для детей &quot;Нелепицы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654">
            <a:off x="8997661" y="6547068"/>
            <a:ext cx="4742292" cy="3352800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идактическая игра «Найди тень»: цель, задачи, картинк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65">
            <a:off x="10697758" y="4682292"/>
            <a:ext cx="4200618" cy="2591781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Зашумленные картинки обувь - 56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0" y="1815941"/>
            <a:ext cx="4730034" cy="3152125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138">
            <a:off x="15173137" y="4956802"/>
            <a:ext cx="2653251" cy="2543752"/>
          </a:xfrm>
          <a:prstGeom prst="rect">
            <a:avLst/>
          </a:prstGeom>
          <a:ln w="57150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4464">
            <a:off x="14008119" y="7451693"/>
            <a:ext cx="3862639" cy="2427892"/>
          </a:xfrm>
          <a:prstGeom prst="rect">
            <a:avLst/>
          </a:prstGeom>
          <a:ln w="57150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50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ownloads\Screenshot_1-Photoroom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459" y="114300"/>
            <a:ext cx="11679391" cy="1017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eeform 2"/>
          <p:cNvSpPr/>
          <p:nvPr/>
        </p:nvSpPr>
        <p:spPr>
          <a:xfrm>
            <a:off x="16446068" y="-232716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>
            <a:off x="-1683810" y="5778500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13"/>
          <p:cNvSpPr txBox="1"/>
          <p:nvPr/>
        </p:nvSpPr>
        <p:spPr>
          <a:xfrm>
            <a:off x="-1" y="8572500"/>
            <a:ext cx="12882900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500"/>
              </a:lnSpc>
              <a:spcBef>
                <a:spcPct val="0"/>
              </a:spcBef>
            </a:pPr>
            <a:r>
              <a:rPr lang="ru-RU" sz="54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Игры народов Поволжья</a:t>
            </a:r>
          </a:p>
          <a:p>
            <a:pPr marL="0" lvl="0" indent="0" algn="ctr">
              <a:lnSpc>
                <a:spcPts val="5500"/>
              </a:lnSpc>
              <a:spcBef>
                <a:spcPct val="0"/>
              </a:spcBef>
            </a:pPr>
            <a:r>
              <a:rPr lang="ru-RU" sz="5400" dirty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в</a:t>
            </a:r>
            <a:r>
              <a:rPr lang="ru-RU" sz="54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 работе педагога-психолога</a:t>
            </a:r>
            <a:endParaRPr lang="en-US" sz="54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4100" name="Picture 4" descr="C:\Users\Администратор\Downloads\qr-code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3607329"/>
            <a:ext cx="4106334" cy="410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33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199" y="1415372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Рефлексия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64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Игра 4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Администратор\Downloads\qr-code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9100"/>
            <a:ext cx="7289800" cy="728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8191500"/>
            <a:ext cx="173590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/>
          <p:cNvSpPr/>
          <p:nvPr/>
        </p:nvSpPr>
        <p:spPr>
          <a:xfrm>
            <a:off x="16446068" y="-232716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>
            <a:off x="-1683810" y="5778500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13"/>
          <p:cNvSpPr txBox="1"/>
          <p:nvPr/>
        </p:nvSpPr>
        <p:spPr>
          <a:xfrm>
            <a:off x="2702550" y="9566074"/>
            <a:ext cx="128829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86"/>
              </a:lnSpc>
              <a:spcBef>
                <a:spcPct val="0"/>
              </a:spcBef>
            </a:pPr>
            <a:r>
              <a:rPr lang="ru-RU" sz="80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ИГРОПРАКТИКА В МГППУ </a:t>
            </a:r>
            <a:endParaRPr lang="en-US" sz="80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2050" name="Picture 2" descr="C:\Users\Администратор\Downloads\IMG_37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13716000" cy="908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74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Игра 4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13"/>
          <p:cNvSpPr txBox="1"/>
          <p:nvPr/>
        </p:nvSpPr>
        <p:spPr>
          <a:xfrm>
            <a:off x="341842" y="8420100"/>
            <a:ext cx="8500181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500"/>
              </a:lnSpc>
              <a:spcBef>
                <a:spcPct val="0"/>
              </a:spcBef>
            </a:pPr>
            <a:r>
              <a:rPr lang="ru-RU" sz="5400" dirty="0" smtClean="0">
                <a:solidFill>
                  <a:srgbClr val="992800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Программа «Фольклорные игры в детском саду»</a:t>
            </a:r>
            <a:endParaRPr lang="en-US" sz="5400" dirty="0">
              <a:solidFill>
                <a:srgbClr val="992800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1026" name="Picture 2" descr="Минпросвещения Росс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288461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Логотип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Логотип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Логотип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Об МГППУ | МГППУ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6" descr="Логотип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1" name="Picture 17" descr="C:\Users\Администратор\Downloads\Скриншот 22-11-2025 224648-Photoro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65137"/>
            <a:ext cx="3098889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Учебно-производственная лаборатория факультета юридической психологии -  Сотрудники лаборатории - Владимир Анатольевич Чернушевич | МГПП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1" y="794171"/>
            <a:ext cx="3466756" cy="506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514069" y="5993742"/>
            <a:ext cx="318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Constantia" panose="02030602050306030303" pitchFamily="18" charset="0"/>
              </a:rPr>
              <a:t>В.А. </a:t>
            </a:r>
            <a:r>
              <a:rPr lang="ru-RU" sz="2800" b="1" dirty="0" err="1" smtClean="0">
                <a:latin typeface="Constantia" panose="02030602050306030303" pitchFamily="18" charset="0"/>
              </a:rPr>
              <a:t>Чернушевич</a:t>
            </a:r>
            <a:endParaRPr lang="ru-RU" sz="2800" b="1" dirty="0">
              <a:latin typeface="Constantia" panose="02030602050306030303" pitchFamily="18" charset="0"/>
            </a:endParaRPr>
          </a:p>
        </p:txBody>
      </p:sp>
      <p:pic>
        <p:nvPicPr>
          <p:cNvPr id="17" name="Picture 4" descr="Кафедра юридической психологии и права - Преподаватели кафедры - Анна  Борисовна Теплова | МГППУ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400" y="706438"/>
            <a:ext cx="3419819" cy="512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4390740" y="6015991"/>
            <a:ext cx="2375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Constantia" panose="02030602050306030303" pitchFamily="18" charset="0"/>
              </a:rPr>
              <a:t>А.Б. Теплова</a:t>
            </a:r>
            <a:endParaRPr lang="ru-RU" sz="2800" b="1" dirty="0">
              <a:latin typeface="Constantia" panose="0203060205030603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10600" y="6759357"/>
            <a:ext cx="9677400" cy="3108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92800"/>
                </a:solidFill>
                <a:latin typeface="Constantia" panose="02030602050306030303" pitchFamily="18" charset="0"/>
              </a:rPr>
              <a:t>Доценты ФГБОУ ВО «МГППУ», </a:t>
            </a:r>
            <a:r>
              <a:rPr lang="ru-RU" sz="2800" b="1" dirty="0">
                <a:solidFill>
                  <a:srgbClr val="992800"/>
                </a:solidFill>
                <a:latin typeface="Constantia" panose="02030602050306030303" pitchFamily="18" charset="0"/>
              </a:rPr>
              <a:t>авторы статей: «Коррекционно-профилактический потенциал традиционной </a:t>
            </a:r>
            <a:r>
              <a:rPr lang="ru-RU" sz="2800" b="1" dirty="0" smtClean="0">
                <a:solidFill>
                  <a:srgbClr val="992800"/>
                </a:solidFill>
                <a:latin typeface="Constantia" panose="02030602050306030303" pitchFamily="18" charset="0"/>
              </a:rPr>
              <a:t>игры», «Проблемы </a:t>
            </a:r>
            <a:r>
              <a:rPr lang="ru-RU" sz="2800" b="1" dirty="0">
                <a:solidFill>
                  <a:srgbClr val="992800"/>
                </a:solidFill>
                <a:latin typeface="Constantia" panose="02030602050306030303" pitchFamily="18" charset="0"/>
              </a:rPr>
              <a:t>внедрения фольклорной игровой практики как коррекционно-профилактического ресурса», «Ресурсы народной игры как социокультурного средства профилактики </a:t>
            </a:r>
            <a:r>
              <a:rPr lang="ru-RU" sz="2800" b="1" dirty="0" err="1">
                <a:solidFill>
                  <a:srgbClr val="992800"/>
                </a:solidFill>
                <a:latin typeface="Constantia" panose="02030602050306030303" pitchFamily="18" charset="0"/>
              </a:rPr>
              <a:t>девиантного</a:t>
            </a:r>
            <a:r>
              <a:rPr lang="ru-RU" sz="2800" b="1" dirty="0">
                <a:solidFill>
                  <a:srgbClr val="992800"/>
                </a:solidFill>
                <a:latin typeface="Constantia" panose="02030602050306030303" pitchFamily="18" charset="0"/>
              </a:rPr>
              <a:t> </a:t>
            </a:r>
            <a:r>
              <a:rPr lang="ru-RU" sz="2800" b="1" dirty="0" smtClean="0">
                <a:solidFill>
                  <a:srgbClr val="992800"/>
                </a:solidFill>
                <a:latin typeface="Constantia" panose="02030602050306030303" pitchFamily="18" charset="0"/>
              </a:rPr>
              <a:t>поведения» и др.</a:t>
            </a:r>
            <a:endParaRPr lang="ru-RU" sz="2800" b="1" dirty="0">
              <a:solidFill>
                <a:srgbClr val="992800"/>
              </a:solidFill>
              <a:latin typeface="Constantia" panose="02030602050306030303" pitchFamily="18" charset="0"/>
            </a:endParaRPr>
          </a:p>
        </p:txBody>
      </p:sp>
      <p:pic>
        <p:nvPicPr>
          <p:cNvPr id="20" name="Picture 2" descr="C:\Users\Администратор\Downloads\qr-code (5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44" y="2933700"/>
            <a:ext cx="5029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76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383474" cy="10287000"/>
          </a:xfrm>
          <a:custGeom>
            <a:avLst/>
            <a:gdLst/>
            <a:ahLst/>
            <a:cxnLst/>
            <a:rect l="l" t="t" r="r" b="b"/>
            <a:pathLst>
              <a:path w="3408812" h="11754526">
                <a:moveTo>
                  <a:pt x="0" y="0"/>
                </a:moveTo>
                <a:lnTo>
                  <a:pt x="3408813" y="0"/>
                </a:lnTo>
                <a:lnTo>
                  <a:pt x="3408813" y="11754525"/>
                </a:lnTo>
                <a:lnTo>
                  <a:pt x="0" y="11754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027" name="Picture 3" descr="C:\Users\Администратор\Downloads\hand-drawn-maslenitsa-element-collectio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800" b="89900" l="49200" r="88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0" t="50000" r="10800" b="8800"/>
          <a:stretch/>
        </p:blipFill>
        <p:spPr bwMode="auto">
          <a:xfrm rot="18954076">
            <a:off x="911297" y="6706352"/>
            <a:ext cx="4425806" cy="416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300" y="6286500"/>
            <a:ext cx="3733800" cy="3733800"/>
          </a:xfrm>
          <a:prstGeom prst="rect">
            <a:avLst/>
          </a:prstGeom>
        </p:spPr>
      </p:pic>
      <p:grpSp>
        <p:nvGrpSpPr>
          <p:cNvPr id="10" name="Group 6"/>
          <p:cNvGrpSpPr/>
          <p:nvPr/>
        </p:nvGrpSpPr>
        <p:grpSpPr>
          <a:xfrm>
            <a:off x="4648200" y="647700"/>
            <a:ext cx="10210800" cy="2590800"/>
            <a:chOff x="0" y="0"/>
            <a:chExt cx="9016818" cy="1321071"/>
          </a:xfrm>
          <a:solidFill>
            <a:srgbClr val="9D432A"/>
          </a:solidFill>
        </p:grpSpPr>
        <p:sp>
          <p:nvSpPr>
            <p:cNvPr id="11" name="Freeform 7"/>
            <p:cNvSpPr/>
            <p:nvPr/>
          </p:nvSpPr>
          <p:spPr>
            <a:xfrm>
              <a:off x="13970" y="17780"/>
              <a:ext cx="8986338" cy="1281701"/>
            </a:xfrm>
            <a:custGeom>
              <a:avLst/>
              <a:gdLst/>
              <a:ahLst/>
              <a:cxnLst/>
              <a:rect l="l" t="t" r="r" b="b"/>
              <a:pathLst>
                <a:path w="8986338" h="1281701">
                  <a:moveTo>
                    <a:pt x="8969828" y="1281701"/>
                  </a:moveTo>
                  <a:lnTo>
                    <a:pt x="15240" y="1274081"/>
                  </a:lnTo>
                  <a:lnTo>
                    <a:pt x="0" y="11430"/>
                  </a:lnTo>
                  <a:lnTo>
                    <a:pt x="8986338" y="0"/>
                  </a:lnTo>
                  <a:close/>
                </a:path>
              </a:pathLst>
            </a:custGeom>
            <a:grpFill/>
          </p:spPr>
        </p:sp>
        <p:sp>
          <p:nvSpPr>
            <p:cNvPr id="12" name="Freeform 8"/>
            <p:cNvSpPr/>
            <p:nvPr/>
          </p:nvSpPr>
          <p:spPr>
            <a:xfrm>
              <a:off x="0" y="-2540"/>
              <a:ext cx="9021898" cy="1326151"/>
            </a:xfrm>
            <a:custGeom>
              <a:avLst/>
              <a:gdLst/>
              <a:ahLst/>
              <a:cxnLst/>
              <a:rect l="l" t="t" r="r" b="b"/>
              <a:pathLst>
                <a:path w="9021898" h="1326151">
                  <a:moveTo>
                    <a:pt x="0" y="15240"/>
                  </a:moveTo>
                  <a:cubicBezTo>
                    <a:pt x="41910" y="19050"/>
                    <a:pt x="230579" y="20320"/>
                    <a:pt x="471017" y="22860"/>
                  </a:cubicBezTo>
                  <a:cubicBezTo>
                    <a:pt x="711454" y="24130"/>
                    <a:pt x="959178" y="30480"/>
                    <a:pt x="1206901" y="27940"/>
                  </a:cubicBezTo>
                  <a:cubicBezTo>
                    <a:pt x="1323477" y="26670"/>
                    <a:pt x="1440053" y="22860"/>
                    <a:pt x="1556629" y="20320"/>
                  </a:cubicBezTo>
                  <a:cubicBezTo>
                    <a:pt x="1680490" y="17780"/>
                    <a:pt x="1804352" y="17780"/>
                    <a:pt x="1928214" y="19050"/>
                  </a:cubicBezTo>
                  <a:cubicBezTo>
                    <a:pt x="2139507" y="20320"/>
                    <a:pt x="2350801" y="20320"/>
                    <a:pt x="2554808" y="19050"/>
                  </a:cubicBezTo>
                  <a:cubicBezTo>
                    <a:pt x="3079399" y="16510"/>
                    <a:pt x="3603990" y="20320"/>
                    <a:pt x="4135867" y="17780"/>
                  </a:cubicBezTo>
                  <a:cubicBezTo>
                    <a:pt x="5010185" y="11430"/>
                    <a:pt x="5884503" y="6350"/>
                    <a:pt x="6766107" y="10160"/>
                  </a:cubicBezTo>
                  <a:cubicBezTo>
                    <a:pt x="7261554" y="12700"/>
                    <a:pt x="7764287" y="16510"/>
                    <a:pt x="8259734" y="11430"/>
                  </a:cubicBezTo>
                  <a:cubicBezTo>
                    <a:pt x="8492885" y="8890"/>
                    <a:pt x="8726036" y="1270"/>
                    <a:pt x="8958398" y="3810"/>
                  </a:cubicBezTo>
                  <a:cubicBezTo>
                    <a:pt x="8971098" y="3810"/>
                    <a:pt x="8996498" y="0"/>
                    <a:pt x="9005388" y="10160"/>
                  </a:cubicBezTo>
                  <a:cubicBezTo>
                    <a:pt x="9010468" y="15240"/>
                    <a:pt x="9009198" y="22860"/>
                    <a:pt x="9010468" y="29210"/>
                  </a:cubicBezTo>
                  <a:cubicBezTo>
                    <a:pt x="9011738" y="36830"/>
                    <a:pt x="9013008" y="45720"/>
                    <a:pt x="9015548" y="53340"/>
                  </a:cubicBezTo>
                  <a:cubicBezTo>
                    <a:pt x="9021898" y="84390"/>
                    <a:pt x="9020628" y="111530"/>
                    <a:pt x="9020628" y="138671"/>
                  </a:cubicBezTo>
                  <a:cubicBezTo>
                    <a:pt x="9020628" y="168719"/>
                    <a:pt x="9020628" y="198767"/>
                    <a:pt x="9020628" y="228815"/>
                  </a:cubicBezTo>
                  <a:cubicBezTo>
                    <a:pt x="9020628" y="294727"/>
                    <a:pt x="9019358" y="359670"/>
                    <a:pt x="9016818" y="425582"/>
                  </a:cubicBezTo>
                  <a:cubicBezTo>
                    <a:pt x="9014278" y="481801"/>
                    <a:pt x="9011738" y="537051"/>
                    <a:pt x="9011738" y="593270"/>
                  </a:cubicBezTo>
                  <a:cubicBezTo>
                    <a:pt x="9010468" y="715401"/>
                    <a:pt x="9009198" y="838501"/>
                    <a:pt x="9009198" y="961602"/>
                  </a:cubicBezTo>
                  <a:cubicBezTo>
                    <a:pt x="9007928" y="1060470"/>
                    <a:pt x="9010468" y="1160307"/>
                    <a:pt x="9006658" y="1259175"/>
                  </a:cubicBezTo>
                  <a:cubicBezTo>
                    <a:pt x="9006658" y="1270807"/>
                    <a:pt x="9005388" y="1284241"/>
                    <a:pt x="9004118" y="1299481"/>
                  </a:cubicBezTo>
                  <a:cubicBezTo>
                    <a:pt x="9002848" y="1314721"/>
                    <a:pt x="8997768" y="1326151"/>
                    <a:pt x="8981258" y="1324881"/>
                  </a:cubicBezTo>
                  <a:cubicBezTo>
                    <a:pt x="8959668" y="1322341"/>
                    <a:pt x="8849898" y="1318531"/>
                    <a:pt x="8718750" y="1319801"/>
                  </a:cubicBezTo>
                  <a:cubicBezTo>
                    <a:pt x="8223303" y="1322341"/>
                    <a:pt x="7735143" y="1319801"/>
                    <a:pt x="7239696" y="1317261"/>
                  </a:cubicBezTo>
                  <a:cubicBezTo>
                    <a:pt x="6256088" y="1312181"/>
                    <a:pt x="5272480" y="1317261"/>
                    <a:pt x="4288872" y="1313451"/>
                  </a:cubicBezTo>
                  <a:cubicBezTo>
                    <a:pt x="3771567" y="1310911"/>
                    <a:pt x="3254263" y="1312181"/>
                    <a:pt x="2736958" y="1312181"/>
                  </a:cubicBezTo>
                  <a:cubicBezTo>
                    <a:pt x="2598524" y="1312181"/>
                    <a:pt x="2467377" y="1310911"/>
                    <a:pt x="2328943" y="1310911"/>
                  </a:cubicBezTo>
                  <a:cubicBezTo>
                    <a:pt x="2088505" y="1309641"/>
                    <a:pt x="1855354" y="1313451"/>
                    <a:pt x="1614916" y="1312181"/>
                  </a:cubicBezTo>
                  <a:cubicBezTo>
                    <a:pt x="1374479" y="1310911"/>
                    <a:pt x="1126756" y="1309641"/>
                    <a:pt x="886318" y="1308371"/>
                  </a:cubicBezTo>
                  <a:cubicBezTo>
                    <a:pt x="638595" y="1307101"/>
                    <a:pt x="237866" y="1307101"/>
                    <a:pt x="41910" y="1304561"/>
                  </a:cubicBezTo>
                  <a:cubicBezTo>
                    <a:pt x="17780" y="1302021"/>
                    <a:pt x="19050" y="1300751"/>
                    <a:pt x="19050" y="1275653"/>
                  </a:cubicBezTo>
                  <a:cubicBezTo>
                    <a:pt x="19050" y="1272745"/>
                    <a:pt x="19050" y="1268868"/>
                    <a:pt x="19050" y="1265960"/>
                  </a:cubicBezTo>
                  <a:cubicBezTo>
                    <a:pt x="19050" y="1250452"/>
                    <a:pt x="19050" y="1235912"/>
                    <a:pt x="19050" y="1220403"/>
                  </a:cubicBezTo>
                  <a:cubicBezTo>
                    <a:pt x="19050" y="1166123"/>
                    <a:pt x="19050" y="1111842"/>
                    <a:pt x="19050" y="1057562"/>
                  </a:cubicBezTo>
                  <a:cubicBezTo>
                    <a:pt x="19050" y="931554"/>
                    <a:pt x="19050" y="805545"/>
                    <a:pt x="19050" y="679537"/>
                  </a:cubicBezTo>
                  <a:cubicBezTo>
                    <a:pt x="19050" y="647550"/>
                    <a:pt x="19050" y="616533"/>
                    <a:pt x="17780" y="584546"/>
                  </a:cubicBezTo>
                  <a:cubicBezTo>
                    <a:pt x="12700" y="453691"/>
                    <a:pt x="12700" y="322837"/>
                    <a:pt x="8890" y="192951"/>
                  </a:cubicBezTo>
                  <a:cubicBezTo>
                    <a:pt x="8890" y="164842"/>
                    <a:pt x="7620" y="136732"/>
                    <a:pt x="7620" y="108623"/>
                  </a:cubicBezTo>
                  <a:cubicBezTo>
                    <a:pt x="3810" y="80513"/>
                    <a:pt x="0" y="48260"/>
                    <a:pt x="0" y="15240"/>
                  </a:cubicBezTo>
                  <a:close/>
                  <a:moveTo>
                    <a:pt x="8977448" y="1291861"/>
                  </a:moveTo>
                  <a:cubicBezTo>
                    <a:pt x="8979988" y="1259175"/>
                    <a:pt x="8978718" y="1229127"/>
                    <a:pt x="8979988" y="1198110"/>
                  </a:cubicBezTo>
                  <a:cubicBezTo>
                    <a:pt x="8981258" y="1138983"/>
                    <a:pt x="8981258" y="1078887"/>
                    <a:pt x="8982528" y="1019759"/>
                  </a:cubicBezTo>
                  <a:cubicBezTo>
                    <a:pt x="8983798" y="890843"/>
                    <a:pt x="8985068" y="762896"/>
                    <a:pt x="8986338" y="633980"/>
                  </a:cubicBezTo>
                  <a:cubicBezTo>
                    <a:pt x="8988878" y="473077"/>
                    <a:pt x="8993958" y="313144"/>
                    <a:pt x="8995228" y="152241"/>
                  </a:cubicBezTo>
                  <a:cubicBezTo>
                    <a:pt x="8995228" y="126070"/>
                    <a:pt x="8996498" y="99899"/>
                    <a:pt x="8995228" y="73660"/>
                  </a:cubicBezTo>
                  <a:cubicBezTo>
                    <a:pt x="8995228" y="64770"/>
                    <a:pt x="8993958" y="55880"/>
                    <a:pt x="8991418" y="46990"/>
                  </a:cubicBezTo>
                  <a:cubicBezTo>
                    <a:pt x="8990148" y="43180"/>
                    <a:pt x="8990148" y="39370"/>
                    <a:pt x="8988878" y="35560"/>
                  </a:cubicBezTo>
                  <a:cubicBezTo>
                    <a:pt x="8987608" y="26670"/>
                    <a:pt x="8988878" y="29210"/>
                    <a:pt x="8981258" y="26670"/>
                  </a:cubicBezTo>
                  <a:cubicBezTo>
                    <a:pt x="8967288" y="21590"/>
                    <a:pt x="8886328" y="25400"/>
                    <a:pt x="8806183" y="25400"/>
                  </a:cubicBezTo>
                  <a:cubicBezTo>
                    <a:pt x="8325307" y="31750"/>
                    <a:pt x="7844432" y="35560"/>
                    <a:pt x="7356272" y="31750"/>
                  </a:cubicBezTo>
                  <a:cubicBezTo>
                    <a:pt x="6401808" y="25400"/>
                    <a:pt x="5432772" y="24130"/>
                    <a:pt x="4478308" y="35560"/>
                  </a:cubicBezTo>
                  <a:cubicBezTo>
                    <a:pt x="4216012" y="39370"/>
                    <a:pt x="3953717" y="40640"/>
                    <a:pt x="3691422" y="40640"/>
                  </a:cubicBezTo>
                  <a:cubicBezTo>
                    <a:pt x="3465556" y="40640"/>
                    <a:pt x="3232405" y="36830"/>
                    <a:pt x="3006539" y="38100"/>
                  </a:cubicBezTo>
                  <a:cubicBezTo>
                    <a:pt x="2642240" y="40640"/>
                    <a:pt x="2285227" y="39370"/>
                    <a:pt x="1920928" y="39370"/>
                  </a:cubicBezTo>
                  <a:cubicBezTo>
                    <a:pt x="1680490" y="39370"/>
                    <a:pt x="1447339" y="48260"/>
                    <a:pt x="1206901" y="49530"/>
                  </a:cubicBezTo>
                  <a:cubicBezTo>
                    <a:pt x="981036" y="50800"/>
                    <a:pt x="747884" y="44450"/>
                    <a:pt x="514733" y="41910"/>
                  </a:cubicBezTo>
                  <a:cubicBezTo>
                    <a:pt x="405443" y="40640"/>
                    <a:pt x="288867" y="39370"/>
                    <a:pt x="172292" y="38100"/>
                  </a:cubicBezTo>
                  <a:cubicBezTo>
                    <a:pt x="114004" y="36830"/>
                    <a:pt x="5571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6636"/>
                    <a:pt x="24130" y="88267"/>
                  </a:cubicBezTo>
                  <a:cubicBezTo>
                    <a:pt x="25400" y="102807"/>
                    <a:pt x="25400" y="117346"/>
                    <a:pt x="25400" y="131886"/>
                  </a:cubicBezTo>
                  <a:cubicBezTo>
                    <a:pt x="25400" y="191982"/>
                    <a:pt x="21590" y="251109"/>
                    <a:pt x="25400" y="311205"/>
                  </a:cubicBezTo>
                  <a:cubicBezTo>
                    <a:pt x="30480" y="382933"/>
                    <a:pt x="30480" y="454661"/>
                    <a:pt x="30480" y="526389"/>
                  </a:cubicBezTo>
                  <a:cubicBezTo>
                    <a:pt x="31750" y="642704"/>
                    <a:pt x="31750" y="759019"/>
                    <a:pt x="31750" y="875335"/>
                  </a:cubicBezTo>
                  <a:cubicBezTo>
                    <a:pt x="31750" y="989711"/>
                    <a:pt x="31750" y="1104088"/>
                    <a:pt x="33020" y="1218465"/>
                  </a:cubicBezTo>
                  <a:cubicBezTo>
                    <a:pt x="33020" y="1229127"/>
                    <a:pt x="33020" y="1240759"/>
                    <a:pt x="33020" y="1251421"/>
                  </a:cubicBezTo>
                  <a:cubicBezTo>
                    <a:pt x="33020" y="1261114"/>
                    <a:pt x="33020" y="1271776"/>
                    <a:pt x="39370" y="1284241"/>
                  </a:cubicBezTo>
                  <a:cubicBezTo>
                    <a:pt x="45720" y="1288051"/>
                    <a:pt x="121290" y="1288051"/>
                    <a:pt x="165006" y="1289321"/>
                  </a:cubicBezTo>
                  <a:cubicBezTo>
                    <a:pt x="237865" y="1290591"/>
                    <a:pt x="303439" y="1290591"/>
                    <a:pt x="369013" y="1290591"/>
                  </a:cubicBezTo>
                  <a:cubicBezTo>
                    <a:pt x="594879" y="1288051"/>
                    <a:pt x="813458" y="1289321"/>
                    <a:pt x="1039324" y="1290591"/>
                  </a:cubicBezTo>
                  <a:cubicBezTo>
                    <a:pt x="1148613" y="1290591"/>
                    <a:pt x="1265189" y="1290591"/>
                    <a:pt x="1374479" y="1291861"/>
                  </a:cubicBezTo>
                  <a:cubicBezTo>
                    <a:pt x="1491055" y="1293131"/>
                    <a:pt x="1614916" y="1298211"/>
                    <a:pt x="1731492" y="1294401"/>
                  </a:cubicBezTo>
                  <a:cubicBezTo>
                    <a:pt x="1950071" y="1288051"/>
                    <a:pt x="2183223" y="1291861"/>
                    <a:pt x="2401802" y="1291861"/>
                  </a:cubicBezTo>
                  <a:cubicBezTo>
                    <a:pt x="2547522" y="1291861"/>
                    <a:pt x="2693242" y="1295671"/>
                    <a:pt x="2838961" y="1295671"/>
                  </a:cubicBezTo>
                  <a:cubicBezTo>
                    <a:pt x="2962823" y="1295671"/>
                    <a:pt x="3093971" y="1295671"/>
                    <a:pt x="3217833" y="1294401"/>
                  </a:cubicBezTo>
                  <a:cubicBezTo>
                    <a:pt x="3807997" y="1293131"/>
                    <a:pt x="4390876" y="1291861"/>
                    <a:pt x="4973755" y="1294401"/>
                  </a:cubicBezTo>
                  <a:cubicBezTo>
                    <a:pt x="5206906" y="1295671"/>
                    <a:pt x="5440057" y="1293131"/>
                    <a:pt x="5673210" y="1293131"/>
                  </a:cubicBezTo>
                  <a:cubicBezTo>
                    <a:pt x="5899075" y="1291861"/>
                    <a:pt x="6124940" y="1288051"/>
                    <a:pt x="6350806" y="1291861"/>
                  </a:cubicBezTo>
                  <a:cubicBezTo>
                    <a:pt x="6576671" y="1295671"/>
                    <a:pt x="6809823" y="1293131"/>
                    <a:pt x="7035688" y="1296941"/>
                  </a:cubicBezTo>
                  <a:cubicBezTo>
                    <a:pt x="7268839" y="1300751"/>
                    <a:pt x="7501991" y="1295671"/>
                    <a:pt x="7735143" y="1295671"/>
                  </a:cubicBezTo>
                  <a:cubicBezTo>
                    <a:pt x="7961009" y="1295671"/>
                    <a:pt x="8194160" y="1295671"/>
                    <a:pt x="8420025" y="1296941"/>
                  </a:cubicBezTo>
                  <a:cubicBezTo>
                    <a:pt x="8645890" y="1294401"/>
                    <a:pt x="8857184" y="1291861"/>
                    <a:pt x="8977448" y="129186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3" name="TextBox 12"/>
          <p:cNvSpPr txBox="1"/>
          <p:nvPr/>
        </p:nvSpPr>
        <p:spPr>
          <a:xfrm>
            <a:off x="6568918" y="726309"/>
            <a:ext cx="681250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Королёва</a:t>
            </a:r>
            <a:r>
              <a:rPr lang="ru-RU" sz="6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Ксения Сергеевна</a:t>
            </a:r>
            <a:endParaRPr lang="ru-RU" sz="60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15200" y="3716948"/>
            <a:ext cx="5105400" cy="646331"/>
          </a:xfrm>
          <a:prstGeom prst="rect">
            <a:avLst/>
          </a:prstGeom>
          <a:noFill/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Педагог-психолог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0600" y="5028888"/>
            <a:ext cx="10134600" cy="1077218"/>
          </a:xfrm>
          <a:prstGeom prst="rect">
            <a:avLst/>
          </a:prstGeom>
          <a:noFill/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МАОУ СОШ №3 ГОЩ (СП «Детский сад «Карусель»), 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городской округ Щёлково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7794808" y="4544011"/>
            <a:ext cx="4128788" cy="45719"/>
          </a:xfrm>
          <a:custGeom>
            <a:avLst/>
            <a:gdLst>
              <a:gd name="connsiteX0" fmla="*/ 0 w 7282842"/>
              <a:gd name="connsiteY0" fmla="*/ 53163 h 74428"/>
              <a:gd name="connsiteX1" fmla="*/ 1839433 w 7282842"/>
              <a:gd name="connsiteY1" fmla="*/ 0 h 74428"/>
              <a:gd name="connsiteX2" fmla="*/ 1839433 w 7282842"/>
              <a:gd name="connsiteY2" fmla="*/ 0 h 74428"/>
              <a:gd name="connsiteX3" fmla="*/ 3604438 w 7282842"/>
              <a:gd name="connsiteY3" fmla="*/ 42530 h 74428"/>
              <a:gd name="connsiteX4" fmla="*/ 6305107 w 7282842"/>
              <a:gd name="connsiteY4" fmla="*/ 74428 h 74428"/>
              <a:gd name="connsiteX5" fmla="*/ 7166345 w 7282842"/>
              <a:gd name="connsiteY5" fmla="*/ 74428 h 74428"/>
              <a:gd name="connsiteX6" fmla="*/ 7251405 w 7282842"/>
              <a:gd name="connsiteY6" fmla="*/ 53163 h 7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82842" h="74428">
                <a:moveTo>
                  <a:pt x="0" y="53163"/>
                </a:moveTo>
                <a:lnTo>
                  <a:pt x="1839433" y="0"/>
                </a:lnTo>
                <a:lnTo>
                  <a:pt x="1839433" y="0"/>
                </a:lnTo>
                <a:lnTo>
                  <a:pt x="3604438" y="42530"/>
                </a:lnTo>
                <a:lnTo>
                  <a:pt x="6305107" y="74428"/>
                </a:lnTo>
                <a:lnTo>
                  <a:pt x="7166345" y="74428"/>
                </a:lnTo>
                <a:cubicBezTo>
                  <a:pt x="7324061" y="70884"/>
                  <a:pt x="7287733" y="62023"/>
                  <a:pt x="7251405" y="53163"/>
                </a:cubicBez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0">
            <a:solidFill>
              <a:srgbClr val="F5BB2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15000" y="7873213"/>
            <a:ext cx="5816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992800"/>
                </a:solidFill>
                <a:latin typeface="Constantia" panose="02030602050306030303" pitchFamily="18" charset="0"/>
              </a:rPr>
              <a:t>E-mail</a:t>
            </a:r>
            <a:r>
              <a:rPr lang="ru-RU" sz="3200" b="1" dirty="0" smtClean="0">
                <a:solidFill>
                  <a:srgbClr val="992800"/>
                </a:solidFill>
                <a:latin typeface="Constantia" panose="02030602050306030303" pitchFamily="18" charset="0"/>
              </a:rPr>
              <a:t>: </a:t>
            </a:r>
            <a:r>
              <a:rPr lang="en-US" sz="3200" b="1" dirty="0" smtClean="0">
                <a:solidFill>
                  <a:srgbClr val="992800"/>
                </a:solidFill>
                <a:latin typeface="Constantia" panose="02030602050306030303" pitchFamily="18" charset="0"/>
              </a:rPr>
              <a:t>koroleva.k.s@mail.ru</a:t>
            </a:r>
            <a:endParaRPr lang="ru-RU" sz="3200" b="1" dirty="0">
              <a:solidFill>
                <a:srgbClr val="992800"/>
              </a:solidFill>
              <a:latin typeface="Constantia" panose="02030602050306030303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5000" y="8776037"/>
            <a:ext cx="74195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2800"/>
                </a:solidFill>
                <a:latin typeface="Constantia" panose="02030602050306030303" pitchFamily="18" charset="0"/>
              </a:rPr>
              <a:t>Персональный сайт:</a:t>
            </a:r>
          </a:p>
          <a:p>
            <a:r>
              <a:rPr lang="en-US" sz="2800" b="1" dirty="0">
                <a:solidFill>
                  <a:srgbClr val="992800"/>
                </a:solidFill>
                <a:latin typeface="Constantia" panose="02030602050306030303" pitchFamily="18" charset="0"/>
              </a:rPr>
              <a:t>https://</a:t>
            </a:r>
            <a:r>
              <a:rPr lang="en-US" sz="2800" b="1" dirty="0" smtClean="0">
                <a:solidFill>
                  <a:srgbClr val="992800"/>
                </a:solidFill>
                <a:latin typeface="Constantia" panose="02030602050306030303" pitchFamily="18" charset="0"/>
              </a:rPr>
              <a:t>koroleva-ks-ds5-schel.edumsko.ru</a:t>
            </a:r>
            <a:endParaRPr lang="ru-RU" sz="2800" b="1" dirty="0">
              <a:solidFill>
                <a:srgbClr val="9928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85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"/>
          <p:cNvSpPr/>
          <p:nvPr/>
        </p:nvSpPr>
        <p:spPr>
          <a:xfrm>
            <a:off x="-1683810" y="5905500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"/>
          <p:cNvSpPr/>
          <p:nvPr/>
        </p:nvSpPr>
        <p:spPr>
          <a:xfrm rot="4260267">
            <a:off x="15633300" y="-828785"/>
            <a:ext cx="3367619" cy="4862988"/>
          </a:xfrm>
          <a:custGeom>
            <a:avLst/>
            <a:gdLst/>
            <a:ahLst/>
            <a:cxnLst/>
            <a:rect l="l" t="t" r="r" b="b"/>
            <a:pathLst>
              <a:path w="3367619" h="4862988">
                <a:moveTo>
                  <a:pt x="0" y="0"/>
                </a:moveTo>
                <a:lnTo>
                  <a:pt x="3367619" y="0"/>
                </a:lnTo>
                <a:lnTo>
                  <a:pt x="3367619" y="4862988"/>
                </a:lnTo>
                <a:lnTo>
                  <a:pt x="0" y="4862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43281" y="2122621"/>
            <a:ext cx="17387515" cy="1863643"/>
            <a:chOff x="0" y="0"/>
            <a:chExt cx="4422219" cy="5767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22218" cy="576748"/>
            </a:xfrm>
            <a:custGeom>
              <a:avLst/>
              <a:gdLst/>
              <a:ahLst/>
              <a:cxnLst/>
              <a:rect l="l" t="t" r="r" b="b"/>
              <a:pathLst>
                <a:path w="4422218" h="576748">
                  <a:moveTo>
                    <a:pt x="32276" y="0"/>
                  </a:moveTo>
                  <a:lnTo>
                    <a:pt x="4389943" y="0"/>
                  </a:lnTo>
                  <a:cubicBezTo>
                    <a:pt x="4398502" y="0"/>
                    <a:pt x="4406712" y="3401"/>
                    <a:pt x="4412765" y="9453"/>
                  </a:cubicBezTo>
                  <a:cubicBezTo>
                    <a:pt x="4418818" y="15506"/>
                    <a:pt x="4422218" y="23716"/>
                    <a:pt x="4422218" y="32276"/>
                  </a:cubicBezTo>
                  <a:lnTo>
                    <a:pt x="4422218" y="544472"/>
                  </a:lnTo>
                  <a:cubicBezTo>
                    <a:pt x="4422218" y="562298"/>
                    <a:pt x="4407768" y="576748"/>
                    <a:pt x="4389943" y="576748"/>
                  </a:cubicBezTo>
                  <a:lnTo>
                    <a:pt x="32276" y="576748"/>
                  </a:lnTo>
                  <a:cubicBezTo>
                    <a:pt x="14450" y="576748"/>
                    <a:pt x="0" y="562298"/>
                    <a:pt x="0" y="544472"/>
                  </a:cubicBezTo>
                  <a:lnTo>
                    <a:pt x="0" y="32276"/>
                  </a:lnTo>
                  <a:cubicBezTo>
                    <a:pt x="0" y="23716"/>
                    <a:pt x="3401" y="15506"/>
                    <a:pt x="9453" y="9453"/>
                  </a:cubicBezTo>
                  <a:cubicBezTo>
                    <a:pt x="15506" y="3401"/>
                    <a:pt x="23716" y="0"/>
                    <a:pt x="32276" y="0"/>
                  </a:cubicBezTo>
                  <a:close/>
                </a:path>
              </a:pathLst>
            </a:custGeom>
            <a:solidFill>
              <a:srgbClr val="992800"/>
            </a:solidFill>
            <a:ln w="952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422219" cy="62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93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75517" y="4442006"/>
            <a:ext cx="17374115" cy="5578293"/>
            <a:chOff x="0" y="0"/>
            <a:chExt cx="4422219" cy="5767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22218" cy="576748"/>
            </a:xfrm>
            <a:custGeom>
              <a:avLst/>
              <a:gdLst/>
              <a:ahLst/>
              <a:cxnLst/>
              <a:rect l="l" t="t" r="r" b="b"/>
              <a:pathLst>
                <a:path w="4422218" h="576748">
                  <a:moveTo>
                    <a:pt x="32276" y="0"/>
                  </a:moveTo>
                  <a:lnTo>
                    <a:pt x="4389943" y="0"/>
                  </a:lnTo>
                  <a:cubicBezTo>
                    <a:pt x="4398502" y="0"/>
                    <a:pt x="4406712" y="3401"/>
                    <a:pt x="4412765" y="9453"/>
                  </a:cubicBezTo>
                  <a:cubicBezTo>
                    <a:pt x="4418818" y="15506"/>
                    <a:pt x="4422218" y="23716"/>
                    <a:pt x="4422218" y="32276"/>
                  </a:cubicBezTo>
                  <a:lnTo>
                    <a:pt x="4422218" y="544472"/>
                  </a:lnTo>
                  <a:cubicBezTo>
                    <a:pt x="4422218" y="562298"/>
                    <a:pt x="4407768" y="576748"/>
                    <a:pt x="4389943" y="576748"/>
                  </a:cubicBezTo>
                  <a:lnTo>
                    <a:pt x="32276" y="576748"/>
                  </a:lnTo>
                  <a:cubicBezTo>
                    <a:pt x="14450" y="576748"/>
                    <a:pt x="0" y="562298"/>
                    <a:pt x="0" y="544472"/>
                  </a:cubicBezTo>
                  <a:lnTo>
                    <a:pt x="0" y="32276"/>
                  </a:lnTo>
                  <a:cubicBezTo>
                    <a:pt x="0" y="23716"/>
                    <a:pt x="3401" y="15506"/>
                    <a:pt x="9453" y="9453"/>
                  </a:cubicBezTo>
                  <a:cubicBezTo>
                    <a:pt x="15506" y="3401"/>
                    <a:pt x="23716" y="0"/>
                    <a:pt x="32276" y="0"/>
                  </a:cubicBezTo>
                  <a:close/>
                </a:path>
              </a:pathLst>
            </a:custGeom>
            <a:solidFill>
              <a:srgbClr val="3C7F72"/>
            </a:solidFill>
            <a:ln w="952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422219" cy="62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93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68689" y="284253"/>
            <a:ext cx="14001266" cy="1679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050"/>
              </a:lnSpc>
              <a:spcBef>
                <a:spcPct val="0"/>
              </a:spcBef>
            </a:pPr>
            <a:r>
              <a:rPr lang="ru-RU" sz="9321" dirty="0" smtClean="0">
                <a:solidFill>
                  <a:srgbClr val="43241E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Цель и задачи</a:t>
            </a:r>
            <a:endParaRPr lang="en-US" sz="9321" dirty="0">
              <a:solidFill>
                <a:srgbClr val="43241E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47181" y="2460364"/>
            <a:ext cx="17069321" cy="1194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600"/>
              </a:lnSpc>
              <a:spcBef>
                <a:spcPct val="0"/>
              </a:spcBef>
            </a:pPr>
            <a:r>
              <a:rPr lang="ru-RU" sz="48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Цель:</a:t>
            </a:r>
            <a:r>
              <a:rPr lang="en-US" sz="48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 </a:t>
            </a:r>
            <a:r>
              <a:rPr lang="ru-RU" sz="48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обобщить </a:t>
            </a:r>
            <a:r>
              <a:rPr lang="ru-RU" sz="4800" dirty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и </a:t>
            </a:r>
            <a:r>
              <a:rPr lang="ru-RU" sz="48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передать свой педагогический опыт </a:t>
            </a:r>
            <a:r>
              <a:rPr lang="ru-RU" sz="4800" dirty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использования народных </a:t>
            </a:r>
            <a:r>
              <a:rPr lang="ru-RU" sz="48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игр </a:t>
            </a:r>
            <a:r>
              <a:rPr lang="ru-RU" sz="4800" dirty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в работе педагога-психолога.</a:t>
            </a:r>
            <a:endParaRPr lang="en-US" sz="4800" dirty="0">
              <a:solidFill>
                <a:srgbClr val="FFFFFF"/>
              </a:solidFill>
              <a:latin typeface="Constantia" panose="02030602050306030303" pitchFamily="18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06593" y="4623582"/>
            <a:ext cx="17109909" cy="4642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Задачи</a:t>
            </a:r>
            <a:r>
              <a:rPr lang="en-US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:</a:t>
            </a:r>
            <a:endParaRPr lang="ru-RU" sz="4400" dirty="0" smtClean="0">
              <a:solidFill>
                <a:srgbClr val="FFFFFF"/>
              </a:solidFill>
              <a:latin typeface="Constantia" panose="02030602050306030303" pitchFamily="18" charset="0"/>
              <a:ea typeface="Poppins Bold"/>
              <a:cs typeface="Poppins Bold"/>
              <a:sym typeface="Poppins Bold"/>
            </a:endParaRPr>
          </a:p>
          <a:p>
            <a:pPr marL="457200" lvl="0" indent="-4572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Познакомить </a:t>
            </a:r>
            <a:r>
              <a:rPr lang="ru-RU" sz="4400" dirty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педагогов-психологов с особенностями народных игр и их значением для развития детей;</a:t>
            </a:r>
          </a:p>
          <a:p>
            <a:pPr marL="457200" lvl="0" indent="-457200">
              <a:lnSpc>
                <a:spcPts val="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Расширить </a:t>
            </a:r>
            <a:r>
              <a:rPr lang="ru-RU" sz="4400" dirty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и систематизировать представления педагогов-психологов о </a:t>
            </a: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народных </a:t>
            </a:r>
            <a:r>
              <a:rPr lang="ru-RU" sz="4400" dirty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играх как о форме организации коррекционно-развивающей </a:t>
            </a: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и психопрофилактической </a:t>
            </a:r>
            <a:r>
              <a:rPr lang="ru-RU" sz="4400" dirty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работы с участниками образовательного </a:t>
            </a:r>
            <a:r>
              <a:rPr lang="ru-RU" sz="4400" dirty="0" smtClean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процесса</a:t>
            </a:r>
            <a:r>
              <a:rPr lang="ru-RU" sz="4400" dirty="0">
                <a:solidFill>
                  <a:srgbClr val="FFFFFF"/>
                </a:solidFill>
                <a:latin typeface="Constantia" panose="02030602050306030303" pitchFamily="18" charset="0"/>
                <a:ea typeface="Poppins Bold"/>
                <a:cs typeface="Poppins Bold"/>
                <a:sym typeface="Poppins Bold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5199" y="1415372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08997" y="5143500"/>
            <a:ext cx="3579003" cy="3728128"/>
          </a:xfrm>
          <a:custGeom>
            <a:avLst/>
            <a:gdLst/>
            <a:ahLst/>
            <a:cxnLst/>
            <a:rect l="l" t="t" r="r" b="b"/>
            <a:pathLst>
              <a:path w="3579003" h="3728128">
                <a:moveTo>
                  <a:pt x="0" y="0"/>
                </a:moveTo>
                <a:lnTo>
                  <a:pt x="3579003" y="0"/>
                </a:lnTo>
                <a:lnTo>
                  <a:pt x="3579003" y="3728128"/>
                </a:lnTo>
                <a:lnTo>
                  <a:pt x="0" y="37281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01071" y="7007564"/>
            <a:ext cx="9503049" cy="6117588"/>
          </a:xfrm>
          <a:custGeom>
            <a:avLst/>
            <a:gdLst/>
            <a:ahLst/>
            <a:cxnLst/>
            <a:rect l="l" t="t" r="r" b="b"/>
            <a:pathLst>
              <a:path w="9503049" h="6117588">
                <a:moveTo>
                  <a:pt x="0" y="0"/>
                </a:moveTo>
                <a:lnTo>
                  <a:pt x="9503049" y="0"/>
                </a:lnTo>
                <a:lnTo>
                  <a:pt x="9503049" y="6117588"/>
                </a:lnTo>
                <a:lnTo>
                  <a:pt x="0" y="6117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91362" y="-3132987"/>
            <a:ext cx="8235269" cy="5301454"/>
          </a:xfrm>
          <a:custGeom>
            <a:avLst/>
            <a:gdLst/>
            <a:ahLst/>
            <a:cxnLst/>
            <a:rect l="l" t="t" r="r" b="b"/>
            <a:pathLst>
              <a:path w="8235269" h="5301454">
                <a:moveTo>
                  <a:pt x="0" y="0"/>
                </a:moveTo>
                <a:lnTo>
                  <a:pt x="8235269" y="0"/>
                </a:lnTo>
                <a:lnTo>
                  <a:pt x="8235269" y="5301455"/>
                </a:lnTo>
                <a:lnTo>
                  <a:pt x="0" y="5301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13042" y="4152900"/>
            <a:ext cx="13461916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00"/>
              </a:lnSpc>
              <a:spcBef>
                <a:spcPct val="0"/>
              </a:spcBef>
            </a:pPr>
            <a:r>
              <a:rPr lang="ru-RU" sz="12902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Игра «Имена»</a:t>
            </a:r>
            <a:endParaRPr lang="en-US" sz="12902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3" y="6134100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22" y="3279436"/>
            <a:ext cx="17129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88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Group Discussion Illustration - Free Download People Illustrations |  IconScou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s://cdni.iconscout.com/illustration/premium/thumb/group-discussion-illustration-download-in-svg-png-gif-file-formats--chair-person-character-therapy-pack-people-illustrations-2694542.png?f=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Discussion - Free people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545594"/>
            <a:ext cx="6330244" cy="633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/>
          <p:cNvSpPr txBox="1"/>
          <p:nvPr/>
        </p:nvSpPr>
        <p:spPr>
          <a:xfrm>
            <a:off x="307975" y="876300"/>
            <a:ext cx="17751425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ru-RU" sz="8000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Какую ценность имеют народные игры для работы педагога-психолога?</a:t>
            </a:r>
            <a:endParaRPr lang="en-US" sz="8000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</p:spTree>
    <p:extLst>
      <p:ext uri="{BB962C8B-B14F-4D97-AF65-F5344CB8AC3E}">
        <p14:creationId xmlns:p14="http://schemas.microsoft.com/office/powerpoint/2010/main" val="322907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6105" y="-736344"/>
            <a:ext cx="9749723" cy="11177667"/>
            <a:chOff x="0" y="0"/>
            <a:chExt cx="2567828" cy="29439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67828" cy="2943912"/>
            </a:xfrm>
            <a:custGeom>
              <a:avLst/>
              <a:gdLst/>
              <a:ahLst/>
              <a:cxnLst/>
              <a:rect l="l" t="t" r="r" b="b"/>
              <a:pathLst>
                <a:path w="2567828" h="2943912">
                  <a:moveTo>
                    <a:pt x="0" y="0"/>
                  </a:moveTo>
                  <a:lnTo>
                    <a:pt x="2567828" y="0"/>
                  </a:lnTo>
                  <a:lnTo>
                    <a:pt x="2567828" y="2943912"/>
                  </a:lnTo>
                  <a:lnTo>
                    <a:pt x="0" y="2943912"/>
                  </a:lnTo>
                  <a:close/>
                </a:path>
              </a:pathLst>
            </a:custGeom>
            <a:solidFill>
              <a:srgbClr val="D34A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567828" cy="2991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93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255183" y="9258300"/>
            <a:ext cx="6064079" cy="2251289"/>
          </a:xfrm>
          <a:custGeom>
            <a:avLst/>
            <a:gdLst/>
            <a:ahLst/>
            <a:cxnLst/>
            <a:rect l="l" t="t" r="r" b="b"/>
            <a:pathLst>
              <a:path w="6064079" h="2251289">
                <a:moveTo>
                  <a:pt x="0" y="0"/>
                </a:moveTo>
                <a:lnTo>
                  <a:pt x="6064079" y="0"/>
                </a:lnTo>
                <a:lnTo>
                  <a:pt x="6064079" y="2251289"/>
                </a:lnTo>
                <a:lnTo>
                  <a:pt x="0" y="2251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255183" y="-1222589"/>
            <a:ext cx="6064079" cy="2251289"/>
          </a:xfrm>
          <a:custGeom>
            <a:avLst/>
            <a:gdLst/>
            <a:ahLst/>
            <a:cxnLst/>
            <a:rect l="l" t="t" r="r" b="b"/>
            <a:pathLst>
              <a:path w="6064079" h="2251289">
                <a:moveTo>
                  <a:pt x="0" y="0"/>
                </a:moveTo>
                <a:lnTo>
                  <a:pt x="6064079" y="0"/>
                </a:lnTo>
                <a:lnTo>
                  <a:pt x="6064079" y="2251289"/>
                </a:lnTo>
                <a:lnTo>
                  <a:pt x="0" y="2251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800598" y="800100"/>
            <a:ext cx="9209828" cy="2196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100"/>
              </a:lnSpc>
              <a:spcBef>
                <a:spcPct val="0"/>
              </a:spcBef>
            </a:pPr>
            <a:r>
              <a:rPr lang="ru-RU" sz="8000" dirty="0" smtClean="0">
                <a:solidFill>
                  <a:srgbClr val="FFFFFF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Покровский</a:t>
            </a:r>
            <a:r>
              <a:rPr lang="ru-RU" sz="6000" dirty="0" smtClean="0">
                <a:solidFill>
                  <a:srgbClr val="FFFFFF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 </a:t>
            </a:r>
          </a:p>
          <a:p>
            <a:pPr marL="0" lvl="0" indent="0">
              <a:lnSpc>
                <a:spcPts val="9100"/>
              </a:lnSpc>
              <a:spcBef>
                <a:spcPct val="0"/>
              </a:spcBef>
            </a:pPr>
            <a:r>
              <a:rPr lang="ru-RU" sz="6000" dirty="0" smtClean="0">
                <a:solidFill>
                  <a:srgbClr val="FFFFFF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Егор</a:t>
            </a:r>
            <a:r>
              <a:rPr lang="ru-RU" sz="6000" dirty="0">
                <a:solidFill>
                  <a:srgbClr val="FFFFFF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 </a:t>
            </a:r>
            <a:r>
              <a:rPr lang="ru-RU" sz="6000" dirty="0" smtClean="0">
                <a:solidFill>
                  <a:srgbClr val="FFFFFF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Арсеньевич</a:t>
            </a:r>
            <a:endParaRPr lang="en-US" sz="6000" dirty="0">
              <a:solidFill>
                <a:srgbClr val="FFFFFF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7170" name="Picture 2" descr="Покровский, Е.А. Детские игры преимущественно русские (в связи с историей,  ... | Аукционы | Аукционный дом «Литфонд»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1257300"/>
            <a:ext cx="4914900" cy="787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upload.wikimedia.org/wikipedia/commons/thumb/9/9a/Pokrovsky_EA.jpg/180px-Pokrovsky_E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876299"/>
            <a:ext cx="3592514" cy="471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00598" y="3200732"/>
            <a:ext cx="33849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Constantia" panose="02030602050306030303" pitchFamily="18" charset="0"/>
              </a:rPr>
              <a:t>(1834—1895)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89000" y="5981700"/>
            <a:ext cx="88518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Constantia" panose="02030602050306030303" pitchFamily="18" charset="0"/>
              </a:rPr>
              <a:t>Р</a:t>
            </a:r>
            <a:r>
              <a:rPr lang="ru-RU" sz="4000" dirty="0" smtClean="0">
                <a:solidFill>
                  <a:schemeClr val="bg1"/>
                </a:solidFill>
                <a:latin typeface="Constantia" panose="02030602050306030303" pitchFamily="18" charset="0"/>
              </a:rPr>
              <a:t>усский </a:t>
            </a:r>
            <a:r>
              <a:rPr lang="ru-RU" sz="4000" dirty="0">
                <a:solidFill>
                  <a:schemeClr val="bg1"/>
                </a:solidFill>
                <a:latin typeface="Constantia" panose="02030602050306030303" pitchFamily="18" charset="0"/>
              </a:rPr>
              <a:t>педиатр, психолог, благотворитель; доктор </a:t>
            </a:r>
            <a:r>
              <a:rPr lang="ru-RU" sz="4000" dirty="0" smtClean="0">
                <a:solidFill>
                  <a:schemeClr val="bg1"/>
                </a:solidFill>
                <a:latin typeface="Constantia" panose="02030602050306030303" pitchFamily="18" charset="0"/>
              </a:rPr>
              <a:t>медицины.</a:t>
            </a:r>
            <a:endParaRPr lang="ru-RU" sz="4000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1701" y="7734300"/>
            <a:ext cx="91717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Constantia" panose="02030602050306030303" pitchFamily="18" charset="0"/>
              </a:rPr>
              <a:t>Автор книги «Детские </a:t>
            </a:r>
            <a:r>
              <a:rPr lang="ru-RU" sz="3600" dirty="0">
                <a:solidFill>
                  <a:schemeClr val="bg1"/>
                </a:solidFill>
                <a:latin typeface="Constantia" panose="02030602050306030303" pitchFamily="18" charset="0"/>
              </a:rPr>
              <a:t>игры, преимущественно </a:t>
            </a:r>
            <a:r>
              <a:rPr lang="ru-RU" sz="3600" dirty="0" smtClean="0">
                <a:solidFill>
                  <a:schemeClr val="bg1"/>
                </a:solidFill>
                <a:latin typeface="Constantia" panose="02030602050306030303" pitchFamily="18" charset="0"/>
              </a:rPr>
              <a:t>русские: в </a:t>
            </a:r>
            <a:r>
              <a:rPr lang="ru-RU" sz="3600" dirty="0">
                <a:solidFill>
                  <a:schemeClr val="bg1"/>
                </a:solidFill>
                <a:latin typeface="Constantia" panose="02030602050306030303" pitchFamily="18" charset="0"/>
              </a:rPr>
              <a:t>связи с историей, </a:t>
            </a:r>
            <a:r>
              <a:rPr lang="ru-RU" sz="3600" dirty="0" smtClean="0">
                <a:solidFill>
                  <a:schemeClr val="bg1"/>
                </a:solidFill>
                <a:latin typeface="Constantia" panose="02030602050306030303" pitchFamily="18" charset="0"/>
              </a:rPr>
              <a:t>этнографией, педагогией </a:t>
            </a:r>
            <a:r>
              <a:rPr lang="ru-RU" sz="3600" dirty="0">
                <a:solidFill>
                  <a:schemeClr val="bg1"/>
                </a:solidFill>
                <a:latin typeface="Constantia" panose="02030602050306030303" pitchFamily="18" charset="0"/>
              </a:rPr>
              <a:t>и </a:t>
            </a:r>
            <a:r>
              <a:rPr lang="ru-RU" sz="3600" dirty="0" smtClean="0">
                <a:solidFill>
                  <a:schemeClr val="bg1"/>
                </a:solidFill>
                <a:latin typeface="Constantia" panose="02030602050306030303" pitchFamily="18" charset="0"/>
              </a:rPr>
              <a:t>гигиеной»</a:t>
            </a:r>
            <a:r>
              <a:rPr lang="ru-RU" sz="3600" dirty="0">
                <a:solidFill>
                  <a:schemeClr val="bg1"/>
                </a:solidFill>
                <a:latin typeface="Constantia" panose="0203060205030603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326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1193" y="1907380"/>
            <a:ext cx="11865614" cy="6472240"/>
            <a:chOff x="0" y="0"/>
            <a:chExt cx="3125100" cy="17046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25100" cy="1704623"/>
            </a:xfrm>
            <a:custGeom>
              <a:avLst/>
              <a:gdLst/>
              <a:ahLst/>
              <a:cxnLst/>
              <a:rect l="l" t="t" r="r" b="b"/>
              <a:pathLst>
                <a:path w="3125100" h="1704623">
                  <a:moveTo>
                    <a:pt x="65247" y="0"/>
                  </a:moveTo>
                  <a:lnTo>
                    <a:pt x="3059853" y="0"/>
                  </a:lnTo>
                  <a:cubicBezTo>
                    <a:pt x="3077158" y="0"/>
                    <a:pt x="3093754" y="6874"/>
                    <a:pt x="3105990" y="19110"/>
                  </a:cubicBezTo>
                  <a:cubicBezTo>
                    <a:pt x="3118226" y="31346"/>
                    <a:pt x="3125100" y="47942"/>
                    <a:pt x="3125100" y="65247"/>
                  </a:cubicBezTo>
                  <a:lnTo>
                    <a:pt x="3125100" y="1639376"/>
                  </a:lnTo>
                  <a:cubicBezTo>
                    <a:pt x="3125100" y="1656681"/>
                    <a:pt x="3118226" y="1673277"/>
                    <a:pt x="3105990" y="1685513"/>
                  </a:cubicBezTo>
                  <a:cubicBezTo>
                    <a:pt x="3093754" y="1697749"/>
                    <a:pt x="3077158" y="1704623"/>
                    <a:pt x="3059853" y="1704623"/>
                  </a:cubicBezTo>
                  <a:lnTo>
                    <a:pt x="65247" y="1704623"/>
                  </a:lnTo>
                  <a:cubicBezTo>
                    <a:pt x="47942" y="1704623"/>
                    <a:pt x="31346" y="1697749"/>
                    <a:pt x="19110" y="1685513"/>
                  </a:cubicBezTo>
                  <a:cubicBezTo>
                    <a:pt x="6874" y="1673277"/>
                    <a:pt x="0" y="1656681"/>
                    <a:pt x="0" y="1639376"/>
                  </a:cubicBezTo>
                  <a:lnTo>
                    <a:pt x="0" y="65247"/>
                  </a:lnTo>
                  <a:cubicBezTo>
                    <a:pt x="0" y="47942"/>
                    <a:pt x="6874" y="31346"/>
                    <a:pt x="19110" y="19110"/>
                  </a:cubicBezTo>
                  <a:cubicBezTo>
                    <a:pt x="31346" y="6874"/>
                    <a:pt x="47942" y="0"/>
                    <a:pt x="65247" y="0"/>
                  </a:cubicBezTo>
                  <a:close/>
                </a:path>
              </a:pathLst>
            </a:custGeom>
            <a:solidFill>
              <a:srgbClr val="FFF4CD"/>
            </a:solidFill>
            <a:ln w="952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25100" cy="1752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93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505200" y="3797558"/>
            <a:ext cx="11277600" cy="4385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0"/>
              </a:lnSpc>
              <a:spcBef>
                <a:spcPct val="0"/>
              </a:spcBef>
            </a:pPr>
            <a:r>
              <a:rPr lang="ru-RU" sz="4400" dirty="0" smtClean="0">
                <a:solidFill>
                  <a:srgbClr val="000000"/>
                </a:solidFill>
                <a:latin typeface="Constantia" panose="02030602050306030303" pitchFamily="18" charset="0"/>
                <a:ea typeface="Poppins"/>
                <a:cs typeface="Poppins"/>
                <a:sym typeface="Poppins"/>
              </a:rPr>
              <a:t>Народные игры - уникальный способ </a:t>
            </a:r>
            <a:r>
              <a:rPr lang="ru-RU" sz="4400" dirty="0">
                <a:solidFill>
                  <a:srgbClr val="000000"/>
                </a:solidFill>
                <a:latin typeface="Constantia" panose="02030602050306030303" pitchFamily="18" charset="0"/>
                <a:ea typeface="Poppins"/>
                <a:cs typeface="Poppins"/>
                <a:sym typeface="Poppins"/>
              </a:rPr>
              <a:t>организации коррекционно-развивающей и психопрофилактической работы со всеми участниками образовательного процесса </a:t>
            </a:r>
            <a:endParaRPr lang="ru-RU" sz="4400" dirty="0" smtClean="0">
              <a:solidFill>
                <a:srgbClr val="000000"/>
              </a:solidFill>
              <a:latin typeface="Constantia" panose="02030602050306030303" pitchFamily="18" charset="0"/>
              <a:ea typeface="Poppins"/>
              <a:cs typeface="Poppins"/>
              <a:sym typeface="Poppins"/>
            </a:endParaRPr>
          </a:p>
          <a:p>
            <a:pPr algn="ctr">
              <a:lnSpc>
                <a:spcPts val="5700"/>
              </a:lnSpc>
              <a:spcBef>
                <a:spcPct val="0"/>
              </a:spcBef>
            </a:pPr>
            <a:r>
              <a:rPr lang="ru-RU" sz="4400" dirty="0" smtClean="0">
                <a:solidFill>
                  <a:srgbClr val="000000"/>
                </a:solidFill>
                <a:latin typeface="Constantia" panose="02030602050306030303" pitchFamily="18" charset="0"/>
                <a:ea typeface="Poppins"/>
                <a:cs typeface="Poppins"/>
                <a:sym typeface="Poppins"/>
              </a:rPr>
              <a:t>(</a:t>
            </a:r>
            <a:r>
              <a:rPr lang="ru-RU" sz="4400" dirty="0">
                <a:solidFill>
                  <a:srgbClr val="000000"/>
                </a:solidFill>
                <a:latin typeface="Constantia" panose="02030602050306030303" pitchFamily="18" charset="0"/>
                <a:ea typeface="Poppins"/>
                <a:cs typeface="Poppins"/>
                <a:sym typeface="Poppins"/>
              </a:rPr>
              <a:t>с детьми, родителями и педагогами).</a:t>
            </a:r>
            <a:endParaRPr lang="en-US" sz="4400" dirty="0" smtClean="0">
              <a:solidFill>
                <a:srgbClr val="000000"/>
              </a:solidFill>
              <a:latin typeface="Constantia" panose="02030602050306030303" pitchFamily="18" charset="0"/>
              <a:ea typeface="Poppins"/>
              <a:cs typeface="Poppins"/>
              <a:sym typeface="Poppins"/>
            </a:endParaRPr>
          </a:p>
          <a:p>
            <a:pPr marL="0" lvl="0" indent="0" algn="ctr">
              <a:lnSpc>
                <a:spcPts val="5700"/>
              </a:lnSpc>
              <a:spcBef>
                <a:spcPct val="0"/>
              </a:spcBef>
            </a:pPr>
            <a:r>
              <a:rPr lang="ru-RU" sz="4400" dirty="0" smtClean="0">
                <a:solidFill>
                  <a:srgbClr val="000000"/>
                </a:solidFill>
                <a:latin typeface="Constantia" panose="02030602050306030303" pitchFamily="18" charset="0"/>
                <a:ea typeface="Poppins"/>
                <a:cs typeface="Poppins"/>
                <a:sym typeface="Poppins"/>
              </a:rPr>
              <a:t> </a:t>
            </a:r>
            <a:endParaRPr lang="en-US" sz="4400" dirty="0">
              <a:solidFill>
                <a:srgbClr val="000000"/>
              </a:solidFill>
              <a:latin typeface="Constantia" panose="02030602050306030303" pitchFamily="18" charset="0"/>
              <a:ea typeface="Poppins"/>
              <a:cs typeface="Poppins"/>
              <a:sym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17617" y="2067293"/>
            <a:ext cx="4652765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854"/>
              </a:lnSpc>
              <a:spcBef>
                <a:spcPct val="0"/>
              </a:spcBef>
            </a:pPr>
            <a:r>
              <a:rPr lang="ru-RU" sz="9181" dirty="0" smtClean="0">
                <a:solidFill>
                  <a:srgbClr val="D34A24"/>
                </a:solidFill>
                <a:latin typeface="RF Krabuler" panose="00000500000000000000" pitchFamily="2" charset="-52"/>
                <a:ea typeface="Rundeck"/>
                <a:cs typeface="Rundeck"/>
                <a:sym typeface="Rundeck"/>
              </a:rPr>
              <a:t>Гипотеза</a:t>
            </a:r>
            <a:endParaRPr lang="en-US" sz="9181" dirty="0">
              <a:solidFill>
                <a:srgbClr val="D34A24"/>
              </a:solidFill>
              <a:latin typeface="RF Krabuler" panose="00000500000000000000" pitchFamily="2" charset="-52"/>
              <a:ea typeface="Rundeck"/>
              <a:cs typeface="Rundeck"/>
              <a:sym typeface="Rundeck"/>
            </a:endParaRPr>
          </a:p>
        </p:txBody>
      </p:sp>
      <p:pic>
        <p:nvPicPr>
          <p:cNvPr id="3075" name="Picture 3" descr="C:\Users\Администратор\Downloads\hand-drawn-maslenitsa-element-pack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r="56600" b="59600"/>
          <a:stretch/>
        </p:blipFill>
        <p:spPr bwMode="auto">
          <a:xfrm>
            <a:off x="13874496" y="6763277"/>
            <a:ext cx="2992635" cy="323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Администратор\Downloads\hand-drawn-maslenitsa-element-pack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00" t="53664" b="3700"/>
          <a:stretch/>
        </p:blipFill>
        <p:spPr bwMode="auto">
          <a:xfrm>
            <a:off x="2321919" y="291119"/>
            <a:ext cx="2387600" cy="341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31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2268</TotalTime>
  <Words>401</Words>
  <Application>Microsoft Office PowerPoint</Application>
  <PresentationFormat>Произвольный</PresentationFormat>
  <Paragraphs>82</Paragraphs>
  <Slides>41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2" baseType="lpstr">
      <vt:lpstr>Arial</vt:lpstr>
      <vt:lpstr>Cambria</vt:lpstr>
      <vt:lpstr>RF Krabuler</vt:lpstr>
      <vt:lpstr>Wingdings</vt:lpstr>
      <vt:lpstr>Poppins Italics</vt:lpstr>
      <vt:lpstr>Poppins</vt:lpstr>
      <vt:lpstr>Constantia</vt:lpstr>
      <vt:lpstr>Poppins Bold</vt:lpstr>
      <vt:lpstr>Rundeck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Retro Simple Sales Group Project Presentation</dc:title>
  <dc:creator>Администратор</dc:creator>
  <cp:lastModifiedBy>Администратор</cp:lastModifiedBy>
  <cp:revision>89</cp:revision>
  <dcterms:created xsi:type="dcterms:W3CDTF">2006-08-16T00:00:00Z</dcterms:created>
  <dcterms:modified xsi:type="dcterms:W3CDTF">2025-11-22T20:08:38Z</dcterms:modified>
  <dc:identifier>DAGUCl4oPvE</dc:identifier>
</cp:coreProperties>
</file>