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68" r:id="rId4"/>
    <p:sldId id="269" r:id="rId5"/>
    <p:sldId id="274" r:id="rId6"/>
    <p:sldId id="277" r:id="rId7"/>
    <p:sldId id="271" r:id="rId8"/>
    <p:sldId id="272" r:id="rId9"/>
    <p:sldId id="278" r:id="rId10"/>
    <p:sldId id="273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55016-2A6E-4CD3-B267-6EFD66147255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FE720-EF16-4FF7-BFD6-E0FBC25AA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634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FE720-EF16-4FF7-BFD6-E0FBC25AA05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628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238B7-B54E-81E7-47F3-D79FD7E46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A4E079D-8372-493F-E8F9-6C8F9EFC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44BD709-0390-ABDD-6097-FF61722B72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E7A6CEC-6091-2AA2-E202-BAD45B303F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FFE720-EF16-4FF7-BFD6-E0FBC25AA05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816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0B2BB-8C2A-451E-83A4-72334C2EE377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78D9-CB22-4BC2-B823-21A24BCC6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458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0B2BB-8C2A-451E-83A4-72334C2EE377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78D9-CB22-4BC2-B823-21A24BCC6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425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0B2BB-8C2A-451E-83A4-72334C2EE377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78D9-CB22-4BC2-B823-21A24BCC6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201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0B2BB-8C2A-451E-83A4-72334C2EE377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78D9-CB22-4BC2-B823-21A24BCC6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029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0B2BB-8C2A-451E-83A4-72334C2EE377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78D9-CB22-4BC2-B823-21A24BCC6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797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0B2BB-8C2A-451E-83A4-72334C2EE377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78D9-CB22-4BC2-B823-21A24BCC6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998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0B2BB-8C2A-451E-83A4-72334C2EE377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78D9-CB22-4BC2-B823-21A24BCC625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032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0B2BB-8C2A-451E-83A4-72334C2EE377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78D9-CB22-4BC2-B823-21A24BCC6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414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0B2BB-8C2A-451E-83A4-72334C2EE377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78D9-CB22-4BC2-B823-21A24BCC6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404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0B2BB-8C2A-451E-83A4-72334C2EE377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78D9-CB22-4BC2-B823-21A24BCC6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476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580B2BB-8C2A-451E-83A4-72334C2EE377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78D9-CB22-4BC2-B823-21A24BCC6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061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580B2BB-8C2A-451E-83A4-72334C2EE377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01E78D9-CB22-4BC2-B823-21A24BCC6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425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735A9B-B189-4DE4-8CAD-EC990CDCE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39015"/>
            <a:ext cx="9144000" cy="798897"/>
          </a:xfrm>
        </p:spPr>
        <p:txBody>
          <a:bodyPr>
            <a:normAutofit fontScale="90000"/>
          </a:bodyPr>
          <a:lstStyle/>
          <a:p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A8724ED-FADC-4802-B603-AEB2B64DCD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28724" y="4256772"/>
            <a:ext cx="4369870" cy="2370222"/>
          </a:xfrm>
        </p:spPr>
        <p:txBody>
          <a:bodyPr>
            <a:normAutofit/>
          </a:bodyPr>
          <a:lstStyle/>
          <a:p>
            <a:pPr algn="ctr"/>
            <a:b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EB50AF7-CD98-4A31-9A61-4C80A8B8243E}"/>
              </a:ext>
            </a:extLst>
          </p:cNvPr>
          <p:cNvSpPr/>
          <p:nvPr/>
        </p:nvSpPr>
        <p:spPr>
          <a:xfrm>
            <a:off x="6096000" y="3626578"/>
            <a:ext cx="5360601" cy="2596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Завойкина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Владимировна,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учитель-дефектолог, психолог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МКОУ «Школа-интернат»</a:t>
            </a:r>
          </a:p>
          <a:p>
            <a:pPr algn="ctr"/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Ступино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F39FE4-F7CC-47BE-B1AF-7915EE6D151B}"/>
              </a:ext>
            </a:extLst>
          </p:cNvPr>
          <p:cNvSpPr txBox="1"/>
          <p:nvPr/>
        </p:nvSpPr>
        <p:spPr>
          <a:xfrm>
            <a:off x="608243" y="1968106"/>
            <a:ext cx="110774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эмоционально-волевой сферы детей 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ОВЗ посредством технологии игры на песке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5E5DC08-DC60-4F0C-8601-47E1A9920E7D}"/>
              </a:ext>
            </a:extLst>
          </p:cNvPr>
          <p:cNvSpPr/>
          <p:nvPr/>
        </p:nvSpPr>
        <p:spPr>
          <a:xfrm>
            <a:off x="512592" y="308007"/>
            <a:ext cx="11268730" cy="12464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ВСЕРОССИЙСКАЯ НАУЧНО-ПРАКТИЧЕСКАЯ КОНФЕРЕНЦИЯ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«РЕАЛИЗАЦИЯ РЕГЕНТАЛЬНОЙ ФУНКЦИИ ВОСПИТАНИЯ В ОБРАЗОВАТЕЛЬНОМ ПРОЦЕССЕ»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25.11.2025 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E5E66BBA-F9AA-2CBB-6CFA-98C93C9778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57"/>
          <a:stretch>
            <a:fillRect/>
          </a:stretch>
        </p:blipFill>
        <p:spPr bwMode="auto">
          <a:xfrm>
            <a:off x="735399" y="3626578"/>
            <a:ext cx="4698243" cy="25968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83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4F6405-BE25-A38B-0F61-F5A7B21EE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052E69A3-16B6-015D-EB7D-9BE44E591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958EA38B-F765-25B9-6779-5A23ADB673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1" b="17777"/>
          <a:stretch>
            <a:fillRect/>
          </a:stretch>
        </p:blipFill>
        <p:spPr bwMode="auto">
          <a:xfrm>
            <a:off x="-198602" y="0"/>
            <a:ext cx="12575623" cy="694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089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773AE0-06AD-4977-70D8-C5C7F8D4C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3BB4DC7-1A4B-9C4C-B989-B50EB31E4E9B}"/>
              </a:ext>
            </a:extLst>
          </p:cNvPr>
          <p:cNvSpPr txBox="1">
            <a:spLocks/>
          </p:cNvSpPr>
          <p:nvPr/>
        </p:nvSpPr>
        <p:spPr bwMode="black">
          <a:xfrm>
            <a:off x="491490" y="57150"/>
            <a:ext cx="11700510" cy="2111994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cap="none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Песочная технология и фетровые игры позволяют обходить защитные барьеры, речевые и когнитивные трудности, выходя напрямую на эмоции, страхи и потребности. </a:t>
            </a:r>
          </a:p>
        </p:txBody>
      </p:sp>
      <p:pic>
        <p:nvPicPr>
          <p:cNvPr id="2" name="Рисунок 1" descr="Изображение выглядит как игрушка, бабочка, мультфильм, ремесл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687EDAB-B663-72E5-5D98-73F5CBC7E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42" t="55457" r="8327" b="13085"/>
          <a:stretch>
            <a:fillRect/>
          </a:stretch>
        </p:blipFill>
        <p:spPr>
          <a:xfrm rot="16200000">
            <a:off x="391614" y="2092424"/>
            <a:ext cx="3442987" cy="3733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Изображение выглядит как Детское искусство, игрушка, желтый, смайли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F49D2A0-937B-C6AC-9ADC-3D7189A7D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5" b="17085"/>
          <a:stretch>
            <a:fillRect/>
          </a:stretch>
        </p:blipFill>
        <p:spPr>
          <a:xfrm>
            <a:off x="7333681" y="2237724"/>
            <a:ext cx="4612006" cy="34574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Изображение выглядит как одежда, человек, мальчик, Человеческое лиц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F5AC703-32BD-7FC1-CBB3-C582EEF4EA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7" t="15333" r="38792"/>
          <a:stretch>
            <a:fillRect/>
          </a:stretch>
        </p:blipFill>
        <p:spPr>
          <a:xfrm>
            <a:off x="4282951" y="2012733"/>
            <a:ext cx="2747681" cy="42731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30578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60A2C5-3F19-4817-96FF-91B63BB11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20" y="-82814"/>
            <a:ext cx="11841480" cy="2582173"/>
          </a:xfrm>
          <a:noFill/>
          <a:ln>
            <a:noFill/>
          </a:ln>
        </p:spPr>
        <p:txBody>
          <a:bodyPr>
            <a:noAutofit/>
          </a:bodyPr>
          <a:lstStyle/>
          <a:p>
            <a:pPr marL="182563" algn="l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· </a:t>
            </a:r>
            <a:r>
              <a:rPr lang="ru-RU" cap="none" spc="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Трудности в распознавании и выражении эмоций.</a:t>
            </a:r>
            <a:br>
              <a:rPr lang="ru-RU" cap="none" spc="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</a:br>
            <a:r>
              <a:rPr lang="ru-RU" cap="none" spc="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· Повышенную тревожность, агрессивность или замкнутость.</a:t>
            </a:r>
            <a:br>
              <a:rPr lang="ru-RU" cap="none" spc="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</a:br>
            <a:r>
              <a:rPr lang="ru-RU" cap="none" spc="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· Низкий уровень самоконтроля и произвольности поведения.</a:t>
            </a:r>
            <a:br>
              <a:rPr lang="ru-RU" cap="none" spc="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</a:br>
            <a:r>
              <a:rPr lang="ru-RU" cap="none" spc="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· Сложности в коммуникации и построении социальных контактов</a:t>
            </a:r>
            <a:r>
              <a:rPr lang="ru-RU" cap="none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</p:txBody>
      </p:sp>
      <p:pic>
        <p:nvPicPr>
          <p:cNvPr id="4" name="Рисунок 3" descr="Изображение выглядит как одежда, человек, Человеческое лицо, ребенок, начинающий ходи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843A35F-852A-EE37-C786-9654F5E06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" b="9590"/>
          <a:stretch>
            <a:fillRect/>
          </a:stretch>
        </p:blipFill>
        <p:spPr>
          <a:xfrm>
            <a:off x="2868930" y="2317703"/>
            <a:ext cx="6263640" cy="4417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00063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50A965-0EA4-E5FE-D8F7-1CDEF344E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2C8ACF0D-B45F-7E0C-BB4F-5B980A4DF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638" y="1016127"/>
            <a:ext cx="9858392" cy="32484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Социально-коммуникативное развитие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Познавательное развитие и мотивация к учебе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Эмоционально-волевое развитие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Физическое развитие</a:t>
            </a:r>
          </a:p>
          <a:p>
            <a:endParaRPr lang="ru-RU" dirty="0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FB9B1FF5-B158-CD1D-5042-55F1739AF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44" b="89773" l="9294" r="89963">
                        <a14:foregroundMark x1="34572" y1="6656" x2="37175" y2="6006"/>
                        <a14:foregroundMark x1="33209" y1="35714" x2="28501" y2="58117"/>
                        <a14:foregroundMark x1="28501" y1="58117" x2="28501" y2="61201"/>
                        <a14:foregroundMark x1="27633" y1="58442" x2="26394" y2="39935"/>
                        <a14:foregroundMark x1="26394" y1="39935" x2="28748" y2="32955"/>
                        <a14:foregroundMark x1="38538" y1="78571" x2="54895" y2="82468"/>
                        <a14:foregroundMark x1="47336" y1="85227" x2="54523" y2="84578"/>
                        <a14:foregroundMark x1="81289" y1="73377" x2="87113" y2="78247"/>
                        <a14:foregroundMark x1="9294" y1="87338" x2="10905" y2="814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962" y="2842515"/>
            <a:ext cx="5193499" cy="396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38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0DAEF2-24D7-AA28-7F9E-A6523CF72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47D3007-235E-3E79-515A-FC1C2C2F3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50" y="0"/>
            <a:ext cx="10991850" cy="1974215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3200" cap="none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Песочная технология – это мощный инструмент психокоррекции</a:t>
            </a:r>
            <a:endParaRPr lang="ru-RU" sz="3200" i="1" cap="none" spc="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AE193FEC-2399-2A0E-8AFD-7556BC29A0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2" t="-285" r="512" b="15482"/>
          <a:stretch>
            <a:fillRect/>
          </a:stretch>
        </p:blipFill>
        <p:spPr bwMode="auto">
          <a:xfrm>
            <a:off x="838200" y="1739437"/>
            <a:ext cx="10515600" cy="493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365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FE4736-ABE2-2E83-8433-9B61386C8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человек, одежда, Человеческое лицо, ребенок, начинающий ходи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932EFA9-06CD-512E-7F5E-C9F3B769B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6" r="10530" b="9564"/>
          <a:stretch>
            <a:fillRect/>
          </a:stretch>
        </p:blipFill>
        <p:spPr>
          <a:xfrm>
            <a:off x="331472" y="1239530"/>
            <a:ext cx="5562598" cy="3876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Изображение выглядит как Человеческое лицо, человек, одежда, ребенок, начинающий ходи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B09DAC6-E2AB-8EDF-1A6B-EC697DB508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52" r="26126"/>
          <a:stretch>
            <a:fillRect/>
          </a:stretch>
        </p:blipFill>
        <p:spPr>
          <a:xfrm>
            <a:off x="6297931" y="1239530"/>
            <a:ext cx="5562600" cy="3876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74222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C6BB7B-FA4C-CF11-6766-1C4A31F5C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одежда, Человеческое лицо, человек, в помещени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FFCF6B4-9FCC-A4EC-D573-54CE3082DD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322183"/>
            <a:ext cx="6486525" cy="48648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Изображение выглядит как человек, Детское искусство, одежда, в помещени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61570A3-EDDA-F01A-23DE-189E0E7953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856" y="242173"/>
            <a:ext cx="4397693" cy="58635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77404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3D60FA-26A5-9CE8-2C88-FD004A94C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искус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C023824-06A9-2773-F4B5-50BF9BC3E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40" b="18378"/>
          <a:stretch>
            <a:fillRect/>
          </a:stretch>
        </p:blipFill>
        <p:spPr>
          <a:xfrm>
            <a:off x="21" y="0"/>
            <a:ext cx="12191979" cy="685799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7417C90-C9C6-75E9-03F5-32D255B76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6190" y="754380"/>
            <a:ext cx="4343400" cy="3506884"/>
          </a:xfrm>
          <a:noFill/>
          <a:ln w="38100" cap="sq">
            <a:noFill/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/>
          <a:p>
            <a:pPr indent="628650"/>
            <a:r>
              <a:rPr lang="en-US" sz="3600" cap="none" spc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Фетр</a:t>
            </a:r>
            <a:r>
              <a:rPr lang="en-US" sz="3600" cap="none" spc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br>
              <a:rPr lang="ru-RU" sz="3600" cap="none" spc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cap="none" spc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en-US" sz="3600" cap="none" spc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cap="none" spc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уникальный</a:t>
            </a:r>
            <a:r>
              <a:rPr lang="en-US" sz="3600" cap="none" spc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cap="none" spc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</a:t>
            </a:r>
            <a:r>
              <a:rPr lang="ru-RU" sz="3600" cap="none" spc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 для</a:t>
            </a:r>
            <a:r>
              <a:rPr lang="en-US" sz="3600" cap="none" spc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cap="none" spc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  <a:r>
              <a:rPr lang="ru-RU" sz="3600" cap="none" spc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en-US" sz="3600" cap="none" spc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3600" cap="none" spc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  <a:r>
              <a:rPr lang="en-US" sz="3600" cap="none" spc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ОВЗ</a:t>
            </a:r>
          </a:p>
        </p:txBody>
      </p:sp>
    </p:spTree>
    <p:extLst>
      <p:ext uri="{BB962C8B-B14F-4D97-AF65-F5344CB8AC3E}">
        <p14:creationId xmlns:p14="http://schemas.microsoft.com/office/powerpoint/2010/main" val="30351703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73A474-D1C3-0253-BE1D-CBF14255F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E9A95348-C4EC-BFF2-8A88-C22E03A74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084" y="1691641"/>
            <a:ext cx="7852826" cy="293660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 эмоций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и отработка эмоций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со страхами</a:t>
            </a:r>
          </a:p>
          <a:p>
            <a:endParaRPr lang="ru-RU" dirty="0"/>
          </a:p>
        </p:txBody>
      </p:sp>
      <p:pic>
        <p:nvPicPr>
          <p:cNvPr id="3" name="Рисунок 2" descr="Изображение выглядит как Детское искусство, картина, Творчество, искус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9E12FD3-4073-2219-1D8B-0661EE24A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4" t="10362" r="18261" b="7833"/>
          <a:stretch>
            <a:fillRect/>
          </a:stretch>
        </p:blipFill>
        <p:spPr>
          <a:xfrm>
            <a:off x="7875270" y="1067600"/>
            <a:ext cx="3829050" cy="50360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ED6B26-E9AF-715D-8395-289225D8E65C}"/>
              </a:ext>
            </a:extLst>
          </p:cNvPr>
          <p:cNvSpPr txBox="1"/>
          <p:nvPr/>
        </p:nvSpPr>
        <p:spPr>
          <a:xfrm>
            <a:off x="2121218" y="0"/>
            <a:ext cx="7949564" cy="106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903032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E0D3CB-7EFF-3C04-429D-3F83BEFF5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игрушка, Детское искусство, Детские игрушки, Творче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70FCB3B-C140-AA50-9E63-6031742994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3" r="4531" b="16389"/>
          <a:stretch>
            <a:fillRect/>
          </a:stretch>
        </p:blipFill>
        <p:spPr>
          <a:xfrm rot="16200000">
            <a:off x="1341838" y="644767"/>
            <a:ext cx="4241573" cy="6218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Изображение выглядит как Детское искусство, игрушка, Детские игрушки, в помещени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5D81D1B-86DF-1221-364D-55B0E01DA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r="4968" b="14889"/>
          <a:stretch>
            <a:fillRect/>
          </a:stretch>
        </p:blipFill>
        <p:spPr>
          <a:xfrm rot="16200000">
            <a:off x="7151072" y="1320495"/>
            <a:ext cx="4241571" cy="4867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85A653-3E1F-2DB5-E970-82BD4C9AE023}"/>
              </a:ext>
            </a:extLst>
          </p:cNvPr>
          <p:cNvSpPr txBox="1"/>
          <p:nvPr/>
        </p:nvSpPr>
        <p:spPr>
          <a:xfrm>
            <a:off x="2291300" y="329148"/>
            <a:ext cx="7949564" cy="905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906153068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Посы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489</TotalTime>
  <Words>166</Words>
  <Application>Microsoft Office PowerPoint</Application>
  <PresentationFormat>Широкоэкранный</PresentationFormat>
  <Paragraphs>24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Aptos</vt:lpstr>
      <vt:lpstr>Arial</vt:lpstr>
      <vt:lpstr>Corbel</vt:lpstr>
      <vt:lpstr>Gill Sans MT</vt:lpstr>
      <vt:lpstr>Times New Roman</vt:lpstr>
      <vt:lpstr>Посылка</vt:lpstr>
      <vt:lpstr>   </vt:lpstr>
      <vt:lpstr>· Трудности в распознавании и выражении эмоций. · Повышенную тревожность, агрессивность или замкнутость. · Низкий уровень самоконтроля и произвольности поведения. · Сложности в коммуникации и построении социальных контактов.</vt:lpstr>
      <vt:lpstr>Презентация PowerPoint</vt:lpstr>
      <vt:lpstr>Песочная технология – это мощный инструмент психокоррекции</vt:lpstr>
      <vt:lpstr>Презентация PowerPoint</vt:lpstr>
      <vt:lpstr>Презентация PowerPoint</vt:lpstr>
      <vt:lpstr>Фетр —  это уникальный материал для работы с детьми с ОВЗ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Пользователь</dc:creator>
  <cp:lastModifiedBy>mashapretzel@gmail.com</cp:lastModifiedBy>
  <cp:revision>50</cp:revision>
  <dcterms:created xsi:type="dcterms:W3CDTF">2025-10-20T13:29:39Z</dcterms:created>
  <dcterms:modified xsi:type="dcterms:W3CDTF">2025-11-20T11:01:36Z</dcterms:modified>
</cp:coreProperties>
</file>