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0" r:id="rId4"/>
    <p:sldId id="261" r:id="rId5"/>
    <p:sldId id="257" r:id="rId6"/>
    <p:sldId id="256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4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16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5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908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0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37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584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6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6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56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7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8B7BB-8D39-4180-AF56-7409ECDEA17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CBAEC-FE75-40F2-A1E1-4CE274544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0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1076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3983" y="1006760"/>
            <a:ext cx="10544033" cy="51210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/>
              <a:t>Как объяснить ребенку почему надо учится?</a:t>
            </a:r>
            <a:endParaRPr lang="ru-RU" sz="4000" b="1" dirty="0"/>
          </a:p>
          <a:p>
            <a:pPr marL="0" indent="0" algn="ctr">
              <a:buNone/>
            </a:pPr>
            <a:endParaRPr lang="ru-RU" b="1" u="sng" dirty="0" smtClean="0"/>
          </a:p>
          <a:p>
            <a:pPr marL="0" indent="0" algn="ctr">
              <a:buNone/>
            </a:pPr>
            <a:endParaRPr lang="ru-RU" b="1" u="sng" dirty="0" smtClean="0"/>
          </a:p>
          <a:p>
            <a:pPr marL="0" indent="0" algn="ctr">
              <a:buNone/>
            </a:pPr>
            <a:r>
              <a:rPr lang="ru-RU" b="1" u="sng" dirty="0" smtClean="0"/>
              <a:t>Мотивация </a:t>
            </a:r>
            <a:endParaRPr lang="ru-RU" b="1" u="sng" dirty="0" smtClean="0"/>
          </a:p>
          <a:p>
            <a:pPr marL="0" indent="0" algn="ctr">
              <a:buNone/>
            </a:pPr>
            <a:endParaRPr lang="ru-RU" b="1" u="sng" dirty="0" smtClean="0"/>
          </a:p>
          <a:p>
            <a:pPr marL="0" indent="0" algn="just">
              <a:buNone/>
            </a:pPr>
            <a:r>
              <a:rPr lang="ru-RU" b="1" dirty="0" smtClean="0"/>
              <a:t>от </a:t>
            </a:r>
            <a:r>
              <a:rPr lang="ru-RU" b="1" dirty="0"/>
              <a:t>латинского корня, означающего "двигать" внутреннее побуждение, </a:t>
            </a:r>
            <a:r>
              <a:rPr lang="ru-RU" b="1" dirty="0">
                <a:solidFill>
                  <a:srgbClr val="FF0000"/>
                </a:solidFill>
              </a:rPr>
              <a:t>интерес, заинтересованность</a:t>
            </a:r>
            <a:r>
              <a:rPr lang="ru-RU" b="1" dirty="0"/>
              <a:t>, желание, стремление к чему-то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83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81575" y="115481"/>
            <a:ext cx="12012476" cy="6626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209800" y="444500"/>
            <a:ext cx="12700" cy="57912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4775200" y="444500"/>
            <a:ext cx="12700" cy="57912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340600" y="444500"/>
            <a:ext cx="12700" cy="57912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906000" y="444500"/>
            <a:ext cx="12700" cy="57912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4338" y="444500"/>
            <a:ext cx="2225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Встреча с родителем</a:t>
            </a:r>
          </a:p>
          <a:p>
            <a:pPr algn="ctr"/>
            <a:endParaRPr lang="ru-RU" dirty="0">
              <a:latin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1 час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86205" y="444500"/>
            <a:ext cx="21085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Встреча с ребенком</a:t>
            </a:r>
          </a:p>
          <a:p>
            <a:pPr algn="ctr"/>
            <a:endParaRPr lang="ru-RU" dirty="0">
              <a:latin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1 час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51605" y="444500"/>
            <a:ext cx="22724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Диагностика ребенка</a:t>
            </a:r>
          </a:p>
          <a:p>
            <a:pPr algn="ctr"/>
            <a:endParaRPr lang="ru-RU" dirty="0">
              <a:latin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1 час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17005" y="444500"/>
            <a:ext cx="21085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Встреча с ребенком</a:t>
            </a:r>
          </a:p>
          <a:p>
            <a:pPr algn="ctr"/>
            <a:endParaRPr lang="ru-RU" dirty="0">
              <a:latin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1 час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918700" y="444500"/>
            <a:ext cx="2225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Встреча с родителем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и ребёнком</a:t>
            </a:r>
          </a:p>
          <a:p>
            <a:pPr algn="ctr"/>
            <a:r>
              <a:rPr lang="ru-RU" dirty="0" smtClean="0"/>
              <a:t>1-2 часа</a:t>
            </a:r>
            <a:endParaRPr lang="ru-RU" dirty="0">
              <a:latin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0" y="1612900"/>
            <a:ext cx="12192000" cy="127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4680" y="1612900"/>
            <a:ext cx="21923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</a:rPr>
              <a:t>Запрос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Сбор информации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Ресурсы ребенка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386205" y="1618455"/>
            <a:ext cx="22653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</a:rPr>
              <a:t>Знакомство беседа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Ресурс ребенка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Виденье проблемы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951605" y="1612900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46811" y="1604774"/>
            <a:ext cx="2086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</a:rPr>
              <a:t>Индивидуальная 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работа.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961352" y="1616105"/>
            <a:ext cx="1611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</a:rPr>
              <a:t>Коррекция в 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отношениях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03207" y="2591256"/>
            <a:ext cx="2029273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</a:rPr>
              <a:t>1) 6 лучших качеств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2) Занятия ребенка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3) Интересы к гад-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житам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4) Отношения с </a:t>
            </a:r>
            <a:r>
              <a:rPr lang="ru-RU" sz="1400" dirty="0" err="1" smtClean="0">
                <a:latin typeface="Times New Roman" panose="02020603050405020304" pitchFamily="18" charset="0"/>
              </a:rPr>
              <a:t>ро</a:t>
            </a:r>
            <a:r>
              <a:rPr lang="ru-RU" sz="1400" dirty="0" smtClean="0">
                <a:latin typeface="Times New Roman" panose="02020603050405020304" pitchFamily="18" charset="0"/>
              </a:rPr>
              <a:t>-</a:t>
            </a:r>
          </a:p>
          <a:p>
            <a:r>
              <a:rPr lang="ru-RU" sz="1400" dirty="0" err="1">
                <a:latin typeface="Times New Roman" panose="02020603050405020304" pitchFamily="18" charset="0"/>
              </a:rPr>
              <a:t>в</a:t>
            </a:r>
            <a:r>
              <a:rPr lang="ru-RU" sz="1400" dirty="0" err="1" smtClean="0">
                <a:latin typeface="Times New Roman" panose="02020603050405020304" pitchFamily="18" charset="0"/>
              </a:rPr>
              <a:t>есниками</a:t>
            </a:r>
            <a:endParaRPr lang="ru-RU" sz="1400" dirty="0" smtClean="0">
              <a:latin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</a:rPr>
              <a:t>5) Волевая сфера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6) Режим дня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7) Эмоциональное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</a:rPr>
              <a:t>остояние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8) </a:t>
            </a:r>
            <a:r>
              <a:rPr lang="ru-RU" sz="1400" dirty="0" err="1" smtClean="0">
                <a:latin typeface="Times New Roman" panose="02020603050405020304" pitchFamily="18" charset="0"/>
              </a:rPr>
              <a:t>Самостоятель</a:t>
            </a:r>
            <a:r>
              <a:rPr lang="ru-RU" sz="1400" dirty="0" smtClean="0">
                <a:latin typeface="Times New Roman" panose="02020603050405020304" pitchFamily="18" charset="0"/>
              </a:rPr>
              <a:t>-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</a:rPr>
              <a:t>ность</a:t>
            </a:r>
            <a:r>
              <a:rPr lang="ru-RU" sz="1400" dirty="0" smtClean="0">
                <a:latin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9</a:t>
            </a:r>
            <a:r>
              <a:rPr lang="ru-RU" sz="1400" dirty="0" smtClean="0">
                <a:latin typeface="Times New Roman" panose="02020603050405020304" pitchFamily="18" charset="0"/>
              </a:rPr>
              <a:t>) Интересы родите-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л</a:t>
            </a:r>
            <a:r>
              <a:rPr lang="ru-RU" sz="1400" dirty="0" smtClean="0">
                <a:latin typeface="Times New Roman" panose="02020603050405020304" pitchFamily="18" charset="0"/>
              </a:rPr>
              <a:t>я</a:t>
            </a:r>
          </a:p>
          <a:p>
            <a:r>
              <a:rPr lang="en-US" sz="1400" dirty="0" smtClean="0">
                <a:latin typeface="Times New Roman" panose="02020603050405020304" pitchFamily="18" charset="0"/>
              </a:rPr>
              <a:t>10)</a:t>
            </a:r>
            <a:r>
              <a:rPr lang="ru-RU" sz="1400" dirty="0" smtClean="0">
                <a:latin typeface="Times New Roman" panose="02020603050405020304" pitchFamily="18" charset="0"/>
              </a:rPr>
              <a:t> Семейные традиции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11) Виды мотивации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356111" y="2591256"/>
            <a:ext cx="1921745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</a:rPr>
              <a:t>Беседа по анкете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Интересы, увлечения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Сложности, трудности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Ведущие предметы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Ведущие виды </a:t>
            </a:r>
            <a:r>
              <a:rPr lang="ru-RU" sz="1400" dirty="0" err="1" smtClean="0">
                <a:latin typeface="Times New Roman" panose="02020603050405020304" pitchFamily="18" charset="0"/>
              </a:rPr>
              <a:t>деяте</a:t>
            </a:r>
            <a:r>
              <a:rPr lang="ru-RU" sz="1400" dirty="0" smtClean="0">
                <a:latin typeface="Times New Roman" panose="02020603050405020304" pitchFamily="18" charset="0"/>
              </a:rPr>
              <a:t>-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</a:rPr>
              <a:t>льности</a:t>
            </a:r>
            <a:endParaRPr lang="ru-RU" sz="1400" dirty="0" smtClean="0">
              <a:latin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</a:rPr>
              <a:t>Отношения к своей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м</a:t>
            </a:r>
            <a:r>
              <a:rPr lang="ru-RU" sz="1400" dirty="0" smtClean="0">
                <a:latin typeface="Times New Roman" panose="02020603050405020304" pitchFamily="18" charset="0"/>
              </a:rPr>
              <a:t>отивации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Причины не желания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учится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Круг Мои ресурсы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Обязанности</a:t>
            </a:r>
          </a:p>
          <a:p>
            <a:endParaRPr lang="ru-RU" dirty="0" smtClean="0">
              <a:latin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961352" y="2628563"/>
            <a:ext cx="177489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</a:rPr>
              <a:t>Упражнение «Посмотри мне глаза»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Диалог на тему «Как </a:t>
            </a:r>
            <a:r>
              <a:rPr lang="ru-RU" sz="1400" dirty="0">
                <a:latin typeface="Times New Roman" panose="02020603050405020304" pitchFamily="18" charset="0"/>
              </a:rPr>
              <a:t>работает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мой мозг</a:t>
            </a:r>
            <a:r>
              <a:rPr lang="ru-RU" sz="1400" dirty="0" smtClean="0">
                <a:latin typeface="Times New Roman" panose="02020603050405020304" pitchFamily="18" charset="0"/>
              </a:rPr>
              <a:t>?» 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Упражнение «Остров»</a:t>
            </a:r>
          </a:p>
          <a:p>
            <a:r>
              <a:rPr lang="ru-RU" sz="1400" dirty="0" smtClean="0">
                <a:latin typeface="Times New Roman" panose="02020603050405020304" pitchFamily="18" charset="0"/>
              </a:rPr>
              <a:t>Договор между родителем и ребёнком о дальнейших действиях.</a:t>
            </a:r>
            <a:endParaRPr lang="ru-RU" sz="1400" dirty="0">
              <a:latin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97711" y="2628563"/>
            <a:ext cx="21471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</a:rPr>
              <a:t>Моя мотивация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Круг привычки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Планирование </a:t>
            </a:r>
            <a:r>
              <a:rPr lang="ru-RU" sz="1400" dirty="0" err="1">
                <a:latin typeface="Times New Roman" panose="02020603050405020304" pitchFamily="18" charset="0"/>
              </a:rPr>
              <a:t>бли</a:t>
            </a:r>
            <a:r>
              <a:rPr lang="ru-RU" sz="1400" dirty="0">
                <a:latin typeface="Times New Roman" panose="02020603050405020304" pitchFamily="18" charset="0"/>
              </a:rPr>
              <a:t>-</a:t>
            </a:r>
          </a:p>
          <a:p>
            <a:r>
              <a:rPr lang="ru-RU" sz="1400" dirty="0" err="1">
                <a:latin typeface="Times New Roman" panose="02020603050405020304" pitchFamily="18" charset="0"/>
              </a:rPr>
              <a:t>жайшей</a:t>
            </a:r>
            <a:r>
              <a:rPr lang="ru-RU" sz="1400" dirty="0"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</a:rPr>
              <a:t>деятельнос</a:t>
            </a:r>
            <a:r>
              <a:rPr lang="ru-RU" sz="1400" dirty="0">
                <a:latin typeface="Times New Roman" panose="02020603050405020304" pitchFamily="18" charset="0"/>
              </a:rPr>
              <a:t>-</a:t>
            </a:r>
          </a:p>
          <a:p>
            <a:r>
              <a:rPr lang="ru-RU" sz="1400" dirty="0" err="1">
                <a:latin typeface="Times New Roman" panose="02020603050405020304" pitchFamily="18" charset="0"/>
              </a:rPr>
              <a:t>ти</a:t>
            </a:r>
            <a:endParaRPr lang="ru-RU" sz="1400" dirty="0">
              <a:latin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</a:rPr>
              <a:t>Моё будущее через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выбор</a:t>
            </a:r>
          </a:p>
        </p:txBody>
      </p:sp>
    </p:spTree>
    <p:extLst>
      <p:ext uri="{BB962C8B-B14F-4D97-AF65-F5344CB8AC3E}">
        <p14:creationId xmlns:p14="http://schemas.microsoft.com/office/powerpoint/2010/main" val="47428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5100" y="1330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7500" y="344508"/>
            <a:ext cx="11760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Схема беседы с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ребенком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Тема: Общие сведения о воспитании ребенка в семье,</a:t>
            </a:r>
            <a:endParaRPr lang="ru-RU" sz="1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его склонности и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интересы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к ребенку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Ф.И.О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Возраст,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Дата беседы:  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кем ты живешь?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Мама –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Папа –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брат, сестра? Они старше или младше тебя?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какое время с работы приходят твои родители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вы проводите время, когда вся семья собирается вместе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тебя дедушка, бабушка?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кем ты ходишь в школу?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ты себя ведешь дома — хорошо или плохо?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Хорошо это –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Плохо это -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Когда ты плохо себя ведешь, что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значит?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тебе не разрешает дома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делать: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Папа, Мама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ты плохо делаешь, за что и как тебя дисциплинируют?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как тебя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можно или нужно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дисциплинировать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Кого ты дома больше всех слушаешься, а с кем чаще капризничаешь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Кому больше всех жалуешься, если тебя обидят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Кому больше всех рассказываешь о своих делах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Помогаешь ли дома?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Чем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помогаешь? Обязанности?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вас дома какие-нибудь животные? Кто за ними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ухаживает?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 у вас дома телевизор, компьютер? Какие ты смотришь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телепередачи, каналы?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какие компьютерные игры ты играешь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Чем ты любишь заниматься дома: рисовать, петь, танцевать, конструировать, лепить, рассказывать истории, придумывать интересные игры, читать, решать задачи,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кроссворды?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ты относишься к спорту? Занимался ли ты каким-нибудь видом спорта? Если бросил заниматься, то почему? Собираешься ли возобновлять занятия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Занимаешься ли ты в каком-нибудь кружке (секции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в каком бы кружке хотел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заниматься (выбор из всего что есть в мире)?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5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100" y="1330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2750" y="682159"/>
            <a:ext cx="114173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друзья во дворе? Почему ты с ними дружишь? Что вы вместе делаете, чем занимаетесь?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Появились ли у тебя друзья в школе?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недруги в школе?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Нравится ли тебе классный руководитель?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учитель, который тебя понимает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у тебя взрослый человек который тебя поддерживает, понимает?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Боишься ли ты отвечать у доски?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Нравится ли тебе в школе?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Нравятся тебе одноклассники? 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кем сидишь за партой?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Часто ли отвлекаешься на уроке?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Когда ты готовишь уроки? Сколько времени тратишь на подготовку домашних заданий?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домашние задание трудное, у кого просишь помощи помочь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тема урока не понятна, как находишь понимание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Твой любимый урок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Твой не любимый урок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ты не любишь делать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какие-либо трудности в жизни? Как ты их преодолеваешь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Доволен ли ты своим характером? Какие черты характера в себе тебе нравятся? Какие черты тебе не нравятся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Кем ты хочешь быть, когда вырастишь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Чего ты боишься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бы у тебя была волшебная палочка какое желание бы ты загадал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Какое настроение у тебя бывает обычно? 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Легко ли ты расстраиваешься, огорчаешься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чаще всего тебя огорчает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у тебя, что- то не получается, как ты реагируешь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Создашь ли ты семью, когда вырастешь?</a:t>
            </a:r>
          </a:p>
        </p:txBody>
      </p:sp>
    </p:spTree>
    <p:extLst>
      <p:ext uri="{BB962C8B-B14F-4D97-AF65-F5344CB8AC3E}">
        <p14:creationId xmlns:p14="http://schemas.microsoft.com/office/powerpoint/2010/main" val="299442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165100" y="1330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73400" y="977900"/>
            <a:ext cx="4724400" cy="462280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71900" y="1625600"/>
            <a:ext cx="3327400" cy="3327400"/>
          </a:xfrm>
          <a:prstGeom prst="ellips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292600" y="2159000"/>
            <a:ext cx="2235200" cy="2222500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99000" y="2590800"/>
            <a:ext cx="1422400" cy="132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143500" y="2984500"/>
            <a:ext cx="558800" cy="546100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083800" y="15875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797800" y="9779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74900" y="45085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312400" y="33655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92600" y="24765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254250" y="28194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674100" y="53213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026400" y="5156200"/>
            <a:ext cx="139700" cy="16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266323" y="307871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Я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79400" y="419100"/>
            <a:ext cx="1168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9400" y="723900"/>
            <a:ext cx="1168400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9400" y="977900"/>
            <a:ext cx="11684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79400" y="1257300"/>
            <a:ext cx="1168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79400" y="1498600"/>
            <a:ext cx="11684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666611" y="228084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Я мой мир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672961" y="539234"/>
            <a:ext cx="98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Близкие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666611" y="805418"/>
            <a:ext cx="872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Друзья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666611" y="1072634"/>
            <a:ext cx="1354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Наставники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666611" y="1338818"/>
            <a:ext cx="1141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Знакомые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79400" y="2070100"/>
            <a:ext cx="1168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626334" y="1885434"/>
            <a:ext cx="1492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Посторонние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079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65100" y="1330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6229348" y="0"/>
            <a:ext cx="2" cy="605139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219699" y="443984"/>
            <a:ext cx="20193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25600" y="1866900"/>
            <a:ext cx="1917700" cy="165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667750" y="1866900"/>
            <a:ext cx="1917700" cy="165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625600" y="533400"/>
            <a:ext cx="1917700" cy="1333500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667750" y="533400"/>
            <a:ext cx="1917700" cy="1333500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81075" y="3148568"/>
            <a:ext cx="1006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Свобода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12434" y="3148568"/>
            <a:ext cx="1671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</a:rPr>
              <a:t>севдосвобода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05354" y="533400"/>
            <a:ext cx="847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Школа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40484" y="3650734"/>
            <a:ext cx="3611181" cy="1985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</a:rPr>
              <a:t>Сколько времени на уроки?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Какие отношения  с родителями?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Какие отношения с учителями?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Отношение с ровесниками?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Гулять можно?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Играть можно?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Проблемы возникают?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Сколько свободного времени появляется</a:t>
            </a:r>
            <a:r>
              <a:rPr lang="ru-RU" dirty="0" smtClean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114234" y="3650734"/>
            <a:ext cx="3948453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</a:rPr>
              <a:t>Сколько времени ты думаешь о уроках?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Если ты гуляешь, играешь, ругаешься в каком</a:t>
            </a:r>
          </a:p>
          <a:p>
            <a:r>
              <a:rPr lang="ru-RU" sz="1500" dirty="0">
                <a:latin typeface="Times New Roman" panose="02020603050405020304" pitchFamily="18" charset="0"/>
              </a:rPr>
              <a:t>н</a:t>
            </a:r>
            <a:r>
              <a:rPr lang="ru-RU" sz="1500" dirty="0" smtClean="0">
                <a:latin typeface="Times New Roman" panose="02020603050405020304" pitchFamily="18" charset="0"/>
              </a:rPr>
              <a:t>астроение ты находишь?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Какие отношения со школой?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Какие отношения с учителями, ровесниками?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Какие отношения с родителями?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В каком состоянии ты делаешь уроки?</a:t>
            </a:r>
          </a:p>
          <a:p>
            <a:r>
              <a:rPr lang="ru-RU" sz="1500" dirty="0" smtClean="0">
                <a:latin typeface="Times New Roman" panose="02020603050405020304" pitchFamily="18" charset="0"/>
              </a:rPr>
              <a:t>Как чувствует себя твой организм?</a:t>
            </a: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41800" y="6051391"/>
            <a:ext cx="4233978" cy="369332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Какой путь лучше, и что ты выбираешь?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694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100" y="133032"/>
            <a:ext cx="11912600" cy="6623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908300" y="508000"/>
            <a:ext cx="5613400" cy="5562600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54894" y="3058467"/>
            <a:ext cx="2562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Круг привычки?</a:t>
            </a:r>
            <a:endParaRPr lang="ru-RU" sz="24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689600" y="279400"/>
            <a:ext cx="0" cy="495300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45400" y="990600"/>
            <a:ext cx="0" cy="495300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645400" y="5094932"/>
            <a:ext cx="0" cy="495300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75200" y="5689600"/>
            <a:ext cx="0" cy="495300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49600" y="1905000"/>
            <a:ext cx="0" cy="495300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286284" y="704333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1 день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926125" y="1485900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7 день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56099" y="5341034"/>
            <a:ext cx="1333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21 день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26125" y="4610700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12 день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11500" y="2444234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32 день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867465" y="774700"/>
            <a:ext cx="651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Бунт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20318" y="5373300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Эмоция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913868" y="5929867"/>
            <a:ext cx="651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Бунт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60599" y="1905000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Эмоция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937065" y="94734"/>
            <a:ext cx="1042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Решение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792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3305</TotalTime>
  <Words>580</Words>
  <Application>Microsoft Office PowerPoint</Application>
  <PresentationFormat>Широкоэкранный</PresentationFormat>
  <Paragraphs>168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Семенов</dc:creator>
  <cp:lastModifiedBy>Семенов</cp:lastModifiedBy>
  <cp:revision>25</cp:revision>
  <dcterms:created xsi:type="dcterms:W3CDTF">2023-01-23T06:35:50Z</dcterms:created>
  <dcterms:modified xsi:type="dcterms:W3CDTF">2025-11-24T06:21:22Z</dcterms:modified>
</cp:coreProperties>
</file>