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sldIdLst>
    <p:sldId id="292" r:id="rId3"/>
    <p:sldId id="294" r:id="rId4"/>
    <p:sldId id="295" r:id="rId5"/>
    <p:sldId id="306" r:id="rId6"/>
    <p:sldId id="307" r:id="rId7"/>
    <p:sldId id="308" r:id="rId8"/>
    <p:sldId id="309" r:id="rId9"/>
    <p:sldId id="296" r:id="rId10"/>
    <p:sldId id="298" r:id="rId11"/>
    <p:sldId id="297" r:id="rId12"/>
    <p:sldId id="299" r:id="rId13"/>
    <p:sldId id="301" r:id="rId14"/>
    <p:sldId id="286" r:id="rId15"/>
    <p:sldId id="264" r:id="rId16"/>
    <p:sldId id="265" r:id="rId17"/>
    <p:sldId id="28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20" y="1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F241A-DB30-4C58-BE5F-3BBF7B726CE9}" type="datetimeFigureOut">
              <a:rPr lang="ru-RU" smtClean="0"/>
              <a:t>23.11.2025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7DE61-8000-4E70-8330-7990C09FA6D7}" type="slidenum">
              <a:rPr lang="ru-RU" smtClean="0"/>
              <a:t>‹#›</a:t>
            </a:fld>
            <a:endParaRPr lang="ru-RU"/>
          </a:p>
        </p:txBody>
      </p:sp>
    </p:spTree>
    <p:extLst>
      <p:ext uri="{BB962C8B-B14F-4D97-AF65-F5344CB8AC3E}">
        <p14:creationId xmlns:p14="http://schemas.microsoft.com/office/powerpoint/2010/main" val="1824635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FA892C-7DA6-4F33-A0D4-026AFA9C2BF5}" type="slidenum">
              <a:rPr lang="ru-RU" smtClean="0"/>
              <a:t>1</a:t>
            </a:fld>
            <a:endParaRPr lang="ru-RU"/>
          </a:p>
        </p:txBody>
      </p:sp>
    </p:spTree>
    <p:extLst>
      <p:ext uri="{BB962C8B-B14F-4D97-AF65-F5344CB8AC3E}">
        <p14:creationId xmlns:p14="http://schemas.microsoft.com/office/powerpoint/2010/main" val="3878540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87DE61-8000-4E70-8330-7990C09FA6D7}" type="slidenum">
              <a:rPr lang="ru-RU" smtClean="0"/>
              <a:t>16</a:t>
            </a:fld>
            <a:endParaRPr lang="ru-RU"/>
          </a:p>
        </p:txBody>
      </p:sp>
    </p:spTree>
    <p:extLst>
      <p:ext uri="{BB962C8B-B14F-4D97-AF65-F5344CB8AC3E}">
        <p14:creationId xmlns:p14="http://schemas.microsoft.com/office/powerpoint/2010/main" val="184916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B6845E60-A747-470F-85E6-33931E9BEC5A}" type="datetime1">
              <a:rPr lang="ru-RU" smtClean="0"/>
              <a:t>23.11.2025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2715405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EEA71EF-0EF6-4D7E-9943-6A23373C596D}" type="datetime1">
              <a:rPr lang="ru-RU" smtClean="0"/>
              <a:t>23.11.2025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1189407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B967B7D-0F8B-4279-B707-A726015F959F}" type="datetime1">
              <a:rPr lang="ru-RU" smtClean="0"/>
              <a:t>23.11.2025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3432083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266740313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73043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1160EA64-D806-43AC-9DF2-F8C432F32B4C}" type="datetimeFigureOut">
              <a:rPr lang="en-US" dirty="0"/>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43476863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11/23/2025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931504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4F7D4976-E339-4826-83B7-FBD03F55ECF8}" type="datetimeFigureOut">
              <a:rPr lang="en-US" dirty="0"/>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2040536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97214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336401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D1BE4249-C0D0-4B06-8692-E8BB871AF643}" type="datetimeFigureOut">
              <a:rPr lang="en-US" dirty="0"/>
              <a:t>11/23/2025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717560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295E8C3-CFBD-4DBA-80AD-392932669777}" type="datetime1">
              <a:rPr lang="ru-RU" smtClean="0"/>
              <a:t>23.11.2025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3186989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11/23/2025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120370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3405661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4058478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D296CAF-4D68-463E-8FF1-6D1767D74017}" type="datetime1">
              <a:rPr lang="ru-RU" smtClean="0"/>
              <a:t>23.11.2025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2090287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2DCD11-A206-46F6-B0EB-C441785DF153}" type="datetime1">
              <a:rPr lang="ru-RU" smtClean="0"/>
              <a:t>23.11.2025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4292298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84E0890-0F81-437F-9564-66E3D126BE55}" type="datetime1">
              <a:rPr lang="ru-RU" smtClean="0"/>
              <a:t>23.11.2025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659990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717047E-DEC7-454B-980B-D89507F5687E}" type="datetime1">
              <a:rPr lang="ru-RU" smtClean="0"/>
              <a:t>23.11.2025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298782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DD520B9-E1EA-4BC3-B7F0-31DECEC586B8}" type="datetime1">
              <a:rPr lang="ru-RU" smtClean="0"/>
              <a:t>23.11.2025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2791503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211DC93-3CC5-4F0C-9B50-F465EDC8CCAB}" type="datetime1">
              <a:rPr lang="ru-RU" smtClean="0"/>
              <a:t>23.11.2025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888448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D1702B4-B3D6-4B94-9A86-A0DC9C21CC7F}" type="datetime1">
              <a:rPr lang="ru-RU" smtClean="0"/>
              <a:t>23.11.2025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20AFE5-9BBD-4BC8-BFF8-4C0DDA3A6CBA}" type="slidenum">
              <a:rPr lang="ru-RU" smtClean="0"/>
              <a:t>‹#›</a:t>
            </a:fld>
            <a:endParaRPr lang="ru-RU"/>
          </a:p>
        </p:txBody>
      </p:sp>
    </p:spTree>
    <p:extLst>
      <p:ext uri="{BB962C8B-B14F-4D97-AF65-F5344CB8AC3E}">
        <p14:creationId xmlns:p14="http://schemas.microsoft.com/office/powerpoint/2010/main" val="1242133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4E545F-C472-4952-8EDC-30C2D7C3F085}" type="datetime1">
              <a:rPr lang="ru-RU" smtClean="0"/>
              <a:t>23.11.2025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20AFE5-9BBD-4BC8-BFF8-4C0DDA3A6CBA}" type="slidenum">
              <a:rPr lang="ru-RU" smtClean="0"/>
              <a:t>‹#›</a:t>
            </a:fld>
            <a:endParaRPr lang="ru-RU"/>
          </a:p>
        </p:txBody>
      </p:sp>
    </p:spTree>
    <p:extLst>
      <p:ext uri="{BB962C8B-B14F-4D97-AF65-F5344CB8AC3E}">
        <p14:creationId xmlns:p14="http://schemas.microsoft.com/office/powerpoint/2010/main" val="2059347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11/23/2025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p14="http://schemas.microsoft.com/office/powerpoint/2010/main" val="4091730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trendhunter.com/" TargetMode="External"/><Relationship Id="rId2" Type="http://schemas.openxmlformats.org/officeDocument/2006/relationships/hyperlink" Target="https://www.producthunt.com/" TargetMode="External"/><Relationship Id="rId1" Type="http://schemas.openxmlformats.org/officeDocument/2006/relationships/slideLayout" Target="../slideLayouts/slideLayout2.xml"/><Relationship Id="rId6" Type="http://schemas.openxmlformats.org/officeDocument/2006/relationships/hyperlink" Target="https://wordstat.yandex.ru/" TargetMode="External"/><Relationship Id="rId5" Type="http://schemas.openxmlformats.org/officeDocument/2006/relationships/hyperlink" Target="https://trends.google.com/trends/trendingsearches/realtime?geo=RU&amp;category=all" TargetMode="External"/><Relationship Id="rId4" Type="http://schemas.openxmlformats.org/officeDocument/2006/relationships/hyperlink" Target="https://www.trendwatching.co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Текст 2"/>
          <p:cNvSpPr txBox="1">
            <a:spLocks/>
          </p:cNvSpPr>
          <p:nvPr/>
        </p:nvSpPr>
        <p:spPr>
          <a:xfrm>
            <a:off x="106017" y="2644640"/>
            <a:ext cx="12085983" cy="827066"/>
          </a:xfrm>
          <a:prstGeom prst="rect">
            <a:avLst/>
          </a:prstGeom>
          <a:solidFill>
            <a:schemeClr val="bg1"/>
          </a:solidFill>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lnSpc>
                <a:spcPct val="110000"/>
              </a:lnSpc>
              <a:spcBef>
                <a:spcPts val="0"/>
              </a:spcBef>
              <a:buNone/>
            </a:pPr>
            <a:r>
              <a:rPr lang="ru-RU" sz="2400" dirty="0">
                <a:solidFill>
                  <a:srgbClr val="CC6600"/>
                </a:solidFill>
                <a:latin typeface="Arial" panose="020B0604020202020204" pitchFamily="34" charset="0"/>
                <a:cs typeface="Arial" panose="020B0604020202020204" pitchFamily="34" charset="0"/>
              </a:rPr>
              <a:t>Дефициты современных компетенций  психолога</a:t>
            </a:r>
          </a:p>
        </p:txBody>
      </p:sp>
      <p:sp>
        <p:nvSpPr>
          <p:cNvPr id="6" name="Прямоугольник 5"/>
          <p:cNvSpPr/>
          <p:nvPr/>
        </p:nvSpPr>
        <p:spPr>
          <a:xfrm>
            <a:off x="3350103" y="3865060"/>
            <a:ext cx="8577557" cy="1077218"/>
          </a:xfrm>
          <a:prstGeom prst="rect">
            <a:avLst/>
          </a:prstGeom>
          <a:solidFill>
            <a:schemeClr val="bg1"/>
          </a:solidFill>
        </p:spPr>
        <p:txBody>
          <a:bodyPr wrap="square">
            <a:spAutoFit/>
          </a:bodyPr>
          <a:lstStyle/>
          <a:p>
            <a:pPr lvl="0" algn="r">
              <a:buClr>
                <a:srgbClr val="000000"/>
              </a:buClr>
              <a:defRPr/>
            </a:pPr>
            <a:r>
              <a:rPr lang="ru-RU" sz="1600" b="1" i="1" kern="0" dirty="0">
                <a:solidFill>
                  <a:srgbClr val="0070C0"/>
                </a:solidFill>
                <a:ea typeface="Caveat"/>
                <a:cs typeface="Caveat"/>
                <a:sym typeface="Caveat"/>
              </a:rPr>
              <a:t>ШУЛЬГА ТАТЬЯНА ИВАНОВНА</a:t>
            </a:r>
          </a:p>
          <a:p>
            <a:pPr lvl="0" algn="r">
              <a:buClr>
                <a:srgbClr val="000000"/>
              </a:buClr>
              <a:defRPr/>
            </a:pPr>
            <a:r>
              <a:rPr lang="ru-RU" sz="1600" b="1" i="1" kern="0" dirty="0">
                <a:solidFill>
                  <a:srgbClr val="0070C0"/>
                </a:solidFill>
                <a:ea typeface="Caveat"/>
                <a:cs typeface="Caveat"/>
                <a:sym typeface="Caveat"/>
              </a:rPr>
              <a:t>Доктор психологических наук,</a:t>
            </a:r>
          </a:p>
          <a:p>
            <a:pPr lvl="0" algn="r">
              <a:buClr>
                <a:srgbClr val="000000"/>
              </a:buClr>
              <a:defRPr/>
            </a:pPr>
            <a:r>
              <a:rPr lang="ru-RU" sz="1600" b="1" i="1" kern="0" dirty="0">
                <a:solidFill>
                  <a:srgbClr val="0070C0"/>
                </a:solidFill>
                <a:ea typeface="Caveat"/>
                <a:cs typeface="Caveat"/>
                <a:sym typeface="Caveat"/>
              </a:rPr>
              <a:t>Профессор, профессор кафедры  социальной и</a:t>
            </a:r>
          </a:p>
          <a:p>
            <a:pPr lvl="0" algn="r">
              <a:buClr>
                <a:srgbClr val="000000"/>
              </a:buClr>
              <a:defRPr/>
            </a:pPr>
            <a:r>
              <a:rPr lang="ru-RU" sz="1600" b="1" i="1" kern="0">
                <a:solidFill>
                  <a:srgbClr val="0070C0"/>
                </a:solidFill>
                <a:ea typeface="Caveat"/>
                <a:cs typeface="Caveat"/>
                <a:sym typeface="Caveat"/>
              </a:rPr>
              <a:t>   педагогической психологии</a:t>
            </a:r>
            <a:endParaRPr lang="ru-RU" sz="1600" kern="0" dirty="0">
              <a:solidFill>
                <a:srgbClr val="0070C0"/>
              </a:solidFill>
              <a:ea typeface="Caveat"/>
              <a:cs typeface="Caveat"/>
              <a:sym typeface="Caveat"/>
            </a:endParaRPr>
          </a:p>
        </p:txBody>
      </p:sp>
      <p:sp>
        <p:nvSpPr>
          <p:cNvPr id="8" name="Прямоугольник 7"/>
          <p:cNvSpPr/>
          <p:nvPr/>
        </p:nvSpPr>
        <p:spPr>
          <a:xfrm>
            <a:off x="1576086" y="2239200"/>
            <a:ext cx="9039828" cy="523220"/>
          </a:xfrm>
          <a:prstGeom prst="rect">
            <a:avLst/>
          </a:prstGeom>
          <a:solidFill>
            <a:schemeClr val="bg1"/>
          </a:solidFill>
        </p:spPr>
        <p:txBody>
          <a:bodyPr wrap="square">
            <a:spAutoFit/>
          </a:bodyPr>
          <a:lstStyle/>
          <a:p>
            <a:pPr lvl="0" algn="ctr">
              <a:defRPr/>
            </a:pPr>
            <a:r>
              <a:rPr lang="ru-RU" sz="2800" b="1" dirty="0">
                <a:solidFill>
                  <a:srgbClr val="0070C0"/>
                </a:solidFill>
              </a:rPr>
              <a:t>Конференция ко  Дню психолога </a:t>
            </a:r>
            <a:endParaRPr kumimoji="0" lang="ru-RU" sz="28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9" name="Прямоугольник 8"/>
          <p:cNvSpPr/>
          <p:nvPr/>
        </p:nvSpPr>
        <p:spPr>
          <a:xfrm>
            <a:off x="4757245" y="3495982"/>
            <a:ext cx="2611840" cy="369332"/>
          </a:xfrm>
          <a:prstGeom prst="rect">
            <a:avLst/>
          </a:prstGeom>
          <a:solidFill>
            <a:schemeClr val="bg1"/>
          </a:solidFill>
        </p:spPr>
        <p:txBody>
          <a:bodyPr wrap="square">
            <a:spAutoFit/>
          </a:bodyPr>
          <a:lstStyle/>
          <a:p>
            <a:pPr lvl="0" algn="ctr">
              <a:defRPr/>
            </a:pPr>
            <a:r>
              <a:rPr lang="ru-RU" b="1">
                <a:solidFill>
                  <a:schemeClr val="accent1">
                    <a:lumMod val="75000"/>
                  </a:schemeClr>
                </a:solidFill>
                <a:cs typeface="Arial" panose="020B0604020202020204" pitchFamily="34" charset="0"/>
              </a:rPr>
              <a:t>21-27 </a:t>
            </a:r>
            <a:r>
              <a:rPr lang="ru-RU" b="1" dirty="0">
                <a:solidFill>
                  <a:schemeClr val="accent1">
                    <a:lumMod val="75000"/>
                  </a:schemeClr>
                </a:solidFill>
                <a:cs typeface="Arial" panose="020B0604020202020204" pitchFamily="34" charset="0"/>
              </a:rPr>
              <a:t>ноября  2025</a:t>
            </a:r>
            <a:endParaRPr kumimoji="0" lang="ru-RU" b="1" i="0" u="none" strike="noStrike" kern="0" cap="none" spc="0" normalizeH="0" baseline="0" noProof="0" dirty="0">
              <a:ln>
                <a:noFill/>
              </a:ln>
              <a:solidFill>
                <a:schemeClr val="accent1">
                  <a:lumMod val="75000"/>
                </a:schemeClr>
              </a:solidFill>
              <a:effectLst/>
              <a:uLnTx/>
              <a:uFillTx/>
              <a:cs typeface="Arial" panose="020B0604020202020204" pitchFamily="34" charset="0"/>
            </a:endParaRPr>
          </a:p>
        </p:txBody>
      </p:sp>
    </p:spTree>
    <p:extLst>
      <p:ext uri="{BB962C8B-B14F-4D97-AF65-F5344CB8AC3E}">
        <p14:creationId xmlns:p14="http://schemas.microsoft.com/office/powerpoint/2010/main" val="601801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75DE4C1-91AE-4F32-9260-D35E3BDD17D1}"/>
              </a:ext>
            </a:extLst>
          </p:cNvPr>
          <p:cNvSpPr>
            <a:spLocks noGrp="1"/>
          </p:cNvSpPr>
          <p:nvPr>
            <p:ph type="sldNum" sz="quarter" idx="12"/>
          </p:nvPr>
        </p:nvSpPr>
        <p:spPr/>
        <p:txBody>
          <a:bodyPr/>
          <a:lstStyle/>
          <a:p>
            <a:fld id="{9A20AFE5-9BBD-4BC8-BFF8-4C0DDA3A6CBA}" type="slidenum">
              <a:rPr lang="ru-RU" smtClean="0"/>
              <a:t>10</a:t>
            </a:fld>
            <a:endParaRPr lang="ru-RU"/>
          </a:p>
        </p:txBody>
      </p:sp>
      <p:pic>
        <p:nvPicPr>
          <p:cNvPr id="4" name="Рисунок 3">
            <a:extLst>
              <a:ext uri="{FF2B5EF4-FFF2-40B4-BE49-F238E27FC236}">
                <a16:creationId xmlns:a16="http://schemas.microsoft.com/office/drawing/2014/main" id="{95F6215D-386F-40EE-8120-21D8AF8CC2A5}"/>
              </a:ext>
            </a:extLst>
          </p:cNvPr>
          <p:cNvPicPr>
            <a:picLocks noChangeAspect="1"/>
          </p:cNvPicPr>
          <p:nvPr/>
        </p:nvPicPr>
        <p:blipFill>
          <a:blip r:embed="rId2"/>
          <a:stretch>
            <a:fillRect/>
          </a:stretch>
        </p:blipFill>
        <p:spPr>
          <a:xfrm>
            <a:off x="204537" y="0"/>
            <a:ext cx="11754852" cy="6858000"/>
          </a:xfrm>
          <a:prstGeom prst="rect">
            <a:avLst/>
          </a:prstGeom>
        </p:spPr>
      </p:pic>
    </p:spTree>
    <p:extLst>
      <p:ext uri="{BB962C8B-B14F-4D97-AF65-F5344CB8AC3E}">
        <p14:creationId xmlns:p14="http://schemas.microsoft.com/office/powerpoint/2010/main" val="1516355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75DE4C1-91AE-4F32-9260-D35E3BDD17D1}"/>
              </a:ext>
            </a:extLst>
          </p:cNvPr>
          <p:cNvSpPr>
            <a:spLocks noGrp="1"/>
          </p:cNvSpPr>
          <p:nvPr>
            <p:ph type="sldNum" sz="quarter" idx="12"/>
          </p:nvPr>
        </p:nvSpPr>
        <p:spPr/>
        <p:txBody>
          <a:bodyPr/>
          <a:lstStyle/>
          <a:p>
            <a:fld id="{9A20AFE5-9BBD-4BC8-BFF8-4C0DDA3A6CBA}" type="slidenum">
              <a:rPr lang="ru-RU" smtClean="0"/>
              <a:t>11</a:t>
            </a:fld>
            <a:endParaRPr lang="ru-RU"/>
          </a:p>
        </p:txBody>
      </p:sp>
      <p:sp>
        <p:nvSpPr>
          <p:cNvPr id="4" name="TextBox 3">
            <a:extLst>
              <a:ext uri="{FF2B5EF4-FFF2-40B4-BE49-F238E27FC236}">
                <a16:creationId xmlns:a16="http://schemas.microsoft.com/office/drawing/2014/main" id="{79B7B906-BDE9-487B-99F7-2741D61FB563}"/>
              </a:ext>
            </a:extLst>
          </p:cNvPr>
          <p:cNvSpPr txBox="1"/>
          <p:nvPr/>
        </p:nvSpPr>
        <p:spPr>
          <a:xfrm>
            <a:off x="84221" y="0"/>
            <a:ext cx="11899232" cy="5632311"/>
          </a:xfrm>
          <a:prstGeom prst="rect">
            <a:avLst/>
          </a:prstGeom>
          <a:noFill/>
        </p:spPr>
        <p:txBody>
          <a:bodyPr wrap="square">
            <a:spAutoFit/>
          </a:bodyPr>
          <a:lstStyle/>
          <a:p>
            <a:r>
              <a:rPr lang="ru-RU" dirty="0"/>
              <a:t>Большое значение для эффективности деятельности психолога  </a:t>
            </a:r>
            <a:r>
              <a:rPr lang="ru-RU" dirty="0">
                <a:solidFill>
                  <a:srgbClr val="FF0000"/>
                </a:solidFill>
              </a:rPr>
              <a:t>играет мультикультурная компетенция психолога</a:t>
            </a:r>
            <a:r>
              <a:rPr lang="ru-RU" dirty="0"/>
              <a:t>. К нему может обратиться за помощью человек, который принадлежит к другой культуре. Чтобы создать для него комфортные условия, важно отслеживать собственные внутренние противоречия, непонимание и даже дискриминационные взгляды по отношению к этому клиенту.</a:t>
            </a:r>
          </a:p>
          <a:p>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то</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что</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делают</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специалисты</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за</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пределами</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непосредственной</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работы</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с</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r>
              <a:rPr lang="ru-RU" dirty="0">
                <a:solidFill>
                  <a:srgbClr val="FF0000"/>
                </a:solidFill>
                <a:latin typeface="Calibri" panose="020F0502020204030204" pitchFamily="34" charset="0"/>
                <a:ea typeface="Calibri" panose="020F0502020204030204" pitchFamily="34" charset="0"/>
                <a:cs typeface="Times New Roman" panose="02020603050405020304" pitchFamily="18" charset="0"/>
              </a:rPr>
              <a:t>клиентами</a:t>
            </a:r>
            <a:r>
              <a:rPr lang="ru-RU" dirty="0">
                <a:solidFill>
                  <a:srgbClr val="FF0000"/>
                </a:solidFill>
                <a:latin typeface="Georgia" panose="02040502050405020303" pitchFamily="18" charset="0"/>
                <a:ea typeface="Calibri" panose="020F0502020204030204" pitchFamily="34" charset="0"/>
                <a:cs typeface="Times New Roman" panose="02020603050405020304" pitchFamily="18" charset="0"/>
              </a:rPr>
              <a:t>. </a:t>
            </a:r>
            <a:endParaRPr lang="ru-RU" dirty="0"/>
          </a:p>
          <a:p>
            <a:r>
              <a:rPr lang="ru-RU" sz="1800" dirty="0">
                <a:effectLst/>
                <a:latin typeface="Calibri" panose="020F0502020204030204" pitchFamily="34" charset="0"/>
                <a:ea typeface="Calibri" panose="020F0502020204030204" pitchFamily="34" charset="0"/>
                <a:cs typeface="Times New Roman" panose="02020603050405020304" pitchFamily="18" charset="0"/>
              </a:rPr>
              <a:t>Для</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роста</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профессионализма</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важна</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намеренная</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практика</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Нужно</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повторять</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теоретические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основы</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работы</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изучать</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новые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приемы</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анализировать</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собственные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ошибки</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и</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неудачные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кейсы</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особенно</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когда</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клиент</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не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завершает</a:t>
            </a:r>
            <a:r>
              <a:rPr lang="ru-RU" sz="1800" dirty="0">
                <a:effectLst/>
                <a:latin typeface="Georgia" panose="02040502050405020303" pitchFamily="18" charset="0"/>
                <a:ea typeface="Calibri" panose="020F0502020204030204" pitchFamily="34" charset="0"/>
                <a:cs typeface="Times New Roman" panose="02020603050405020304" pitchFamily="18" charset="0"/>
              </a:rPr>
              <a:t> работу. </a:t>
            </a:r>
            <a:r>
              <a:rPr lang="ru-RU" sz="1800" dirty="0">
                <a:effectLst/>
                <a:latin typeface="Calibri" panose="020F0502020204030204" pitchFamily="34" charset="0"/>
                <a:ea typeface="Calibri" panose="020F0502020204030204" pitchFamily="34" charset="0"/>
                <a:cs typeface="Times New Roman" panose="02020603050405020304" pitchFamily="18" charset="0"/>
              </a:rPr>
              <a:t>В</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анализе</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этих</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случаев</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заключается</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самый</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большой</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потенциал</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для</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развития</a:t>
            </a:r>
            <a:r>
              <a:rPr lang="ru-RU" sz="1800" dirty="0">
                <a:effectLst/>
                <a:latin typeface="Georgia" panose="02040502050405020303" pitchFamily="18" charset="0"/>
                <a:ea typeface="Calibri" panose="020F0502020204030204" pitchFamily="34" charset="0"/>
                <a:cs typeface="Times New Roman" panose="02020603050405020304" pitchFamily="18" charset="0"/>
              </a:rPr>
              <a:t> </a:t>
            </a:r>
            <a:r>
              <a:rPr lang="ru-RU" sz="1800" dirty="0">
                <a:effectLst/>
                <a:latin typeface="Calibri" panose="020F0502020204030204" pitchFamily="34" charset="0"/>
                <a:ea typeface="Calibri" panose="020F0502020204030204" pitchFamily="34" charset="0"/>
                <a:cs typeface="Times New Roman" panose="02020603050405020304" pitchFamily="18" charset="0"/>
              </a:rPr>
              <a:t>профессионализма</a:t>
            </a:r>
            <a:r>
              <a:rPr lang="ru-RU" sz="1800" dirty="0">
                <a:effectLst/>
                <a:latin typeface="Georgia" panose="02040502050405020303" pitchFamily="18" charset="0"/>
                <a:ea typeface="Calibri" panose="020F0502020204030204" pitchFamily="34" charset="0"/>
                <a:cs typeface="Times New Roman" panose="02020603050405020304" pitchFamily="18" charset="0"/>
              </a:rPr>
              <a:t>.</a:t>
            </a:r>
          </a:p>
          <a:p>
            <a:r>
              <a:rPr lang="ru-RU" sz="1800" dirty="0">
                <a:effectLst/>
                <a:latin typeface="Georgia" panose="02040502050405020303" pitchFamily="18" charset="0"/>
                <a:ea typeface="Calibri" panose="020F0502020204030204" pitchFamily="34" charset="0"/>
                <a:cs typeface="Times New Roman" panose="02020603050405020304" pitchFamily="18" charset="0"/>
              </a:rPr>
              <a:t>	Поддержанию альянса способствуют такие развитые навыки психолога: как эмпатия, открытость и гибкость. Чтобы сохранить крепкий альянс, психолог не должен давать клиенту советы и опираться на свой жизненный опыт, критиковать человека и высказывать свое мнение обо всем, что тот говорит</a:t>
            </a:r>
          </a:p>
          <a:p>
            <a:endParaRPr lang="ru-RU" dirty="0">
              <a:latin typeface="Georgia" panose="02040502050405020303" pitchFamily="18" charset="0"/>
              <a:ea typeface="Calibri" panose="020F0502020204030204" pitchFamily="34" charset="0"/>
              <a:cs typeface="Times New Roman" panose="02020603050405020304" pitchFamily="18" charset="0"/>
            </a:endParaRPr>
          </a:p>
          <a:p>
            <a:r>
              <a:rPr lang="ru-RU" sz="1800" dirty="0">
                <a:effectLst/>
                <a:latin typeface="Georgia" panose="02040502050405020303" pitchFamily="18" charset="0"/>
                <a:ea typeface="Calibri" panose="020F0502020204030204" pitchFamily="34" charset="0"/>
                <a:cs typeface="Times New Roman" panose="02020603050405020304" pitchFamily="18" charset="0"/>
              </a:rPr>
              <a:t>Это значит разобраться, в чем его затруднение, как оно влияет на мысли, чувства и действия, на цель, к которой человек стремится, в каких ситуациях проблема появляется, усиливается, а в каких ослабевает и исчезает. Анализ сказанного клиентом позволяет организовать информацию о нем и выделить фокус для работы — сформулировать как проблему, так и желаемый результат.</a:t>
            </a:r>
          </a:p>
          <a:p>
            <a:endParaRPr lang="ru-RU" sz="1800" dirty="0">
              <a:effectLst/>
              <a:latin typeface="Georgia" panose="02040502050405020303" pitchFamily="18" charset="0"/>
              <a:ea typeface="Calibri" panose="020F0502020204030204" pitchFamily="34" charset="0"/>
              <a:cs typeface="Times New Roman" panose="02020603050405020304" pitchFamily="18" charset="0"/>
            </a:endParaRPr>
          </a:p>
          <a:p>
            <a:pPr marL="342900" indent="-342900">
              <a:buAutoNum type="arabicPeriod" startAt="34"/>
            </a:pPr>
            <a:endParaRPr lang="ru-RU" dirty="0"/>
          </a:p>
          <a:p>
            <a:pPr marL="342900" indent="-342900">
              <a:buAutoNum type="arabicPeriod" startAt="34"/>
            </a:pPr>
            <a:endParaRPr lang="ru-RU" dirty="0"/>
          </a:p>
          <a:p>
            <a:pPr marL="342900" indent="-342900">
              <a:buAutoNum type="arabicPeriod" startAt="34"/>
            </a:pPr>
            <a:endParaRPr lang="ru-RU" dirty="0"/>
          </a:p>
        </p:txBody>
      </p:sp>
    </p:spTree>
    <p:extLst>
      <p:ext uri="{BB962C8B-B14F-4D97-AF65-F5344CB8AC3E}">
        <p14:creationId xmlns:p14="http://schemas.microsoft.com/office/powerpoint/2010/main" val="184975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75DE4C1-91AE-4F32-9260-D35E3BDD17D1}"/>
              </a:ext>
            </a:extLst>
          </p:cNvPr>
          <p:cNvSpPr>
            <a:spLocks noGrp="1"/>
          </p:cNvSpPr>
          <p:nvPr>
            <p:ph type="sldNum" sz="quarter" idx="12"/>
          </p:nvPr>
        </p:nvSpPr>
        <p:spPr/>
        <p:txBody>
          <a:bodyPr/>
          <a:lstStyle/>
          <a:p>
            <a:fld id="{9A20AFE5-9BBD-4BC8-BFF8-4C0DDA3A6CBA}" type="slidenum">
              <a:rPr lang="ru-RU" smtClean="0"/>
              <a:t>12</a:t>
            </a:fld>
            <a:endParaRPr lang="ru-RU"/>
          </a:p>
        </p:txBody>
      </p:sp>
      <p:pic>
        <p:nvPicPr>
          <p:cNvPr id="4" name="Рисунок 3">
            <a:extLst>
              <a:ext uri="{FF2B5EF4-FFF2-40B4-BE49-F238E27FC236}">
                <a16:creationId xmlns:a16="http://schemas.microsoft.com/office/drawing/2014/main" id="{76ADCBD1-7780-4E55-A7BF-9DD25A8EC960}"/>
              </a:ext>
            </a:extLst>
          </p:cNvPr>
          <p:cNvPicPr>
            <a:picLocks noChangeAspect="1"/>
          </p:cNvPicPr>
          <p:nvPr/>
        </p:nvPicPr>
        <p:blipFill>
          <a:blip r:embed="rId2"/>
          <a:stretch>
            <a:fillRect/>
          </a:stretch>
        </p:blipFill>
        <p:spPr>
          <a:xfrm>
            <a:off x="96253" y="136524"/>
            <a:ext cx="11995484" cy="6584951"/>
          </a:xfrm>
          <a:prstGeom prst="rect">
            <a:avLst/>
          </a:prstGeom>
        </p:spPr>
      </p:pic>
    </p:spTree>
    <p:extLst>
      <p:ext uri="{BB962C8B-B14F-4D97-AF65-F5344CB8AC3E}">
        <p14:creationId xmlns:p14="http://schemas.microsoft.com/office/powerpoint/2010/main" val="3763545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76" y="198645"/>
            <a:ext cx="8067759" cy="6505340"/>
          </a:xfrm>
          <a:prstGeom prst="rect">
            <a:avLst/>
          </a:prstGeom>
        </p:spPr>
      </p:pic>
      <p:sp>
        <p:nvSpPr>
          <p:cNvPr id="3" name="TextBox 2"/>
          <p:cNvSpPr txBox="1"/>
          <p:nvPr/>
        </p:nvSpPr>
        <p:spPr>
          <a:xfrm>
            <a:off x="8508556" y="1035781"/>
            <a:ext cx="3683444" cy="5016758"/>
          </a:xfrm>
          <a:prstGeom prst="rect">
            <a:avLst/>
          </a:prstGeom>
          <a:noFill/>
        </p:spPr>
        <p:txBody>
          <a:bodyPr wrap="none" rtlCol="0">
            <a:spAutoFit/>
          </a:bodyPr>
          <a:lstStyle/>
          <a:p>
            <a:r>
              <a:rPr lang="ru-RU" sz="3200" dirty="0"/>
              <a:t>Какие проблемные</a:t>
            </a:r>
          </a:p>
          <a:p>
            <a:r>
              <a:rPr lang="ru-RU" sz="3200" dirty="0"/>
              <a:t>ситуации</a:t>
            </a:r>
          </a:p>
          <a:p>
            <a:r>
              <a:rPr lang="ru-RU" sz="3200" dirty="0"/>
              <a:t>на рисунке?</a:t>
            </a:r>
          </a:p>
          <a:p>
            <a:endParaRPr lang="ru-RU" sz="3200" dirty="0"/>
          </a:p>
          <a:p>
            <a:endParaRPr lang="ru-RU" sz="3200" dirty="0"/>
          </a:p>
          <a:p>
            <a:r>
              <a:rPr lang="ru-RU" sz="3200" dirty="0"/>
              <a:t>Исправление одной</a:t>
            </a:r>
          </a:p>
          <a:p>
            <a:r>
              <a:rPr lang="ru-RU" sz="3200" dirty="0"/>
              <a:t>ситуации </a:t>
            </a:r>
          </a:p>
          <a:p>
            <a:r>
              <a:rPr lang="ru-RU" sz="3200" dirty="0"/>
              <a:t>может повлиять на </a:t>
            </a:r>
          </a:p>
          <a:p>
            <a:r>
              <a:rPr lang="ru-RU" sz="3200" dirty="0"/>
              <a:t>другие </a:t>
            </a:r>
          </a:p>
          <a:p>
            <a:r>
              <a:rPr lang="ru-RU" sz="3200" dirty="0"/>
              <a:t>конфликты?</a:t>
            </a:r>
          </a:p>
        </p:txBody>
      </p:sp>
      <p:sp>
        <p:nvSpPr>
          <p:cNvPr id="4" name="Номер слайда 3"/>
          <p:cNvSpPr>
            <a:spLocks noGrp="1"/>
          </p:cNvSpPr>
          <p:nvPr>
            <p:ph type="sldNum" sz="quarter" idx="12"/>
          </p:nvPr>
        </p:nvSpPr>
        <p:spPr/>
        <p:txBody>
          <a:bodyPr/>
          <a:lstStyle/>
          <a:p>
            <a:fld id="{9A20AFE5-9BBD-4BC8-BFF8-4C0DDA3A6CBA}" type="slidenum">
              <a:rPr lang="ru-RU" smtClean="0"/>
              <a:t>13</a:t>
            </a:fld>
            <a:endParaRPr lang="ru-RU"/>
          </a:p>
        </p:txBody>
      </p:sp>
    </p:spTree>
    <p:extLst>
      <p:ext uri="{BB962C8B-B14F-4D97-AF65-F5344CB8AC3E}">
        <p14:creationId xmlns:p14="http://schemas.microsoft.com/office/powerpoint/2010/main" val="2873938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CD6E83-EAA9-4164-875E-277C107225A6}"/>
              </a:ext>
            </a:extLst>
          </p:cNvPr>
          <p:cNvSpPr>
            <a:spLocks noGrp="1"/>
          </p:cNvSpPr>
          <p:nvPr>
            <p:ph type="title"/>
          </p:nvPr>
        </p:nvSpPr>
        <p:spPr>
          <a:xfrm>
            <a:off x="424543" y="0"/>
            <a:ext cx="6351814" cy="1143000"/>
          </a:xfrm>
        </p:spPr>
        <p:txBody>
          <a:bodyPr/>
          <a:lstStyle/>
          <a:p>
            <a:r>
              <a:rPr lang="ru-RU" dirty="0"/>
              <a:t>Как искать возможности?</a:t>
            </a:r>
          </a:p>
        </p:txBody>
      </p:sp>
      <p:sp>
        <p:nvSpPr>
          <p:cNvPr id="3" name="Объект 2">
            <a:extLst>
              <a:ext uri="{FF2B5EF4-FFF2-40B4-BE49-F238E27FC236}">
                <a16:creationId xmlns:a16="http://schemas.microsoft.com/office/drawing/2014/main" id="{0567F47F-9054-4CE4-9FB9-22EB2F0B585A}"/>
              </a:ext>
            </a:extLst>
          </p:cNvPr>
          <p:cNvSpPr>
            <a:spLocks noGrp="1"/>
          </p:cNvSpPr>
          <p:nvPr>
            <p:ph idx="1"/>
          </p:nvPr>
        </p:nvSpPr>
        <p:spPr>
          <a:xfrm>
            <a:off x="838200" y="1825625"/>
            <a:ext cx="4314092" cy="4351338"/>
          </a:xfrm>
        </p:spPr>
        <p:txBody>
          <a:bodyPr>
            <a:normAutofit/>
          </a:bodyPr>
          <a:lstStyle/>
          <a:p>
            <a:r>
              <a:rPr lang="ru-RU" dirty="0"/>
              <a:t>Как понять, чем нужно заниматься в проекте, а от чего лучше отказаться? </a:t>
            </a:r>
          </a:p>
          <a:p>
            <a:r>
              <a:rPr lang="ru-RU" dirty="0">
                <a:solidFill>
                  <a:srgbClr val="00B050"/>
                </a:solidFill>
              </a:rPr>
              <a:t>Где искать </a:t>
            </a:r>
            <a:r>
              <a:rPr lang="ru-RU" dirty="0"/>
              <a:t>возможности? </a:t>
            </a:r>
          </a:p>
          <a:p>
            <a:r>
              <a:rPr lang="ru-RU" dirty="0"/>
              <a:t>Как превратить пока еще смутные представления в нечто, что имеет </a:t>
            </a:r>
            <a:r>
              <a:rPr lang="ru-RU" dirty="0">
                <a:solidFill>
                  <a:srgbClr val="00B050"/>
                </a:solidFill>
              </a:rPr>
              <a:t>потенциал для разработки</a:t>
            </a:r>
            <a:r>
              <a:rPr lang="ru-RU" dirty="0"/>
              <a:t>? </a:t>
            </a:r>
          </a:p>
        </p:txBody>
      </p:sp>
      <p:sp>
        <p:nvSpPr>
          <p:cNvPr id="4" name="Стрелка: вправо 3">
            <a:extLst>
              <a:ext uri="{FF2B5EF4-FFF2-40B4-BE49-F238E27FC236}">
                <a16:creationId xmlns:a16="http://schemas.microsoft.com/office/drawing/2014/main" id="{5DC8ED6B-6813-4432-B4C7-DD0780057C05}"/>
              </a:ext>
            </a:extLst>
          </p:cNvPr>
          <p:cNvSpPr/>
          <p:nvPr/>
        </p:nvSpPr>
        <p:spPr>
          <a:xfrm>
            <a:off x="5266592" y="3429000"/>
            <a:ext cx="1327639" cy="677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kern="1200">
              <a:solidFill>
                <a:prstClr val="white"/>
              </a:solidFill>
            </a:endParaRPr>
          </a:p>
        </p:txBody>
      </p:sp>
      <p:sp>
        <p:nvSpPr>
          <p:cNvPr id="6" name="TextBox 5">
            <a:extLst>
              <a:ext uri="{FF2B5EF4-FFF2-40B4-BE49-F238E27FC236}">
                <a16:creationId xmlns:a16="http://schemas.microsoft.com/office/drawing/2014/main" id="{F08B8738-B0D1-45F0-86F6-C7F48593E967}"/>
              </a:ext>
            </a:extLst>
          </p:cNvPr>
          <p:cNvSpPr txBox="1"/>
          <p:nvPr/>
        </p:nvSpPr>
        <p:spPr>
          <a:xfrm>
            <a:off x="7480579" y="396064"/>
            <a:ext cx="4314092" cy="612475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rtl="0"/>
            <a:r>
              <a:rPr lang="ru-RU" sz="2800" kern="1200" dirty="0">
                <a:solidFill>
                  <a:prstClr val="black"/>
                </a:solidFill>
              </a:rPr>
              <a:t>Мониторинг</a:t>
            </a:r>
            <a:r>
              <a:rPr lang="ru-RU" sz="2800" b="1" kern="1200" dirty="0">
                <a:solidFill>
                  <a:prstClr val="black"/>
                </a:solidFill>
              </a:rPr>
              <a:t> трендов:</a:t>
            </a:r>
          </a:p>
          <a:p>
            <a:pPr rtl="0"/>
            <a:endParaRPr lang="ru-RU" sz="2800" kern="1200" dirty="0">
              <a:solidFill>
                <a:prstClr val="black"/>
              </a:solidFill>
            </a:endParaRPr>
          </a:p>
          <a:p>
            <a:pPr marL="285750" indent="-285750" rtl="0">
              <a:buFont typeface="Arial" panose="020B0604020202020204" pitchFamily="34" charset="0"/>
              <a:buChar char="•"/>
            </a:pPr>
            <a:r>
              <a:rPr lang="ru-RU" sz="2800" kern="1200" dirty="0">
                <a:solidFill>
                  <a:prstClr val="black"/>
                </a:solidFill>
              </a:rPr>
              <a:t>Что сейчас </a:t>
            </a:r>
            <a:r>
              <a:rPr lang="ru-RU" sz="2800" b="1" kern="1200" dirty="0">
                <a:solidFill>
                  <a:prstClr val="black"/>
                </a:solidFill>
              </a:rPr>
              <a:t>популярно</a:t>
            </a:r>
            <a:r>
              <a:rPr lang="ru-RU" sz="2800" kern="1200" dirty="0">
                <a:solidFill>
                  <a:prstClr val="black"/>
                </a:solidFill>
              </a:rPr>
              <a:t>?</a:t>
            </a:r>
          </a:p>
          <a:p>
            <a:pPr rtl="0"/>
            <a:r>
              <a:rPr lang="ru-RU" sz="2800" kern="1200" dirty="0">
                <a:solidFill>
                  <a:prstClr val="black"/>
                </a:solidFill>
              </a:rPr>
              <a:t> </a:t>
            </a:r>
          </a:p>
          <a:p>
            <a:pPr marL="285750" indent="-285750" rtl="0">
              <a:buFont typeface="Arial" panose="020B0604020202020204" pitchFamily="34" charset="0"/>
              <a:buChar char="•"/>
            </a:pPr>
            <a:r>
              <a:rPr lang="ru-RU" sz="2800" kern="1200" dirty="0">
                <a:solidFill>
                  <a:prstClr val="black"/>
                </a:solidFill>
              </a:rPr>
              <a:t>Что </a:t>
            </a:r>
            <a:r>
              <a:rPr lang="ru-RU" sz="2800" b="1" kern="1200" dirty="0">
                <a:solidFill>
                  <a:prstClr val="black"/>
                </a:solidFill>
              </a:rPr>
              <a:t>только становится </a:t>
            </a:r>
            <a:r>
              <a:rPr lang="ru-RU" sz="2800" kern="1200" dirty="0">
                <a:solidFill>
                  <a:prstClr val="black"/>
                </a:solidFill>
              </a:rPr>
              <a:t>таковым? </a:t>
            </a:r>
          </a:p>
          <a:p>
            <a:pPr marL="285750" indent="-285750" rtl="0">
              <a:buFont typeface="Arial" panose="020B0604020202020204" pitchFamily="34" charset="0"/>
              <a:buChar char="•"/>
            </a:pPr>
            <a:endParaRPr lang="ru-RU" sz="2800" kern="1200" dirty="0">
              <a:solidFill>
                <a:prstClr val="black"/>
              </a:solidFill>
            </a:endParaRPr>
          </a:p>
          <a:p>
            <a:pPr marL="285750" indent="-285750" rtl="0">
              <a:buFont typeface="Arial" panose="020B0604020202020204" pitchFamily="34" charset="0"/>
              <a:buChar char="•"/>
            </a:pPr>
            <a:r>
              <a:rPr lang="ru-RU" sz="2800" kern="1200" dirty="0">
                <a:solidFill>
                  <a:prstClr val="black"/>
                </a:solidFill>
              </a:rPr>
              <a:t>Что </a:t>
            </a:r>
            <a:r>
              <a:rPr lang="ru-RU" sz="2800" b="1" kern="1200" dirty="0">
                <a:solidFill>
                  <a:prstClr val="black"/>
                </a:solidFill>
              </a:rPr>
              <a:t>отходит</a:t>
            </a:r>
            <a:r>
              <a:rPr lang="ru-RU" sz="2800" kern="1200" dirty="0">
                <a:solidFill>
                  <a:prstClr val="black"/>
                </a:solidFill>
              </a:rPr>
              <a:t> на второй план, перестает быть популярным? </a:t>
            </a:r>
          </a:p>
          <a:p>
            <a:pPr rtl="0"/>
            <a:endParaRPr lang="ru-RU" sz="2800" kern="1200" dirty="0">
              <a:solidFill>
                <a:prstClr val="black"/>
              </a:solidFill>
            </a:endParaRPr>
          </a:p>
          <a:p>
            <a:pPr marL="285750" indent="-285750" rtl="0">
              <a:buFont typeface="Arial" panose="020B0604020202020204" pitchFamily="34" charset="0"/>
              <a:buChar char="•"/>
            </a:pPr>
            <a:r>
              <a:rPr lang="ru-RU" sz="2800" kern="1200" dirty="0">
                <a:solidFill>
                  <a:prstClr val="black"/>
                </a:solidFill>
              </a:rPr>
              <a:t>В каких проблемных областях </a:t>
            </a:r>
            <a:r>
              <a:rPr lang="ru-RU" sz="2800" b="1" kern="1200" dirty="0">
                <a:solidFill>
                  <a:prstClr val="black"/>
                </a:solidFill>
              </a:rPr>
              <a:t>можно искать </a:t>
            </a:r>
            <a:r>
              <a:rPr lang="ru-RU" sz="2800" kern="1200" dirty="0">
                <a:solidFill>
                  <a:prstClr val="black"/>
                </a:solidFill>
              </a:rPr>
              <a:t>возможности? </a:t>
            </a:r>
          </a:p>
        </p:txBody>
      </p:sp>
      <p:sp>
        <p:nvSpPr>
          <p:cNvPr id="5" name="Номер слайда 4"/>
          <p:cNvSpPr>
            <a:spLocks noGrp="1"/>
          </p:cNvSpPr>
          <p:nvPr>
            <p:ph type="sldNum" sz="quarter" idx="12"/>
          </p:nvPr>
        </p:nvSpPr>
        <p:spPr>
          <a:xfrm>
            <a:off x="137563" y="6328085"/>
            <a:ext cx="453563" cy="365125"/>
          </a:xfrm>
        </p:spPr>
        <p:txBody>
          <a:bodyPr/>
          <a:lstStyle/>
          <a:p>
            <a:fld id="{37471853-DEF6-4D43-80B3-892FF9ECBC8E}" type="slidenum">
              <a:rPr lang="ru-RU" smtClean="0"/>
              <a:t>14</a:t>
            </a:fld>
            <a:endParaRPr lang="ru-RU" dirty="0"/>
          </a:p>
        </p:txBody>
      </p:sp>
    </p:spTree>
    <p:extLst>
      <p:ext uri="{BB962C8B-B14F-4D97-AF65-F5344CB8AC3E}">
        <p14:creationId xmlns:p14="http://schemas.microsoft.com/office/powerpoint/2010/main" val="4026160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587C7B-5D62-4FC2-9A78-24C9EE2FEEEA}"/>
              </a:ext>
            </a:extLst>
          </p:cNvPr>
          <p:cNvSpPr>
            <a:spLocks noGrp="1"/>
          </p:cNvSpPr>
          <p:nvPr>
            <p:ph type="title"/>
          </p:nvPr>
        </p:nvSpPr>
        <p:spPr>
          <a:xfrm>
            <a:off x="7266214" y="138340"/>
            <a:ext cx="4765221" cy="843869"/>
          </a:xfrm>
        </p:spPr>
        <p:txBody>
          <a:bodyPr>
            <a:normAutofit fontScale="90000"/>
          </a:bodyPr>
          <a:lstStyle/>
          <a:p>
            <a:r>
              <a:rPr lang="ru-RU" dirty="0"/>
              <a:t>Где искать тренды?</a:t>
            </a:r>
          </a:p>
        </p:txBody>
      </p:sp>
      <p:sp>
        <p:nvSpPr>
          <p:cNvPr id="3" name="Объект 2">
            <a:extLst>
              <a:ext uri="{FF2B5EF4-FFF2-40B4-BE49-F238E27FC236}">
                <a16:creationId xmlns:a16="http://schemas.microsoft.com/office/drawing/2014/main" id="{89CDAF48-BC5B-493F-9F59-7ADEC7FF00C1}"/>
              </a:ext>
            </a:extLst>
          </p:cNvPr>
          <p:cNvSpPr>
            <a:spLocks noGrp="1"/>
          </p:cNvSpPr>
          <p:nvPr>
            <p:ph idx="1"/>
          </p:nvPr>
        </p:nvSpPr>
        <p:spPr>
          <a:xfrm>
            <a:off x="413656" y="212317"/>
            <a:ext cx="9865179" cy="2550319"/>
          </a:xfrm>
        </p:spPr>
        <p:txBody>
          <a:bodyPr>
            <a:normAutofit/>
          </a:bodyPr>
          <a:lstStyle/>
          <a:p>
            <a:pPr marL="0" indent="0">
              <a:buNone/>
            </a:pPr>
            <a:r>
              <a:rPr lang="ru-RU" sz="2400" b="1" dirty="0"/>
              <a:t>Онлайн-ресурсы:</a:t>
            </a:r>
          </a:p>
          <a:p>
            <a:pPr marL="0" indent="0">
              <a:buNone/>
            </a:pPr>
            <a:r>
              <a:rPr lang="en-US" sz="2400" dirty="0">
                <a:hlinkClick r:id="rId2"/>
              </a:rPr>
              <a:t>https://www.producthunt.com/</a:t>
            </a:r>
            <a:endParaRPr lang="ru-RU" sz="2400" dirty="0"/>
          </a:p>
          <a:p>
            <a:pPr marL="0" indent="0">
              <a:buNone/>
            </a:pPr>
            <a:r>
              <a:rPr lang="en-US" sz="2400" dirty="0">
                <a:hlinkClick r:id="rId3"/>
              </a:rPr>
              <a:t>https://www.trendhunter.com/</a:t>
            </a:r>
            <a:endParaRPr lang="ru-RU" sz="2400" dirty="0"/>
          </a:p>
          <a:p>
            <a:pPr marL="0" indent="0">
              <a:buNone/>
            </a:pPr>
            <a:r>
              <a:rPr lang="en-US" sz="2400" dirty="0">
                <a:hlinkClick r:id="rId4"/>
              </a:rPr>
              <a:t>https://www.trendwatching.com/</a:t>
            </a:r>
            <a:endParaRPr lang="ru-RU" sz="2400" dirty="0"/>
          </a:p>
          <a:p>
            <a:pPr marL="0" indent="0">
              <a:buNone/>
            </a:pPr>
            <a:r>
              <a:rPr lang="ru-RU" sz="2400" dirty="0"/>
              <a:t>А также социальные медиа (в т.ч. социальные сети)</a:t>
            </a:r>
          </a:p>
        </p:txBody>
      </p:sp>
      <p:sp>
        <p:nvSpPr>
          <p:cNvPr id="5" name="Номер слайда 4"/>
          <p:cNvSpPr>
            <a:spLocks noGrp="1"/>
          </p:cNvSpPr>
          <p:nvPr>
            <p:ph type="sldNum" sz="quarter" idx="12"/>
          </p:nvPr>
        </p:nvSpPr>
        <p:spPr/>
        <p:txBody>
          <a:bodyPr/>
          <a:lstStyle/>
          <a:p>
            <a:fld id="{37471853-DEF6-4D43-80B3-892FF9ECBC8E}" type="slidenum">
              <a:rPr lang="ru-RU" smtClean="0"/>
              <a:t>15</a:t>
            </a:fld>
            <a:endParaRPr lang="ru-RU"/>
          </a:p>
        </p:txBody>
      </p:sp>
      <p:sp>
        <p:nvSpPr>
          <p:cNvPr id="6" name="Объект 2"/>
          <p:cNvSpPr txBox="1">
            <a:spLocks/>
          </p:cNvSpPr>
          <p:nvPr/>
        </p:nvSpPr>
        <p:spPr bwMode="auto">
          <a:xfrm>
            <a:off x="219447" y="2836613"/>
            <a:ext cx="11811987" cy="3823132"/>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ru-RU" sz="2600" b="1" dirty="0"/>
              <a:t>Сервис компании Гугл:</a:t>
            </a:r>
            <a:endParaRPr lang="ru-RU" sz="2600" dirty="0"/>
          </a:p>
          <a:p>
            <a:pPr marL="0" indent="0">
              <a:buFont typeface="Arial" pitchFamily="34" charset="0"/>
              <a:buNone/>
              <a:defRPr/>
            </a:pPr>
            <a:r>
              <a:rPr lang="ru-RU" sz="2600" dirty="0">
                <a:hlinkClick r:id="rId5"/>
              </a:rPr>
              <a:t>https://trends.google.com/trends/trendingsearches/realtime?geo=RU&amp;category=all</a:t>
            </a:r>
            <a:endParaRPr lang="ru-RU" sz="2600" dirty="0"/>
          </a:p>
          <a:p>
            <a:pPr marL="0" indent="0">
              <a:buFont typeface="Arial" pitchFamily="34" charset="0"/>
              <a:buNone/>
              <a:defRPr/>
            </a:pPr>
            <a:endParaRPr lang="ru-RU" sz="2600" dirty="0"/>
          </a:p>
          <a:p>
            <a:pPr marL="0" indent="0">
              <a:buFont typeface="Arial" pitchFamily="34" charset="0"/>
              <a:buNone/>
              <a:defRPr/>
            </a:pPr>
            <a:r>
              <a:rPr lang="ru-RU" sz="2600" dirty="0"/>
              <a:t>Сервис позволяет фиксировать интерес онлайн-пользователей к тем или иным темам в динамике.</a:t>
            </a:r>
          </a:p>
          <a:p>
            <a:pPr>
              <a:defRPr/>
            </a:pPr>
            <a:endParaRPr lang="ru-RU" sz="2600" dirty="0"/>
          </a:p>
          <a:p>
            <a:pPr>
              <a:defRPr/>
            </a:pPr>
            <a:r>
              <a:rPr lang="ru-RU" sz="2600" b="1" dirty="0"/>
              <a:t>Сервис Яндекса по статистике ключевых слов:</a:t>
            </a:r>
            <a:endParaRPr lang="ru-RU" sz="2600" dirty="0"/>
          </a:p>
          <a:p>
            <a:pPr marL="0" indent="0">
              <a:buFont typeface="Arial" pitchFamily="34" charset="0"/>
              <a:buNone/>
              <a:defRPr/>
            </a:pPr>
            <a:r>
              <a:rPr lang="ru-RU" sz="2600" dirty="0">
                <a:hlinkClick r:id="rId6"/>
              </a:rPr>
              <a:t>https://wordstat.yandex.ru/</a:t>
            </a:r>
            <a:endParaRPr lang="ru-RU" sz="2600" dirty="0"/>
          </a:p>
          <a:p>
            <a:pPr marL="0" indent="0">
              <a:buFont typeface="Arial" pitchFamily="34" charset="0"/>
              <a:buNone/>
              <a:defRPr/>
            </a:pPr>
            <a:endParaRPr lang="ru-RU" sz="2600" dirty="0"/>
          </a:p>
          <a:p>
            <a:pPr marL="0" indent="0">
              <a:buFont typeface="Arial" pitchFamily="34" charset="0"/>
              <a:buNone/>
              <a:defRPr/>
            </a:pPr>
            <a:r>
              <a:rPr lang="ru-RU" sz="2600" dirty="0"/>
              <a:t>Сервис позволяет отслеживать заинтересованность пользователей в тех или иных темах, позволяя смотреть статистику запросов в Яндексе по ключевым словам.</a:t>
            </a:r>
          </a:p>
          <a:p>
            <a:pPr>
              <a:defRPr/>
            </a:pPr>
            <a:endParaRPr lang="ru-RU" dirty="0"/>
          </a:p>
        </p:txBody>
      </p:sp>
    </p:spTree>
    <p:extLst>
      <p:ext uri="{BB962C8B-B14F-4D97-AF65-F5344CB8AC3E}">
        <p14:creationId xmlns:p14="http://schemas.microsoft.com/office/powerpoint/2010/main" val="1908372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23681" y="178025"/>
            <a:ext cx="11030119" cy="6465536"/>
          </a:xfrm>
        </p:spPr>
        <p:txBody>
          <a:bodyPr>
            <a:normAutofit/>
          </a:bodyPr>
          <a:lstStyle/>
          <a:p>
            <a:pPr marL="0" indent="0">
              <a:buNone/>
            </a:pPr>
            <a:r>
              <a:rPr lang="ru-RU" sz="2000" b="1" dirty="0"/>
              <a:t>По требованиям ФГОС проектная и исследовательская деятельность является обязательной для выполнения всеми обучающимися. </a:t>
            </a:r>
          </a:p>
          <a:p>
            <a:pPr marL="0" indent="0">
              <a:buNone/>
            </a:pPr>
            <a:endParaRPr lang="ru-RU" sz="2000" b="1" dirty="0"/>
          </a:p>
          <a:p>
            <a:r>
              <a:rPr lang="ru-RU" sz="2000" b="0" i="0" u="none" strike="noStrike" baseline="0" dirty="0">
                <a:solidFill>
                  <a:srgbClr val="000000"/>
                </a:solidFill>
              </a:rPr>
              <a:t>п. 8. ФГОС ООО: </a:t>
            </a:r>
            <a:r>
              <a:rPr lang="ru-RU" sz="2000" b="0" i="0" u="none" strike="noStrike" baseline="0" dirty="0">
                <a:solidFill>
                  <a:srgbClr val="000000"/>
                </a:solidFill>
                <a:latin typeface="Arial" panose="020B0604020202020204" pitchFamily="34" charset="0"/>
              </a:rPr>
              <a:t>«…</a:t>
            </a:r>
            <a:r>
              <a:rPr lang="ru-RU" sz="2000" dirty="0">
                <a:solidFill>
                  <a:srgbClr val="000000"/>
                </a:solidFill>
                <a:latin typeface="Arial" panose="020B0604020202020204" pitchFamily="34" charset="0"/>
              </a:rPr>
              <a:t>к</a:t>
            </a:r>
            <a:r>
              <a:rPr lang="ru-RU" sz="2000" b="0" i="0" u="none" strike="noStrike" baseline="0" dirty="0">
                <a:solidFill>
                  <a:srgbClr val="000000"/>
                </a:solidFill>
                <a:latin typeface="Arial" panose="020B0604020202020204" pitchFamily="34" charset="0"/>
              </a:rPr>
              <a:t> получению нового знания в рамках учебного предмета, его преобразованию и применению в </a:t>
            </a:r>
            <a:r>
              <a:rPr lang="ru-RU" sz="2000" b="1" i="0" u="none" strike="noStrike" baseline="0" dirty="0">
                <a:solidFill>
                  <a:srgbClr val="000000"/>
                </a:solidFill>
                <a:latin typeface="Arial" panose="020B0604020202020204" pitchFamily="34" charset="0"/>
              </a:rPr>
              <a:t>учебных, учебно-проектных и социально-проектных ситуациях…</a:t>
            </a:r>
            <a:r>
              <a:rPr lang="ru-RU" sz="2000" b="0" i="0" u="none" strike="noStrike" baseline="0" dirty="0">
                <a:solidFill>
                  <a:srgbClr val="000000"/>
                </a:solidFill>
                <a:latin typeface="Arial" panose="020B0604020202020204" pitchFamily="34" charset="0"/>
              </a:rPr>
              <a:t>».</a:t>
            </a:r>
          </a:p>
          <a:p>
            <a:r>
              <a:rPr lang="ru-RU" sz="2000" b="0" i="0" u="none" strike="noStrike" baseline="0" dirty="0">
                <a:solidFill>
                  <a:srgbClr val="000000"/>
                </a:solidFill>
                <a:latin typeface="Arial" panose="020B0604020202020204" pitchFamily="34" charset="0"/>
              </a:rPr>
              <a:t>п. 12 ФГОС ООО: «</a:t>
            </a:r>
            <a:r>
              <a:rPr lang="ru-RU" sz="2000" b="1" i="0" u="none" strike="noStrike" baseline="0" dirty="0">
                <a:solidFill>
                  <a:srgbClr val="000000"/>
                </a:solidFill>
                <a:latin typeface="Arial" panose="020B0604020202020204" pitchFamily="34" charset="0"/>
              </a:rPr>
              <a:t>При итоговом оценивании </a:t>
            </a:r>
            <a:r>
              <a:rPr lang="ru-RU" sz="2000" b="0" i="0" u="none" strike="noStrike" baseline="0" dirty="0">
                <a:solidFill>
                  <a:srgbClr val="000000"/>
                </a:solidFill>
                <a:latin typeface="Arial" panose="020B0604020202020204" pitchFamily="34" charset="0"/>
              </a:rPr>
              <a:t>результатов освоения обучающимися основной образовательной программы основного общего образования </a:t>
            </a:r>
            <a:r>
              <a:rPr lang="ru-RU" sz="2000" b="1" i="0" u="none" strike="noStrike" baseline="0" dirty="0">
                <a:solidFill>
                  <a:srgbClr val="000000"/>
                </a:solidFill>
                <a:latin typeface="Arial" panose="020B0604020202020204" pitchFamily="34" charset="0"/>
              </a:rPr>
              <a:t>должны учитываться </a:t>
            </a:r>
            <a:r>
              <a:rPr lang="ru-RU" sz="2000" b="1" i="0" u="none" strike="noStrike" baseline="0" dirty="0" err="1">
                <a:solidFill>
                  <a:srgbClr val="000000"/>
                </a:solidFill>
                <a:latin typeface="Arial" panose="020B0604020202020204" pitchFamily="34" charset="0"/>
              </a:rPr>
              <a:t>сформированность</a:t>
            </a:r>
            <a:r>
              <a:rPr lang="ru-RU" sz="2000" b="1" i="0" u="none" strike="noStrike" baseline="0" dirty="0">
                <a:solidFill>
                  <a:srgbClr val="000000"/>
                </a:solidFill>
                <a:latin typeface="Arial" panose="020B0604020202020204" pitchFamily="34" charset="0"/>
              </a:rPr>
              <a:t> умений выполнения проектной деятельности </a:t>
            </a:r>
            <a:r>
              <a:rPr lang="ru-RU" sz="2000" b="0" i="0" u="none" strike="noStrike" baseline="0" dirty="0">
                <a:solidFill>
                  <a:srgbClr val="000000"/>
                </a:solidFill>
                <a:latin typeface="Arial" panose="020B0604020202020204" pitchFamily="34" charset="0"/>
              </a:rPr>
              <a:t>и способность к решению учебно-практических и учебно-познавательных задач».</a:t>
            </a:r>
          </a:p>
          <a:p>
            <a:r>
              <a:rPr lang="ru-RU" sz="2000" b="0" i="0" u="none" strike="noStrike" baseline="0" dirty="0">
                <a:solidFill>
                  <a:srgbClr val="000000"/>
                </a:solidFill>
                <a:latin typeface="Arial" panose="020B0604020202020204" pitchFamily="34" charset="0"/>
              </a:rPr>
              <a:t>п. 19.9 ФГОС НОО: «В процессе … освоения основной образовательной программы начального общего образования </a:t>
            </a:r>
            <a:r>
              <a:rPr lang="ru-RU" sz="2000" b="1" i="0" u="none" strike="noStrike" baseline="0" dirty="0">
                <a:solidFill>
                  <a:srgbClr val="000000"/>
                </a:solidFill>
                <a:latin typeface="Arial" panose="020B0604020202020204" pitchFamily="34" charset="0"/>
              </a:rPr>
              <a:t>должны использоваться </a:t>
            </a:r>
            <a:r>
              <a:rPr lang="ru-RU" sz="2000" b="0" i="0" u="none" strike="noStrike" baseline="0" dirty="0">
                <a:solidFill>
                  <a:srgbClr val="000000"/>
                </a:solidFill>
                <a:latin typeface="Arial" panose="020B0604020202020204" pitchFamily="34" charset="0"/>
              </a:rPr>
              <a:t>разнообразные методы и формы, взаимно дополняющие друг друга (стандартизированные письменные и устные работы, </a:t>
            </a:r>
            <a:r>
              <a:rPr lang="ru-RU" sz="2000" b="1" i="0" u="none" strike="noStrike" baseline="0" dirty="0">
                <a:solidFill>
                  <a:srgbClr val="000000"/>
                </a:solidFill>
                <a:latin typeface="Arial" panose="020B0604020202020204" pitchFamily="34" charset="0"/>
              </a:rPr>
              <a:t>проекты</a:t>
            </a:r>
            <a:r>
              <a:rPr lang="ru-RU" sz="2000" b="0" i="0" u="none" strike="noStrike" baseline="0" dirty="0">
                <a:solidFill>
                  <a:srgbClr val="000000"/>
                </a:solidFill>
                <a:latin typeface="Arial" panose="020B0604020202020204" pitchFamily="34" charset="0"/>
              </a:rPr>
              <a:t>, практические работы, творческого работы, самоанализ и самооценка, наблюдения и др.». </a:t>
            </a:r>
          </a:p>
          <a:p>
            <a:r>
              <a:rPr lang="ru-RU" sz="2000" b="0" i="0" u="none" strike="noStrike" baseline="0" dirty="0">
                <a:solidFill>
                  <a:srgbClr val="000000"/>
                </a:solidFill>
                <a:latin typeface="Arial" panose="020B0604020202020204" pitchFamily="34" charset="0"/>
              </a:rPr>
              <a:t>ФГОС полного (среднего) общего образования (п. II.6 6) предусматривает выполнение обучающимися </a:t>
            </a:r>
            <a:r>
              <a:rPr lang="ru-RU" sz="2000" b="1" i="0" u="none" strike="noStrike" baseline="0" dirty="0">
                <a:solidFill>
                  <a:srgbClr val="000000"/>
                </a:solidFill>
                <a:latin typeface="Arial" panose="020B0604020202020204" pitchFamily="34" charset="0"/>
              </a:rPr>
              <a:t>индивидуального(</a:t>
            </a:r>
            <a:r>
              <a:rPr lang="ru-RU" sz="2000" b="1" i="0" u="none" strike="noStrike" baseline="0" dirty="0" err="1">
                <a:solidFill>
                  <a:srgbClr val="000000"/>
                </a:solidFill>
                <a:latin typeface="Arial" panose="020B0604020202020204" pitchFamily="34" charset="0"/>
              </a:rPr>
              <a:t>ых</a:t>
            </a:r>
            <a:r>
              <a:rPr lang="ru-RU" sz="2000" b="1" i="0" u="none" strike="noStrike" baseline="0" dirty="0">
                <a:solidFill>
                  <a:srgbClr val="000000"/>
                </a:solidFill>
                <a:latin typeface="Arial" panose="020B0604020202020204" pitchFamily="34" charset="0"/>
              </a:rPr>
              <a:t>) проекта(</a:t>
            </a:r>
            <a:r>
              <a:rPr lang="ru-RU" sz="2000" b="1" i="0" u="none" strike="noStrike" baseline="0" dirty="0" err="1">
                <a:solidFill>
                  <a:srgbClr val="000000"/>
                </a:solidFill>
                <a:latin typeface="Arial" panose="020B0604020202020204" pitchFamily="34" charset="0"/>
              </a:rPr>
              <a:t>ов</a:t>
            </a:r>
            <a:r>
              <a:rPr lang="ru-RU" sz="2000" b="1" i="0" u="none" strike="noStrike" baseline="0" dirty="0">
                <a:solidFill>
                  <a:srgbClr val="000000"/>
                </a:solidFill>
                <a:latin typeface="Arial" panose="020B0604020202020204" pitchFamily="34" charset="0"/>
              </a:rPr>
              <a:t>), </a:t>
            </a:r>
            <a:r>
              <a:rPr lang="ru-RU" sz="2000" b="0" i="0" u="none" strike="noStrike" baseline="0" dirty="0">
                <a:solidFill>
                  <a:srgbClr val="000000"/>
                </a:solidFill>
                <a:latin typeface="Arial" panose="020B0604020202020204" pitchFamily="34" charset="0"/>
              </a:rPr>
              <a:t>который представляет собой особую форму организации деятельности обучающихся (учебное </a:t>
            </a:r>
            <a:r>
              <a:rPr lang="ru-RU" sz="2000" b="1" i="0" u="none" strike="noStrike" baseline="0" dirty="0">
                <a:solidFill>
                  <a:srgbClr val="FF0000"/>
                </a:solidFill>
                <a:latin typeface="Arial" panose="020B0604020202020204" pitchFamily="34" charset="0"/>
              </a:rPr>
              <a:t>исследование</a:t>
            </a:r>
            <a:r>
              <a:rPr lang="ru-RU" sz="2000" b="0" i="0" u="none" strike="noStrike" baseline="0" dirty="0">
                <a:solidFill>
                  <a:srgbClr val="000000"/>
                </a:solidFill>
                <a:latin typeface="Arial" panose="020B0604020202020204" pitchFamily="34" charset="0"/>
              </a:rPr>
              <a:t> или учебный </a:t>
            </a:r>
            <a:r>
              <a:rPr lang="ru-RU" sz="2000" b="1" i="0" u="none" strike="noStrike" baseline="0" dirty="0">
                <a:solidFill>
                  <a:srgbClr val="00B050"/>
                </a:solidFill>
                <a:latin typeface="Arial" panose="020B0604020202020204" pitchFamily="34" charset="0"/>
              </a:rPr>
              <a:t>проект</a:t>
            </a:r>
            <a:r>
              <a:rPr lang="ru-RU" sz="2000" i="0" u="none" strike="noStrike" baseline="0" dirty="0">
                <a:latin typeface="Arial" panose="020B0604020202020204" pitchFamily="34" charset="0"/>
              </a:rPr>
              <a:t>)</a:t>
            </a:r>
            <a:r>
              <a:rPr lang="ru-RU" sz="2000" b="0" i="0" u="none" strike="noStrike" baseline="0" dirty="0">
                <a:solidFill>
                  <a:srgbClr val="000000"/>
                </a:solidFill>
                <a:latin typeface="Arial" panose="020B0604020202020204" pitchFamily="34" charset="0"/>
              </a:rPr>
              <a:t>.</a:t>
            </a:r>
          </a:p>
          <a:p>
            <a:endParaRPr lang="ru-RU" sz="2000" b="0" i="0" u="none" strike="noStrike" baseline="0" dirty="0">
              <a:solidFill>
                <a:srgbClr val="000000"/>
              </a:solidFill>
              <a:latin typeface="Arial" panose="020B0604020202020204" pitchFamily="34" charset="0"/>
            </a:endParaRPr>
          </a:p>
          <a:p>
            <a:endParaRPr lang="ru-RU" sz="2000" b="0" i="0" u="none" strike="noStrike" baseline="0" dirty="0">
              <a:solidFill>
                <a:srgbClr val="000000"/>
              </a:solidFill>
              <a:latin typeface="Arial" panose="020B0604020202020204" pitchFamily="34" charset="0"/>
            </a:endParaRPr>
          </a:p>
          <a:p>
            <a:pPr marL="0" indent="0">
              <a:buNone/>
            </a:pPr>
            <a:endParaRPr lang="ru-RU" sz="2000" b="0" i="0" u="none" strike="noStrike" baseline="0" dirty="0">
              <a:solidFill>
                <a:srgbClr val="000000"/>
              </a:solidFill>
              <a:latin typeface="Arial" panose="020B0604020202020204" pitchFamily="34" charset="0"/>
            </a:endParaRPr>
          </a:p>
          <a:p>
            <a:endParaRPr lang="ru-RU" sz="2000" b="0" i="0" u="none" strike="noStrike" baseline="0" dirty="0">
              <a:solidFill>
                <a:srgbClr val="000000"/>
              </a:solidFill>
              <a:latin typeface="Arial" panose="020B0604020202020204" pitchFamily="34" charset="0"/>
            </a:endParaRPr>
          </a:p>
          <a:p>
            <a:pPr marL="0" indent="0">
              <a:buNone/>
            </a:pPr>
            <a:endParaRPr lang="ru-RU" sz="2000" b="0" i="0" u="none" strike="noStrike" baseline="0" dirty="0">
              <a:solidFill>
                <a:srgbClr val="000000"/>
              </a:solidFill>
              <a:latin typeface="Arial" panose="020B0604020202020204" pitchFamily="34" charset="0"/>
            </a:endParaRPr>
          </a:p>
          <a:p>
            <a:endParaRPr lang="ru-RU" sz="2000" b="0" i="0" u="none" strike="noStrike" baseline="0" dirty="0">
              <a:solidFill>
                <a:srgbClr val="000000"/>
              </a:solidFill>
              <a:latin typeface="Arial" panose="020B0604020202020204" pitchFamily="34" charset="0"/>
            </a:endParaRPr>
          </a:p>
          <a:p>
            <a:endParaRPr lang="ru-RU" sz="2000" b="0" i="0" u="none" strike="noStrike" baseline="0" dirty="0">
              <a:solidFill>
                <a:srgbClr val="000000"/>
              </a:solidFill>
            </a:endParaRPr>
          </a:p>
          <a:p>
            <a:endParaRPr lang="ru-RU" sz="2000" b="0" i="0" u="none" strike="noStrike" baseline="0" dirty="0">
              <a:solidFill>
                <a:srgbClr val="000000"/>
              </a:solidFill>
            </a:endParaRPr>
          </a:p>
          <a:p>
            <a:pPr marL="0" indent="0">
              <a:buNone/>
            </a:pPr>
            <a:endParaRPr lang="ru-RU" sz="2000" dirty="0"/>
          </a:p>
        </p:txBody>
      </p:sp>
      <p:sp>
        <p:nvSpPr>
          <p:cNvPr id="5" name="Номер слайда 4"/>
          <p:cNvSpPr>
            <a:spLocks noGrp="1"/>
          </p:cNvSpPr>
          <p:nvPr>
            <p:ph type="sldNum" sz="quarter" idx="12"/>
          </p:nvPr>
        </p:nvSpPr>
        <p:spPr/>
        <p:txBody>
          <a:bodyPr/>
          <a:lstStyle/>
          <a:p>
            <a:fld id="{9A20AFE5-9BBD-4BC8-BFF8-4C0DDA3A6CBA}" type="slidenum">
              <a:rPr lang="ru-RU" smtClean="0"/>
              <a:t>16</a:t>
            </a:fld>
            <a:endParaRPr lang="ru-RU"/>
          </a:p>
        </p:txBody>
      </p:sp>
    </p:spTree>
    <p:extLst>
      <p:ext uri="{BB962C8B-B14F-4D97-AF65-F5344CB8AC3E}">
        <p14:creationId xmlns:p14="http://schemas.microsoft.com/office/powerpoint/2010/main" val="18043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C44B22A-5CA8-44BE-9487-D7106465898E}"/>
              </a:ext>
            </a:extLst>
          </p:cNvPr>
          <p:cNvSpPr>
            <a:spLocks noGrp="1"/>
          </p:cNvSpPr>
          <p:nvPr>
            <p:ph type="sldNum" sz="quarter" idx="12"/>
          </p:nvPr>
        </p:nvSpPr>
        <p:spPr/>
        <p:txBody>
          <a:bodyPr/>
          <a:lstStyle/>
          <a:p>
            <a:fld id="{9A20AFE5-9BBD-4BC8-BFF8-4C0DDA3A6CBA}" type="slidenum">
              <a:rPr lang="ru-RU" smtClean="0"/>
              <a:t>2</a:t>
            </a:fld>
            <a:endParaRPr lang="ru-RU"/>
          </a:p>
        </p:txBody>
      </p:sp>
      <p:sp>
        <p:nvSpPr>
          <p:cNvPr id="4" name="TextBox 3">
            <a:extLst>
              <a:ext uri="{FF2B5EF4-FFF2-40B4-BE49-F238E27FC236}">
                <a16:creationId xmlns:a16="http://schemas.microsoft.com/office/drawing/2014/main" id="{029628AB-10A0-4FE1-8510-AE89C9092BEE}"/>
              </a:ext>
            </a:extLst>
          </p:cNvPr>
          <p:cNvSpPr txBox="1"/>
          <p:nvPr/>
        </p:nvSpPr>
        <p:spPr>
          <a:xfrm>
            <a:off x="240632" y="136525"/>
            <a:ext cx="11815010" cy="6709529"/>
          </a:xfrm>
          <a:prstGeom prst="rect">
            <a:avLst/>
          </a:prstGeom>
          <a:noFill/>
        </p:spPr>
        <p:txBody>
          <a:bodyPr wrap="square">
            <a:spAutoFit/>
          </a:bodyPr>
          <a:lstStyle/>
          <a:p>
            <a:r>
              <a:rPr lang="ru-RU" sz="2800" dirty="0">
                <a:solidFill>
                  <a:srgbClr val="FF0000"/>
                </a:solidFill>
              </a:rPr>
              <a:t>			Новые современные компетенции для психологов</a:t>
            </a:r>
          </a:p>
          <a:p>
            <a:r>
              <a:rPr lang="ru-RU" dirty="0"/>
              <a:t>	</a:t>
            </a:r>
            <a:r>
              <a:rPr lang="ru-RU" sz="2400" dirty="0">
                <a:latin typeface="Times New Roman" panose="02020603050405020304" pitchFamily="18" charset="0"/>
                <a:cs typeface="Times New Roman" panose="02020603050405020304" pitchFamily="18" charset="0"/>
              </a:rPr>
              <a:t>Современные компетенции психологов, соответствующие вызовам и тенденциям 2025 года, значительно расширились и включают новые навыки, связанные с использованием технологий, междисциплинарным подходом и развитием личностных качеств. Особенностью  компетенций в последние 5 лет  является опережение практики их востребованности.</a:t>
            </a:r>
          </a:p>
          <a:p>
            <a:r>
              <a:rPr lang="ru-RU" sz="2400" dirty="0">
                <a:latin typeface="Times New Roman" panose="02020603050405020304" pitchFamily="18" charset="0"/>
                <a:cs typeface="Times New Roman" panose="02020603050405020304" pitchFamily="18" charset="0"/>
              </a:rPr>
              <a:t>1.  Технологическая грамотность и работа с цифровыми инструментами</a:t>
            </a:r>
          </a:p>
          <a:p>
            <a:r>
              <a:rPr lang="ru-RU" sz="2400" dirty="0">
                <a:latin typeface="Times New Roman" panose="02020603050405020304" pitchFamily="18" charset="0"/>
                <a:cs typeface="Times New Roman" panose="02020603050405020304" pitchFamily="18" charset="0"/>
              </a:rPr>
              <a:t>Психологи должны уметь использовать цифровые технологии, такие как искусственный интеллект, чат-боты, мобильные приложения для мониторинга и профилактики состояний тревоги, стресса и других проблем. Виртуальная реальность активно применяется для терапии фобий и ПТСР, что требует знания специфических программных методов и аналитических инструментов</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2. Работа с большими данными и анализ</a:t>
            </a:r>
          </a:p>
          <a:p>
            <a:r>
              <a:rPr lang="ru-RU" sz="2400" dirty="0">
                <a:latin typeface="Times New Roman" panose="02020603050405020304" pitchFamily="18" charset="0"/>
                <a:cs typeface="Times New Roman" panose="02020603050405020304" pitchFamily="18" charset="0"/>
              </a:rPr>
              <a:t>Новые методы предполагают сбор и обработку больших объемов данных для постановки диагноза и оценки эффективности вмешательств. Психолог должен владеть навыками работы с программным обеспечением и статистическими методами.</a:t>
            </a:r>
          </a:p>
          <a:p>
            <a:endParaRPr lang="ru-RU" dirty="0"/>
          </a:p>
        </p:txBody>
      </p:sp>
    </p:spTree>
    <p:extLst>
      <p:ext uri="{BB962C8B-B14F-4D97-AF65-F5344CB8AC3E}">
        <p14:creationId xmlns:p14="http://schemas.microsoft.com/office/powerpoint/2010/main" val="305997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75DE4C1-91AE-4F32-9260-D35E3BDD17D1}"/>
              </a:ext>
            </a:extLst>
          </p:cNvPr>
          <p:cNvSpPr>
            <a:spLocks noGrp="1"/>
          </p:cNvSpPr>
          <p:nvPr>
            <p:ph type="sldNum" sz="quarter" idx="12"/>
          </p:nvPr>
        </p:nvSpPr>
        <p:spPr/>
        <p:txBody>
          <a:bodyPr/>
          <a:lstStyle/>
          <a:p>
            <a:fld id="{9A20AFE5-9BBD-4BC8-BFF8-4C0DDA3A6CBA}" type="slidenum">
              <a:rPr lang="ru-RU" smtClean="0"/>
              <a:t>3</a:t>
            </a:fld>
            <a:endParaRPr lang="ru-RU"/>
          </a:p>
        </p:txBody>
      </p:sp>
      <p:sp>
        <p:nvSpPr>
          <p:cNvPr id="4" name="TextBox 3">
            <a:extLst>
              <a:ext uri="{FF2B5EF4-FFF2-40B4-BE49-F238E27FC236}">
                <a16:creationId xmlns:a16="http://schemas.microsoft.com/office/drawing/2014/main" id="{5676FEEF-74A1-454A-A3C5-05548FF3DECC}"/>
              </a:ext>
            </a:extLst>
          </p:cNvPr>
          <p:cNvSpPr txBox="1"/>
          <p:nvPr/>
        </p:nvSpPr>
        <p:spPr>
          <a:xfrm>
            <a:off x="252663" y="264695"/>
            <a:ext cx="11718758" cy="67403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Навыки междисциплинарного взаимодействия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В условиях современности важно уметь взаимодействовать с медиками, нейробиологами, специалистами по информационным технологиям для комплексного подхода и решения сложных задач</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Эмоциональный интеллект и управление стрессом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Умение управлять своими эмоциями и помогать клиентам овладевать этой компетенцией остается ключевым. Важным аспектом также является развитие стрессоустойчивости и саморегуляции</a:t>
            </a:r>
          </a:p>
          <a:p>
            <a:r>
              <a:rPr lang="ru-RU" dirty="0"/>
              <a:t>5. Гибкость и адаптивность</a:t>
            </a:r>
          </a:p>
          <a:p>
            <a:r>
              <a:rPr lang="ru-RU" dirty="0"/>
              <a:t>Психологи должны быть готовы к работе в условиях гибкого графика, удаленной работы и постоянно меняющихся требований среды. Готовность к постоянному профессиональному развитию и обучению новым моделям  также входит в спектр современных компетенций.</a:t>
            </a:r>
          </a:p>
          <a:p>
            <a:endParaRPr lang="ru-RU" dirty="0"/>
          </a:p>
          <a:p>
            <a:r>
              <a:rPr lang="ru-RU" dirty="0"/>
              <a:t>6. Навыки работы с кризисными и травматическими состояниями</a:t>
            </a:r>
          </a:p>
          <a:p>
            <a:r>
              <a:rPr lang="ru-RU" dirty="0"/>
              <a:t>Учитывая увеличение случаев тревоги, тревожных расстройств, кризисных ситуаций, необходимы знания и умения применения краткосрочных и цифровых методов.</a:t>
            </a:r>
          </a:p>
          <a:p>
            <a:endParaRPr lang="ru-RU" dirty="0"/>
          </a:p>
          <a:p>
            <a:r>
              <a:rPr lang="ru-RU" dirty="0"/>
              <a:t>Таким  образом, современный психолог — это не только эксперт в области психологии, но и специалист, владеющий цифровыми технологиями, умеющий работать с большими данными, </a:t>
            </a:r>
            <a:r>
              <a:rPr lang="ru-RU" dirty="0" err="1"/>
              <a:t>междисциплинарно</a:t>
            </a:r>
            <a:r>
              <a:rPr lang="ru-RU" dirty="0"/>
              <a:t> взаимодействовать, быть </a:t>
            </a:r>
            <a:r>
              <a:rPr lang="ru-RU" dirty="0" err="1"/>
              <a:t>стрессоустойчивым</a:t>
            </a:r>
            <a:r>
              <a:rPr lang="ru-RU" dirty="0"/>
              <a:t> и гибким, а также постоянно развиваться профессионально.</a:t>
            </a:r>
          </a:p>
        </p:txBody>
      </p:sp>
    </p:spTree>
    <p:extLst>
      <p:ext uri="{BB962C8B-B14F-4D97-AF65-F5344CB8AC3E}">
        <p14:creationId xmlns:p14="http://schemas.microsoft.com/office/powerpoint/2010/main" val="2747328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26D7D-2646-4D7D-D92F-6253836564F4}"/>
              </a:ext>
            </a:extLst>
          </p:cNvPr>
          <p:cNvSpPr>
            <a:spLocks noGrp="1"/>
          </p:cNvSpPr>
          <p:nvPr>
            <p:ph type="title"/>
          </p:nvPr>
        </p:nvSpPr>
        <p:spPr/>
        <p:txBody>
          <a:bodyPr>
            <a:normAutofit fontScale="90000"/>
          </a:bodyPr>
          <a:lstStyle/>
          <a:p>
            <a:r>
              <a:rPr lang="ru-RU" dirty="0"/>
              <a:t>КЛАССИФИКАЦИЯ ВИДОВ ДЕВИАНТНОГО ОНЛАЙН-ПОВЕДЕНИЯ </a:t>
            </a:r>
          </a:p>
        </p:txBody>
      </p:sp>
      <p:sp>
        <p:nvSpPr>
          <p:cNvPr id="3" name="Текст 2">
            <a:extLst>
              <a:ext uri="{FF2B5EF4-FFF2-40B4-BE49-F238E27FC236}">
                <a16:creationId xmlns:a16="http://schemas.microsoft.com/office/drawing/2014/main" id="{C91A3BD7-423A-8915-A7C0-85E2B1455977}"/>
              </a:ext>
            </a:extLst>
          </p:cNvPr>
          <p:cNvSpPr>
            <a:spLocks noGrp="1"/>
          </p:cNvSpPr>
          <p:nvPr>
            <p:ph type="body" idx="1"/>
          </p:nvPr>
        </p:nvSpPr>
        <p:spPr/>
        <p:txBody>
          <a:bodyPr/>
          <a:lstStyle/>
          <a:p>
            <a:r>
              <a:rPr lang="ru-RU" dirty="0">
                <a:solidFill>
                  <a:schemeClr val="bg1"/>
                </a:solidFill>
              </a:rPr>
              <a:t>СОЦИАЛИЗАЦИЯ И ПОВЕДЕНИЕ ОФЛАЙН </a:t>
            </a:r>
          </a:p>
        </p:txBody>
      </p:sp>
    </p:spTree>
    <p:extLst>
      <p:ext uri="{BB962C8B-B14F-4D97-AF65-F5344CB8AC3E}">
        <p14:creationId xmlns:p14="http://schemas.microsoft.com/office/powerpoint/2010/main" val="4115582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AF56847-EB85-3C69-99EE-C63B6D6E9CE9}"/>
              </a:ext>
            </a:extLst>
          </p:cNvPr>
          <p:cNvPicPr>
            <a:picLocks noChangeAspect="1"/>
          </p:cNvPicPr>
          <p:nvPr/>
        </p:nvPicPr>
        <p:blipFill>
          <a:blip r:embed="rId2"/>
          <a:stretch>
            <a:fillRect/>
          </a:stretch>
        </p:blipFill>
        <p:spPr>
          <a:xfrm>
            <a:off x="977774" y="0"/>
            <a:ext cx="10864159" cy="7043596"/>
          </a:xfrm>
          <a:prstGeom prst="rect">
            <a:avLst/>
          </a:prstGeom>
        </p:spPr>
      </p:pic>
    </p:spTree>
    <p:extLst>
      <p:ext uri="{BB962C8B-B14F-4D97-AF65-F5344CB8AC3E}">
        <p14:creationId xmlns:p14="http://schemas.microsoft.com/office/powerpoint/2010/main" val="4093157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4710B52-1DE9-A461-FAFD-1A0FCA100782}"/>
              </a:ext>
            </a:extLst>
          </p:cNvPr>
          <p:cNvPicPr>
            <a:picLocks noChangeAspect="1"/>
          </p:cNvPicPr>
          <p:nvPr/>
        </p:nvPicPr>
        <p:blipFill>
          <a:blip r:embed="rId2"/>
          <a:stretch>
            <a:fillRect/>
          </a:stretch>
        </p:blipFill>
        <p:spPr>
          <a:xfrm>
            <a:off x="247650" y="114300"/>
            <a:ext cx="11696700" cy="6629400"/>
          </a:xfrm>
          <a:prstGeom prst="rect">
            <a:avLst/>
          </a:prstGeom>
        </p:spPr>
      </p:pic>
    </p:spTree>
    <p:extLst>
      <p:ext uri="{BB962C8B-B14F-4D97-AF65-F5344CB8AC3E}">
        <p14:creationId xmlns:p14="http://schemas.microsoft.com/office/powerpoint/2010/main" val="217516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C44B22A-5CA8-44BE-9487-D7106465898E}"/>
              </a:ext>
            </a:extLst>
          </p:cNvPr>
          <p:cNvSpPr>
            <a:spLocks noGrp="1"/>
          </p:cNvSpPr>
          <p:nvPr>
            <p:ph type="sldNum" sz="quarter" idx="12"/>
          </p:nvPr>
        </p:nvSpPr>
        <p:spPr/>
        <p:txBody>
          <a:bodyPr/>
          <a:lstStyle/>
          <a:p>
            <a:fld id="{9A20AFE5-9BBD-4BC8-BFF8-4C0DDA3A6CBA}" type="slidenum">
              <a:rPr lang="ru-RU" smtClean="0"/>
              <a:t>7</a:t>
            </a:fld>
            <a:endParaRPr lang="ru-RU"/>
          </a:p>
        </p:txBody>
      </p:sp>
      <p:sp>
        <p:nvSpPr>
          <p:cNvPr id="7" name="TextBox 6">
            <a:extLst>
              <a:ext uri="{FF2B5EF4-FFF2-40B4-BE49-F238E27FC236}">
                <a16:creationId xmlns:a16="http://schemas.microsoft.com/office/drawing/2014/main" id="{638183CA-A103-44F9-9D03-FF54EE547F7A}"/>
              </a:ext>
            </a:extLst>
          </p:cNvPr>
          <p:cNvSpPr txBox="1"/>
          <p:nvPr/>
        </p:nvSpPr>
        <p:spPr>
          <a:xfrm>
            <a:off x="385011" y="96254"/>
            <a:ext cx="11417968" cy="6740307"/>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В практике работы оказания психологической помощи детям и семьям участников СВО, их родственникам сложились следующие ее виды, которые  также  требуют новых компетенций  психологов, связанных с данной  проблемой: </a:t>
            </a:r>
          </a:p>
          <a:p>
            <a:r>
              <a:rPr lang="ru-RU" sz="2400" dirty="0">
                <a:latin typeface="Times New Roman" panose="02020603050405020304" pitchFamily="18" charset="0"/>
                <a:cs typeface="Times New Roman" panose="02020603050405020304" pitchFamily="18" charset="0"/>
              </a:rPr>
              <a:t>1. Осуществление краткосрочного присмотра за детьми и подростками, по запросу взрослых членов семьи. </a:t>
            </a:r>
          </a:p>
          <a:p>
            <a:r>
              <a:rPr lang="ru-RU" sz="2400" dirty="0">
                <a:latin typeface="Times New Roman" panose="02020603050405020304" pitchFamily="18" charset="0"/>
                <a:cs typeface="Times New Roman" panose="02020603050405020304" pitchFamily="18" charset="0"/>
              </a:rPr>
              <a:t>2. Помощь в освоении учебных предметов детям лиц, мобилизованных на СВО, на основе практик онлайн-</a:t>
            </a:r>
            <a:r>
              <a:rPr lang="ru-RU" sz="2400" dirty="0" err="1">
                <a:latin typeface="Times New Roman" panose="02020603050405020304" pitchFamily="18" charset="0"/>
                <a:cs typeface="Times New Roman" panose="02020603050405020304" pitchFamily="18" charset="0"/>
              </a:rPr>
              <a:t>тьюторства</a:t>
            </a:r>
            <a:r>
              <a:rPr lang="ru-RU" sz="2400" dirty="0">
                <a:latin typeface="Times New Roman" panose="02020603050405020304" pitchFamily="18" charset="0"/>
                <a:cs typeface="Times New Roman" panose="02020603050405020304" pitchFamily="18" charset="0"/>
              </a:rPr>
              <a:t>, с помощью педагога-психолога (если остались проблемы в усвоении какого-то учебного материала), педагогов  образовательных организаций. </a:t>
            </a:r>
          </a:p>
          <a:p>
            <a:r>
              <a:rPr lang="ru-RU" sz="2400" dirty="0">
                <a:latin typeface="Times New Roman" panose="02020603050405020304" pitchFamily="18" charset="0"/>
                <a:cs typeface="Times New Roman" panose="02020603050405020304" pitchFamily="18" charset="0"/>
              </a:rPr>
              <a:t>3. Консультации для родителей по вопросам обучения и воспитания детей:</a:t>
            </a:r>
          </a:p>
          <a:p>
            <a:r>
              <a:rPr lang="ru-RU" sz="2400" dirty="0">
                <a:latin typeface="Times New Roman" panose="02020603050405020304" pitchFamily="18" charset="0"/>
                <a:cs typeface="Times New Roman" panose="02020603050405020304" pitchFamily="18" charset="0"/>
              </a:rPr>
              <a:t> – индивидуальные и возрастные особенности ребёнка; </a:t>
            </a:r>
          </a:p>
          <a:p>
            <a:r>
              <a:rPr lang="ru-RU" sz="2400" dirty="0">
                <a:latin typeface="Times New Roman" panose="02020603050405020304" pitchFamily="18" charset="0"/>
                <a:cs typeface="Times New Roman" panose="02020603050405020304" pitchFamily="18" charset="0"/>
              </a:rPr>
              <a:t> – трудности во взаимоотношениях со сверстниками; </a:t>
            </a:r>
          </a:p>
          <a:p>
            <a:r>
              <a:rPr lang="ru-RU" sz="2400" dirty="0">
                <a:latin typeface="Times New Roman" panose="02020603050405020304" pitchFamily="18" charset="0"/>
                <a:cs typeface="Times New Roman" panose="02020603050405020304" pitchFamily="18" charset="0"/>
              </a:rPr>
              <a:t>– кризисные проявления у детей; </a:t>
            </a:r>
          </a:p>
          <a:p>
            <a:r>
              <a:rPr lang="ru-RU" sz="2400" dirty="0">
                <a:latin typeface="Times New Roman" panose="02020603050405020304" pitchFamily="18" charset="0"/>
                <a:cs typeface="Times New Roman" panose="02020603050405020304" pitchFamily="18" charset="0"/>
              </a:rPr>
              <a:t> – трудности адаптации и социализации ребёнка в социуме.</a:t>
            </a:r>
          </a:p>
          <a:p>
            <a:r>
              <a:rPr lang="ru-RU" sz="2400" dirty="0">
                <a:latin typeface="Times New Roman" panose="02020603050405020304" pitchFamily="18" charset="0"/>
                <a:cs typeface="Times New Roman" panose="02020603050405020304" pitchFamily="18" charset="0"/>
              </a:rPr>
              <a:t> 4. Индивидуальные занятия и консультации для подростков. </a:t>
            </a:r>
          </a:p>
          <a:p>
            <a:r>
              <a:rPr lang="ru-RU" sz="2400" dirty="0">
                <a:latin typeface="Times New Roman" panose="02020603050405020304" pitchFamily="18" charset="0"/>
                <a:cs typeface="Times New Roman" panose="02020603050405020304" pitchFamily="18" charset="0"/>
              </a:rPr>
              <a:t> 5.Семейное консультирование, направленное на психокоррекцию взаимоотношений членов семьи с участником СВО,</a:t>
            </a:r>
          </a:p>
          <a:p>
            <a:r>
              <a:rPr lang="ru-RU" sz="2400" dirty="0">
                <a:latin typeface="Times New Roman" panose="02020603050405020304" pitchFamily="18" charset="0"/>
                <a:cs typeface="Times New Roman" panose="02020603050405020304" pitchFamily="18" charset="0"/>
              </a:rPr>
              <a:t>6. Формирование продуктивных стереотипов взаимодействия в семье.</a:t>
            </a:r>
          </a:p>
        </p:txBody>
      </p:sp>
    </p:spTree>
    <p:extLst>
      <p:ext uri="{BB962C8B-B14F-4D97-AF65-F5344CB8AC3E}">
        <p14:creationId xmlns:p14="http://schemas.microsoft.com/office/powerpoint/2010/main" val="2738057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C44B22A-5CA8-44BE-9487-D7106465898E}"/>
              </a:ext>
            </a:extLst>
          </p:cNvPr>
          <p:cNvSpPr>
            <a:spLocks noGrp="1"/>
          </p:cNvSpPr>
          <p:nvPr>
            <p:ph type="sldNum" sz="quarter" idx="12"/>
          </p:nvPr>
        </p:nvSpPr>
        <p:spPr/>
        <p:txBody>
          <a:bodyPr/>
          <a:lstStyle/>
          <a:p>
            <a:fld id="{9A20AFE5-9BBD-4BC8-BFF8-4C0DDA3A6CBA}" type="slidenum">
              <a:rPr lang="ru-RU" smtClean="0"/>
              <a:t>8</a:t>
            </a:fld>
            <a:endParaRPr lang="ru-RU"/>
          </a:p>
        </p:txBody>
      </p:sp>
      <p:sp>
        <p:nvSpPr>
          <p:cNvPr id="4" name="TextBox 3">
            <a:extLst>
              <a:ext uri="{FF2B5EF4-FFF2-40B4-BE49-F238E27FC236}">
                <a16:creationId xmlns:a16="http://schemas.microsoft.com/office/drawing/2014/main" id="{929E5922-6785-4ADA-A3F1-A395F754597D}"/>
              </a:ext>
            </a:extLst>
          </p:cNvPr>
          <p:cNvSpPr txBox="1"/>
          <p:nvPr/>
        </p:nvSpPr>
        <p:spPr>
          <a:xfrm>
            <a:off x="132346" y="136525"/>
            <a:ext cx="11935327" cy="7294305"/>
          </a:xfrm>
          <a:prstGeom prst="rect">
            <a:avLst/>
          </a:prstGeom>
          <a:noFill/>
        </p:spPr>
        <p:txBody>
          <a:bodyPr wrap="square">
            <a:spAutoFit/>
          </a:bodyPr>
          <a:lstStyle/>
          <a:p>
            <a:r>
              <a:rPr lang="ru-RU" dirty="0"/>
              <a:t>	Психологическая работа с подростками –Подростковый период – время значительных изменений в жизни человека. Он сопровождается неопределенностью, переживаниями и самыми разнообразными проблемами. Вступая в подростковый возраст, ребенок начинает трансформироваться во взрослого человека. Трансформация происходит постепенно и не всегда гладко. Изменения касаются следующих сфер:</a:t>
            </a:r>
          </a:p>
          <a:p>
            <a:r>
              <a:rPr lang="ru-RU" dirty="0"/>
              <a:t>растет объем получаемой информации;	ребенок все чаще сталкивается с новым опытом; заостряются отдельные черты характера; 	начинает проявляться осознанность, приходящая на смену детскому мироощущению; обостряются реакции на мнение окружающих, проявляется склонность к отрицанию авторитетов; появляются первые элементы ответственности; 	происходит гендерная самоидентификация.</a:t>
            </a:r>
          </a:p>
          <a:p>
            <a:r>
              <a:rPr lang="ru-RU" dirty="0"/>
              <a:t>	На психофизиологическом уровне молодые люди могут испытывать дискомфорт, вызванный неустойчивостью эмоциональной сферы, возрастными особенностями высшей нервной деятельности, влиянием ситуативной тревоги. Все эти процессы протекают до 16-17 лет, а зачастую вплоть до наступления совершеннолетия и чуть дальше. Работа психолога с детьми и подростками касается, как правило, следующих сфер:</a:t>
            </a:r>
          </a:p>
          <a:p>
            <a:r>
              <a:rPr lang="ru-RU" dirty="0"/>
              <a:t>	</a:t>
            </a:r>
            <a:r>
              <a:rPr lang="ru-RU" dirty="0">
                <a:solidFill>
                  <a:srgbClr val="FF0000"/>
                </a:solidFill>
              </a:rPr>
              <a:t>Социальное окружение </a:t>
            </a:r>
            <a:r>
              <a:rPr lang="ru-RU" dirty="0"/>
              <a:t>– занимает ключевую позицию в перечне подростковых тревог. Ребята активно стремятся завести побольше новых друзей и найти достойное место в коллективе сверстников. Для них крайне важно оказаться принятыми микросоциумом, поэтому тинейджерам свойственно испытывать беспокойство по поводу внешности и личных достижений.</a:t>
            </a:r>
          </a:p>
          <a:p>
            <a:r>
              <a:rPr lang="ru-RU" dirty="0"/>
              <a:t>	</a:t>
            </a:r>
            <a:r>
              <a:rPr lang="ru-RU" dirty="0">
                <a:solidFill>
                  <a:srgbClr val="FF0000"/>
                </a:solidFill>
              </a:rPr>
              <a:t>Профессиональный выбор </a:t>
            </a:r>
            <a:r>
              <a:rPr lang="ru-RU" dirty="0"/>
              <a:t>– юноши и девушки старшего школьного возраста нередко испытывают на себе давление со стороны взрослых, которые слишком настойчиво стремятся определить будущее своих чад. Подобное давление может вызывать стресс, если молодой человек пока не сложил представления о своих предпочтениях.</a:t>
            </a:r>
          </a:p>
          <a:p>
            <a:r>
              <a:rPr lang="ru-RU" dirty="0"/>
              <a:t>	</a:t>
            </a:r>
            <a:r>
              <a:rPr lang="ru-RU" dirty="0">
                <a:solidFill>
                  <a:srgbClr val="FF0000"/>
                </a:solidFill>
              </a:rPr>
              <a:t>Проблемы личного характера </a:t>
            </a:r>
            <a:r>
              <a:rPr lang="ru-RU" dirty="0"/>
              <a:t>– первая влюбленность, взаимоотношения с родителями тоже часто приводят к психоэмоциональному напряжению.</a:t>
            </a:r>
          </a:p>
          <a:p>
            <a:r>
              <a:rPr lang="ru-RU" dirty="0"/>
              <a:t>	Оставлять подростка на стадии активного взросления один на один со своими проблемами недопустимо, в это чревато для него потерей важных социальных коммуникаций, а зачастую приводит к формированию деструктивной личности. Профилактическая работа психолога с подростками, индивидуальное психологическое консультирование и необходимая </a:t>
            </a:r>
            <a:r>
              <a:rPr lang="ru-RU" dirty="0" err="1"/>
              <a:t>психокоррекционная</a:t>
            </a:r>
            <a:r>
              <a:rPr lang="ru-RU" dirty="0"/>
              <a:t> работа при активном взаимодействии с семейной системой очень важны.</a:t>
            </a:r>
          </a:p>
        </p:txBody>
      </p:sp>
    </p:spTree>
    <p:extLst>
      <p:ext uri="{BB962C8B-B14F-4D97-AF65-F5344CB8AC3E}">
        <p14:creationId xmlns:p14="http://schemas.microsoft.com/office/powerpoint/2010/main" val="2511941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C44B22A-5CA8-44BE-9487-D7106465898E}"/>
              </a:ext>
            </a:extLst>
          </p:cNvPr>
          <p:cNvSpPr>
            <a:spLocks noGrp="1"/>
          </p:cNvSpPr>
          <p:nvPr>
            <p:ph type="sldNum" sz="quarter" idx="12"/>
          </p:nvPr>
        </p:nvSpPr>
        <p:spPr/>
        <p:txBody>
          <a:bodyPr/>
          <a:lstStyle/>
          <a:p>
            <a:fld id="{9A20AFE5-9BBD-4BC8-BFF8-4C0DDA3A6CBA}" type="slidenum">
              <a:rPr lang="ru-RU" smtClean="0"/>
              <a:t>9</a:t>
            </a:fld>
            <a:endParaRPr lang="ru-RU"/>
          </a:p>
        </p:txBody>
      </p:sp>
      <p:sp>
        <p:nvSpPr>
          <p:cNvPr id="4" name="TextBox 3">
            <a:extLst>
              <a:ext uri="{FF2B5EF4-FFF2-40B4-BE49-F238E27FC236}">
                <a16:creationId xmlns:a16="http://schemas.microsoft.com/office/drawing/2014/main" id="{6ED75858-66F6-4617-88A6-9316BEC7C5E6}"/>
              </a:ext>
            </a:extLst>
          </p:cNvPr>
          <p:cNvSpPr txBox="1"/>
          <p:nvPr/>
        </p:nvSpPr>
        <p:spPr>
          <a:xfrm>
            <a:off x="252663" y="385011"/>
            <a:ext cx="11658600" cy="5909310"/>
          </a:xfrm>
          <a:prstGeom prst="rect">
            <a:avLst/>
          </a:prstGeom>
          <a:noFill/>
        </p:spPr>
        <p:txBody>
          <a:bodyPr wrap="square">
            <a:spAutoFit/>
          </a:bodyPr>
          <a:lstStyle/>
          <a:p>
            <a:r>
              <a:rPr lang="ru-RU" dirty="0"/>
              <a:t>	Фактор самооценки имеет серьезное значение для формирования личности. В подростковом возрасте ребятам свойственно сравнивать себя с поп-кумирами, значимыми взрослыми, более старшими сверстниками. На это дополнительно накладывается юношеский максимализм. Так, малейшая критика, даже высказанная объективно и без перехода на личности, может запустить тревогу: «Меня не принимают. Значит, я плохой, неполноценный». А поскольку подростковая психика находится на этапе формирования, молодой человек выбирает неадаптивные стратегии, чтобы справиться с переживаниями:</a:t>
            </a:r>
          </a:p>
          <a:p>
            <a:r>
              <a:rPr lang="ru-RU" dirty="0"/>
              <a:t>	Замкнутость (прекращение общения, асоциальное поведение);</a:t>
            </a:r>
          </a:p>
          <a:p>
            <a:r>
              <a:rPr lang="ru-RU" dirty="0"/>
              <a:t>	Негативизм (пассивное сопротивление, обесценивание помощи со стороны родителей);</a:t>
            </a:r>
          </a:p>
          <a:p>
            <a:r>
              <a:rPr lang="ru-RU" dirty="0"/>
              <a:t>	Агрессия (неадекватное поведение, активное отрицание).</a:t>
            </a:r>
          </a:p>
          <a:p>
            <a:r>
              <a:rPr lang="ru-RU" dirty="0"/>
              <a:t>Работа психолога с агрессивным подростком, обесценивающим любую помощь со стороны близких и во всем действующим «от противного», должна начинаться как можно раньше. Дело в том, что при таком положении вещей высок риск развития невротических расстройств. Кроме того, психологическая дестабилизация без своевременной коррекции будет прогрессировать, осложняясь суицидальными проявлениями, сложными формами депрессии, химической зависимостью и другими девиациями.</a:t>
            </a:r>
          </a:p>
          <a:p>
            <a:r>
              <a:rPr lang="ru-RU" dirty="0"/>
              <a:t>	Проблематика асоциального поведения в пубертатном периоде тесно связана с профилактикой и коррекцией девиантных поведенческих моделей. К ним относятся </a:t>
            </a:r>
            <a:r>
              <a:rPr lang="ru-RU" dirty="0" err="1"/>
              <a:t>делинквентное</a:t>
            </a:r>
            <a:r>
              <a:rPr lang="ru-RU" dirty="0"/>
              <a:t> (антиобщественное и противоправное), зависимое, агрессивное поведение, суицидальные тенденции, а также склонность к уходам из дома и бродяжничеству. Стремление к независимости, желание проявить себя миру взрослых приводит к нарушению границ, запретов и требований, проявлению агрессии по отношению к взрослым. Значимость получения одобрения со стороны формирует самооценку, а гормональные бури приводят к эмоциональной неустойчивости</a:t>
            </a:r>
          </a:p>
        </p:txBody>
      </p:sp>
    </p:spTree>
    <p:extLst>
      <p:ext uri="{BB962C8B-B14F-4D97-AF65-F5344CB8AC3E}">
        <p14:creationId xmlns:p14="http://schemas.microsoft.com/office/powerpoint/2010/main" val="22492550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Посылка">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1697</Words>
  <Application>Microsoft Office PowerPoint</Application>
  <PresentationFormat>Широкоэкранный</PresentationFormat>
  <Paragraphs>125</Paragraphs>
  <Slides>16</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16</vt:i4>
      </vt:variant>
    </vt:vector>
  </HeadingPairs>
  <TitlesOfParts>
    <vt:vector size="25" baseType="lpstr">
      <vt:lpstr>Arial</vt:lpstr>
      <vt:lpstr>Calibri</vt:lpstr>
      <vt:lpstr>Calibri Light</vt:lpstr>
      <vt:lpstr>Corbel</vt:lpstr>
      <vt:lpstr>Georgia</vt:lpstr>
      <vt:lpstr>Gill Sans MT</vt:lpstr>
      <vt:lpstr>Times New Roman</vt:lpstr>
      <vt:lpstr>Тема Office</vt:lpstr>
      <vt:lpstr>Посылка</vt:lpstr>
      <vt:lpstr>Презентация PowerPoint</vt:lpstr>
      <vt:lpstr>Презентация PowerPoint</vt:lpstr>
      <vt:lpstr>Презентация PowerPoint</vt:lpstr>
      <vt:lpstr>КЛАССИФИКАЦИЯ ВИДОВ ДЕВИАНТНОГО ОНЛАЙН-ПОВЕДЕНИЯ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Как искать возможности?</vt:lpstr>
      <vt:lpstr>Где искать тренды?</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Дефициты методологии проектных и исследовательских работ в средней школе (практика сопровождения)</dc:title>
  <dc:creator>Пользователь Windows</dc:creator>
  <cp:lastModifiedBy>Татьяна</cp:lastModifiedBy>
  <cp:revision>47</cp:revision>
  <dcterms:created xsi:type="dcterms:W3CDTF">2024-03-21T04:35:40Z</dcterms:created>
  <dcterms:modified xsi:type="dcterms:W3CDTF">2025-11-23T17:44:11Z</dcterms:modified>
</cp:coreProperties>
</file>