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2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4" r:id="rId6"/>
    <p:sldId id="265" r:id="rId7"/>
    <p:sldId id="266" r:id="rId8"/>
    <p:sldId id="267" r:id="rId9"/>
    <p:sldId id="268" r:id="rId10"/>
    <p:sldId id="269" r:id="rId11"/>
    <p:sldId id="262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1C4B7"/>
    <a:srgbClr val="969C9A"/>
    <a:srgbClr val="D9D8D4"/>
    <a:srgbClr val="02BFB1"/>
    <a:srgbClr val="1BB1A1"/>
    <a:srgbClr val="057967"/>
    <a:srgbClr val="0D9687"/>
    <a:srgbClr val="01A9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2" autoAdjust="0"/>
  </p:normalViewPr>
  <p:slideViewPr>
    <p:cSldViewPr>
      <p:cViewPr varScale="1">
        <p:scale>
          <a:sx n="82" d="100"/>
          <a:sy n="82" d="100"/>
        </p:scale>
        <p:origin x="69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11F3D-B318-4BCF-8FAF-3833710A140F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51999-0D8C-45E2-93D2-F15D784B7F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893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51999-0D8C-45E2-93D2-F15D784B7F2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932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51999-0D8C-45E2-93D2-F15D784B7F2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514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51999-0D8C-45E2-93D2-F15D784B7F2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514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51999-0D8C-45E2-93D2-F15D784B7F24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498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E51999-0D8C-45E2-93D2-F15D784B7F2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72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397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188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05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3396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683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592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28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695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715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81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64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042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0231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57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12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3365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69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BC1C3AF-6426-4852-B189-19121AFDEA24}" type="datetimeFigureOut">
              <a:rPr lang="ru-RU" smtClean="0"/>
              <a:pPr/>
              <a:t>24.11.2025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D699B-1C20-4461-8BC4-9FCBEDB9C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47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429" r:id="rId1"/>
    <p:sldLayoutId id="2147484430" r:id="rId2"/>
    <p:sldLayoutId id="2147484431" r:id="rId3"/>
    <p:sldLayoutId id="2147484432" r:id="rId4"/>
    <p:sldLayoutId id="2147484433" r:id="rId5"/>
    <p:sldLayoutId id="2147484434" r:id="rId6"/>
    <p:sldLayoutId id="2147484435" r:id="rId7"/>
    <p:sldLayoutId id="2147484436" r:id="rId8"/>
    <p:sldLayoutId id="2147484437" r:id="rId9"/>
    <p:sldLayoutId id="2147484438" r:id="rId10"/>
    <p:sldLayoutId id="2147484439" r:id="rId11"/>
    <p:sldLayoutId id="2147484440" r:id="rId12"/>
    <p:sldLayoutId id="2147484441" r:id="rId13"/>
    <p:sldLayoutId id="2147484442" r:id="rId14"/>
    <p:sldLayoutId id="2147484443" r:id="rId15"/>
    <p:sldLayoutId id="2147484444" r:id="rId16"/>
    <p:sldLayoutId id="214748444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BB1A1"/>
            </a:gs>
            <a:gs pos="100000">
              <a:srgbClr val="057967"/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4375" y="2060848"/>
            <a:ext cx="6127849" cy="1872208"/>
          </a:xfrm>
        </p:spPr>
        <p:txBody>
          <a:bodyPr>
            <a:noAutofit/>
          </a:bodyPr>
          <a:lstStyle/>
          <a:p>
            <a:pPr algn="l"/>
            <a:r>
              <a:rPr lang="ru-RU" sz="4200" dirty="0">
                <a:solidFill>
                  <a:srgbClr val="02BFB1"/>
                </a:solidFill>
                <a:latin typeface="Futura PT Bold" panose="020B0902020204020203" pitchFamily="34" charset="-52"/>
              </a:rPr>
              <a:t>Радченко Галина </a:t>
            </a:r>
            <a:br>
              <a:rPr lang="ru-RU" sz="4200" dirty="0">
                <a:solidFill>
                  <a:srgbClr val="02BFB1"/>
                </a:solidFill>
                <a:latin typeface="Futura PT Bold" panose="020B0902020204020203" pitchFamily="34" charset="-52"/>
              </a:rPr>
            </a:br>
            <a:r>
              <a:rPr lang="ru-RU" sz="4200" dirty="0">
                <a:solidFill>
                  <a:srgbClr val="02BFB1"/>
                </a:solidFill>
                <a:latin typeface="Futura PT Bold" panose="020B0902020204020203" pitchFamily="34" charset="-52"/>
              </a:rPr>
              <a:t>Александровна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65462" y="948353"/>
            <a:ext cx="6048673" cy="648072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4200" dirty="0" smtClean="0">
                <a:solidFill>
                  <a:srgbClr val="D9D8D4"/>
                </a:solidFill>
                <a:latin typeface="Futura PT Demi" panose="020B0702020204020303" pitchFamily="34" charset="-52"/>
              </a:rPr>
              <a:t>ПЕДАГОГ-ПСИХОЛОГ</a:t>
            </a:r>
            <a:endParaRPr lang="ru-RU" sz="4200" dirty="0">
              <a:solidFill>
                <a:srgbClr val="D9D8D4"/>
              </a:solidFill>
              <a:latin typeface="Futura PT Demi" panose="020B0702020204020303" pitchFamily="34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085184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FF"/>
                </a:solidFill>
                <a:latin typeface="Futura PT Book" panose="020B0502020204020303" pitchFamily="34" charset="-52"/>
              </a:rPr>
              <a:t>МБОУ Биокомбинатовская СОШ</a:t>
            </a:r>
          </a:p>
          <a:p>
            <a:pPr algn="ctr"/>
            <a:r>
              <a:rPr lang="ru-RU" sz="2800" dirty="0" smtClean="0">
                <a:solidFill>
                  <a:srgbClr val="FFFFFF"/>
                </a:solidFill>
                <a:latin typeface="Futura PT Book" panose="020B0502020204020303" pitchFamily="34" charset="-52"/>
              </a:rPr>
              <a:t> п.г.т. Биокомбината г. </a:t>
            </a:r>
            <a:r>
              <a:rPr lang="ru-RU" sz="2800" dirty="0">
                <a:solidFill>
                  <a:srgbClr val="FFFFFF"/>
                </a:solidFill>
                <a:latin typeface="Futura PT Book" panose="020B0502020204020303" pitchFamily="34" charset="-52"/>
              </a:rPr>
              <a:t>о. </a:t>
            </a:r>
            <a:r>
              <a:rPr lang="ru-RU" sz="2800" dirty="0" smtClean="0">
                <a:solidFill>
                  <a:srgbClr val="FFFFFF"/>
                </a:solidFill>
                <a:latin typeface="Futura PT Book" panose="020B0502020204020303" pitchFamily="34" charset="-52"/>
              </a:rPr>
              <a:t>Лосино-Петровский МО</a:t>
            </a:r>
            <a:endParaRPr lang="ru-RU" sz="2800" dirty="0">
              <a:solidFill>
                <a:srgbClr val="FFFFFF"/>
              </a:solidFill>
              <a:latin typeface="Futura PT Book" panose="020B0502020204020303" pitchFamily="34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271813"/>
            <a:ext cx="1273884" cy="1273884"/>
          </a:xfrm>
          <a:prstGeom prst="rect">
            <a:avLst/>
          </a:prstGeom>
        </p:spPr>
      </p:pic>
      <p:sp>
        <p:nvSpPr>
          <p:cNvPr id="2050" name="AutoShape 2" descr="blob:https://web.whatsapp.com/6751a6c1-2781-4a12-8876-6b334ad05ef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6751a6c1-2781-4a12-8876-6b334ad05ef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blob:https://web.whatsapp.com/6751a6c1-2781-4a12-8876-6b334ad05ef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C:\Users\Елена\Downloads\WhatsApp Image 2025-03-28 at 12.20.23.jpeg"/>
          <p:cNvPicPr>
            <a:picLocks noChangeAspect="1" noChangeArrowheads="1"/>
          </p:cNvPicPr>
          <p:nvPr/>
        </p:nvPicPr>
        <p:blipFill rotWithShape="1">
          <a:blip r:embed="rId4" cstate="print"/>
          <a:srcRect t="14083" b="14083"/>
          <a:stretch/>
        </p:blipFill>
        <p:spPr bwMode="auto">
          <a:xfrm>
            <a:off x="8112224" y="948352"/>
            <a:ext cx="3643276" cy="39208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117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335360" y="692696"/>
            <a:ext cx="11521280" cy="552522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4107" y="620688"/>
            <a:ext cx="7664261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87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8088" y="1052736"/>
            <a:ext cx="5184576" cy="2246769"/>
          </a:xfrm>
          <a:prstGeom prst="rect">
            <a:avLst/>
          </a:prstGeom>
          <a:solidFill>
            <a:sysClr val="window" lastClr="FFFFFF"/>
          </a:solidFill>
          <a:ln w="19050" cap="rnd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defTabSz="914400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Утром вы сделали замечание дочери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сыну по поводу одежды</a:t>
            </a:r>
            <a:r>
              <a:rPr lang="en-US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прически.       </a:t>
            </a:r>
          </a:p>
          <a:p>
            <a:pPr lvl="0" defTabSz="914400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ответ подросток вышел из себя, хлопнул дверью, ушёл.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332656"/>
            <a:ext cx="6281539" cy="60486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16080" y="3861048"/>
            <a:ext cx="5040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На какую опору вы будите опираться, где искать поддержку?</a:t>
            </a:r>
          </a:p>
          <a:p>
            <a:r>
              <a:rPr lang="ru-RU" u="sng" dirty="0" smtClean="0">
                <a:solidFill>
                  <a:schemeClr val="bg1"/>
                </a:solidFill>
              </a:rPr>
              <a:t>Внутренняя опора: </a:t>
            </a:r>
            <a:r>
              <a:rPr lang="ru-RU" dirty="0" smtClean="0">
                <a:solidFill>
                  <a:schemeClr val="bg1"/>
                </a:solidFill>
              </a:rPr>
              <a:t>принять свои эмоции, позволить себе ошибаться, выбрать свою реакцию на конфликт.                                     </a:t>
            </a:r>
            <a:r>
              <a:rPr lang="ru-RU" u="sng" dirty="0" smtClean="0">
                <a:solidFill>
                  <a:schemeClr val="bg1"/>
                </a:solidFill>
              </a:rPr>
              <a:t>Внешняя опора: </a:t>
            </a:r>
            <a:r>
              <a:rPr lang="ru-RU" dirty="0" smtClean="0">
                <a:solidFill>
                  <a:schemeClr val="bg1"/>
                </a:solidFill>
              </a:rPr>
              <a:t>партнер, близкие, коллеги, классный руководитель, психолог.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2084" y="764704"/>
            <a:ext cx="5184576" cy="3108543"/>
          </a:xfrm>
          <a:prstGeom prst="rect">
            <a:avLst/>
          </a:prstGeom>
          <a:solidFill>
            <a:sysClr val="window" lastClr="FFFFFF"/>
          </a:solidFill>
          <a:ln w="19050" cap="rnd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defTabSz="914400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долго и старательно готовились к конкурсу (творческому, профессиональному), вложили много сил и времени, но в итоге не выиграли, победил кто-то другой.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404664"/>
            <a:ext cx="6401936" cy="56886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32104" y="4293096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На какую опору вы будите опираться, где искать поддержку?</a:t>
            </a:r>
          </a:p>
          <a:p>
            <a:r>
              <a:rPr lang="ru-RU" u="sng" dirty="0">
                <a:solidFill>
                  <a:schemeClr val="bg1"/>
                </a:solidFill>
              </a:rPr>
              <a:t>Внутренняя опора</a:t>
            </a:r>
            <a:r>
              <a:rPr lang="ru-RU" u="sng" dirty="0" smtClean="0">
                <a:solidFill>
                  <a:schemeClr val="bg1"/>
                </a:solidFill>
              </a:rPr>
              <a:t>:</a:t>
            </a:r>
            <a:r>
              <a:rPr lang="ru-RU" dirty="0" smtClean="0">
                <a:solidFill>
                  <a:schemeClr val="bg1"/>
                </a:solidFill>
              </a:rPr>
              <a:t>                                     </a:t>
            </a:r>
            <a:r>
              <a:rPr lang="ru-RU" u="sng" dirty="0">
                <a:solidFill>
                  <a:schemeClr val="bg1"/>
                </a:solidFill>
              </a:rPr>
              <a:t>Внешняя опора</a:t>
            </a:r>
            <a:r>
              <a:rPr lang="ru-RU" u="sng" dirty="0" smtClean="0">
                <a:solidFill>
                  <a:schemeClr val="bg1"/>
                </a:solidFill>
              </a:rPr>
              <a:t>: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8088" y="1052736"/>
            <a:ext cx="5184576" cy="1384995"/>
          </a:xfrm>
          <a:prstGeom prst="rect">
            <a:avLst/>
          </a:prstGeom>
          <a:solidFill>
            <a:sysClr val="window" lastClr="FFFFFF"/>
          </a:solidFill>
          <a:ln w="19050" cap="rnd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defTabSz="914400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Разгорелся спор в коллективе, коллега проявил агрессию или несправедливую критику.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640"/>
            <a:ext cx="6275987" cy="59766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04112" y="3356992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На какую опору вы будите опираться, где искать поддержку?</a:t>
            </a:r>
          </a:p>
          <a:p>
            <a:r>
              <a:rPr lang="ru-RU" u="sng" dirty="0">
                <a:solidFill>
                  <a:schemeClr val="bg1"/>
                </a:solidFill>
              </a:rPr>
              <a:t>Внутренняя опора</a:t>
            </a:r>
            <a:r>
              <a:rPr lang="ru-RU" u="sng" dirty="0" smtClean="0">
                <a:solidFill>
                  <a:schemeClr val="bg1"/>
                </a:solidFill>
              </a:rPr>
              <a:t>:</a:t>
            </a:r>
            <a:r>
              <a:rPr lang="ru-RU" dirty="0" smtClean="0">
                <a:solidFill>
                  <a:schemeClr val="bg1"/>
                </a:solidFill>
              </a:rPr>
              <a:t>.                                     </a:t>
            </a:r>
            <a:r>
              <a:rPr lang="ru-RU" u="sng" dirty="0">
                <a:solidFill>
                  <a:schemeClr val="bg1"/>
                </a:solidFill>
              </a:rPr>
              <a:t>Внешняя опора</a:t>
            </a:r>
            <a:r>
              <a:rPr lang="ru-RU" u="sng" dirty="0" smtClean="0">
                <a:solidFill>
                  <a:schemeClr val="bg1"/>
                </a:solidFill>
              </a:rPr>
              <a:t>: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9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2084" y="980728"/>
            <a:ext cx="5184576" cy="1815882"/>
          </a:xfrm>
          <a:prstGeom prst="rect">
            <a:avLst/>
          </a:prstGeom>
          <a:solidFill>
            <a:sysClr val="window" lastClr="FFFFFF"/>
          </a:solidFill>
          <a:ln w="19050" cap="rnd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defTabSz="914400"/>
            <a:r>
              <a:rPr 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длительных отношениях наступил кризис, попытки спасти союз не увенчались успехом, вы расстались.</a:t>
            </a:r>
            <a:endParaRPr lang="ru-RU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04112" y="3501008"/>
            <a:ext cx="46805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Что в  этой ситуации зависит от Вас? На сколько процентов зависит от Вас?                                                                                 На сколько процентов зависит от партнера?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На что вы будите опираться в этой трудной жизненной ситуации?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Внешняя опора: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Внутренняя опора: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404664"/>
            <a:ext cx="5760640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7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07368" y="332656"/>
            <a:ext cx="11377264" cy="19442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Профилактика  тревожного и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аутоагрессивного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поведения  среди  школьников</a:t>
            </a:r>
            <a:b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335360" y="2011680"/>
            <a:ext cx="11521280" cy="420624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Актуальность мастер-класса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обусловлена тревожным увеличением детей группы риска по результатам СПТ. </a:t>
            </a: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Деструктивное поведение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 подростков диктует  необходимость создания поддерживающей среды, помогающей  справляться с эмоциональными трудностями и снижающей  девиантное поведение. </a:t>
            </a:r>
          </a:p>
          <a:p>
            <a:endParaRPr lang="ru-RU" sz="4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3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07368" y="332656"/>
            <a:ext cx="11377264" cy="194421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623392" y="1484784"/>
            <a:ext cx="11017224" cy="4733136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Снижение уровня тревожного и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аутоагрессивного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поведения легкими и доступными способами.</a:t>
            </a:r>
          </a:p>
          <a:p>
            <a:endParaRPr lang="ru-RU" sz="3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Условия проведения: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классе СОШ, в рамках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профилактиктических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занятий среди учеников группы риска 8-9 класса. </a:t>
            </a:r>
          </a:p>
          <a:p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3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71364" y="224644"/>
            <a:ext cx="11377264" cy="140415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623392" y="1196752"/>
            <a:ext cx="10873208" cy="5021168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1. Учить пониманию своих эмоций, через телесные проявления.</a:t>
            </a:r>
          </a:p>
          <a:p>
            <a:pPr lvl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2. Научить приемам снятия эмоционального напряжения.</a:t>
            </a:r>
          </a:p>
          <a:p>
            <a:pPr lvl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3. Формировать позитивное отношение к себе. </a:t>
            </a:r>
          </a:p>
          <a:p>
            <a:pPr lvl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4. Информировать о способах самопомощи. </a:t>
            </a:r>
          </a:p>
          <a:p>
            <a:pPr lvl="0"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35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335360" y="692696"/>
            <a:ext cx="11521280" cy="552522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Адресные письма.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Написать подробное письмо о своих переживаниях, причинах своих поступков, сложившихся обстоятельствах. В письме необходимо снять с себя чрезмерную ответственность, признавая, что невозможно всегда контролировать сложившиеся обстоятельства. </a:t>
            </a:r>
          </a:p>
          <a:p>
            <a:pPr>
              <a:buNone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Цель: снятие чувства вины или чрезмерной ответственности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idx="1"/>
          </p:nvPr>
        </p:nvSpPr>
        <p:spPr>
          <a:xfrm>
            <a:off x="335360" y="692696"/>
            <a:ext cx="11521280" cy="552522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Письма - послания: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написание себе письма из будущего с посланием. Ломает шаблон ощущения безысходности. 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Например: «Привет, это ты в 40 лет. Хочу сказать: тот кошмарный день в 9 классе, он прошел, а вот эти шрамы – нет. Пожалуйста, позови на помощь!»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Цель: создать эмоциональную якорную точку, образ будущего я. </a:t>
            </a: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335360" y="692696"/>
            <a:ext cx="11521280" cy="552522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Переключение внимания:</a:t>
            </a:r>
          </a:p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Попросить назвать 3 цвета вокруг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Упражнение включает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префронтальную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кору, позволяя запустить анализ ситуации. </a:t>
            </a:r>
          </a:p>
          <a:p>
            <a:pPr>
              <a:buFont typeface="Wingdings" pitchFamily="2" charset="2"/>
              <a:buChar char="§"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Попросить открыть капсулу с ароматическими маслами,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почувствовать запах. Обоняние  канал, который напрямую идет в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лимбическую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систему.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Цель: снизить эмоциональное напряжение и импульсивные порывы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 smtClean="0"/>
          </a:p>
          <a:p>
            <a:pPr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335360" y="692696"/>
            <a:ext cx="11521280" cy="552522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Скрепка.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Попросить смять скрепку и согнуть из нее негативную эмоцию. Затем преобразовать во что-то целостное: круг, сердечко, квадрат. Физическое действие по сгибанию скрепки перехватывает порыв к самоповреждению.</a:t>
            </a: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Цель: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снизить импульсивные порывы.</a:t>
            </a:r>
          </a:p>
          <a:p>
            <a:pPr>
              <a:buNone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flip="none" rotWithShape="1">
          <a:gsLst>
            <a:gs pos="0">
              <a:srgbClr val="FFFFFF"/>
            </a:gs>
            <a:gs pos="100000">
              <a:srgbClr val="05796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335360" y="692696"/>
            <a:ext cx="11521280" cy="5525224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504" y="627470"/>
            <a:ext cx="7704856" cy="5501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870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848</TotalTime>
  <Words>542</Words>
  <Application>Microsoft Office PowerPoint</Application>
  <PresentationFormat>Широкоэкранный</PresentationFormat>
  <Paragraphs>69</Paragraphs>
  <Slides>14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Century Gothic</vt:lpstr>
      <vt:lpstr>Futura PT Bold</vt:lpstr>
      <vt:lpstr>Futura PT Book</vt:lpstr>
      <vt:lpstr>Futura PT Demi</vt:lpstr>
      <vt:lpstr>Times New Roman</vt:lpstr>
      <vt:lpstr>Wingdings</vt:lpstr>
      <vt:lpstr>Wingdings 3</vt:lpstr>
      <vt:lpstr>Ион</vt:lpstr>
      <vt:lpstr>Радченко Галина  Александровна</vt:lpstr>
      <vt:lpstr>Профилактика  тревожного и аутоагрессивного поведения  среди  школьников </vt:lpstr>
      <vt:lpstr>Цель: </vt:lpstr>
      <vt:lpstr>ЗАДАЧИ: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Нестерова Елена Михайловна</dc:title>
  <dc:creator>Elena</dc:creator>
  <cp:lastModifiedBy>User</cp:lastModifiedBy>
  <cp:revision>79</cp:revision>
  <dcterms:created xsi:type="dcterms:W3CDTF">2024-04-01T08:07:02Z</dcterms:created>
  <dcterms:modified xsi:type="dcterms:W3CDTF">2025-11-24T19:38:35Z</dcterms:modified>
</cp:coreProperties>
</file>