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96" r:id="rId2"/>
    <p:sldId id="297" r:id="rId3"/>
    <p:sldId id="301" r:id="rId4"/>
    <p:sldId id="396" r:id="rId5"/>
    <p:sldId id="431" r:id="rId6"/>
    <p:sldId id="299" r:id="rId7"/>
    <p:sldId id="416" r:id="rId8"/>
    <p:sldId id="417" r:id="rId9"/>
    <p:sldId id="418" r:id="rId10"/>
    <p:sldId id="419" r:id="rId11"/>
    <p:sldId id="420" r:id="rId12"/>
    <p:sldId id="421" r:id="rId13"/>
    <p:sldId id="432" r:id="rId14"/>
    <p:sldId id="422" r:id="rId15"/>
    <p:sldId id="423" r:id="rId16"/>
    <p:sldId id="436" r:id="rId17"/>
    <p:sldId id="437" r:id="rId18"/>
    <p:sldId id="424" r:id="rId19"/>
    <p:sldId id="433" r:id="rId20"/>
    <p:sldId id="439" r:id="rId21"/>
    <p:sldId id="435" r:id="rId22"/>
    <p:sldId id="434" r:id="rId23"/>
    <p:sldId id="438" r:id="rId24"/>
  </p:sldIdLst>
  <p:sldSz cx="14401800" cy="8102600"/>
  <p:notesSz cx="14401800" cy="81026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17">
          <p15:clr>
            <a:srgbClr val="A4A3A4"/>
          </p15:clr>
        </p15:guide>
        <p15:guide id="2" pos="219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3A2E"/>
    <a:srgbClr val="E6E6E6"/>
    <a:srgbClr val="ED1C24"/>
    <a:srgbClr val="E42A11"/>
    <a:srgbClr val="E52A12"/>
    <a:srgbClr val="FFFFFF"/>
    <a:srgbClr val="E2210F"/>
    <a:srgbClr val="BD0D1C"/>
    <a:srgbClr val="990E21"/>
    <a:srgbClr val="BA11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75"/>
    <p:restoredTop sz="94674"/>
  </p:normalViewPr>
  <p:slideViewPr>
    <p:cSldViewPr>
      <p:cViewPr varScale="1">
        <p:scale>
          <a:sx n="73" d="100"/>
          <a:sy n="73" d="100"/>
        </p:scale>
        <p:origin x="474" y="72"/>
      </p:cViewPr>
      <p:guideLst>
        <p:guide orient="horz" pos="2717"/>
        <p:guide pos="219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240463" cy="4064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8158163" y="0"/>
            <a:ext cx="6240462" cy="4064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DDD0F-A930-416E-8227-14E3132A0BBD}" type="datetimeFigureOut">
              <a:rPr lang="ru-RU" smtClean="0"/>
              <a:t>23.11.2025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770438" y="1012825"/>
            <a:ext cx="4860925" cy="2735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439863" y="3898900"/>
            <a:ext cx="11522075" cy="31908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7696200"/>
            <a:ext cx="6240463" cy="406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8158163" y="7696200"/>
            <a:ext cx="6240462" cy="406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6D477-198E-4BF9-B3A0-58F9E4B856C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6D477-198E-4BF9-B3A0-58F9E4B856C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459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6D477-198E-4BF9-B3A0-58F9E4B856C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550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C6D477-198E-4BF9-B3A0-58F9E4B856C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087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00225" y="1326051"/>
            <a:ext cx="10801350" cy="2820905"/>
          </a:xfrm>
        </p:spPr>
        <p:txBody>
          <a:bodyPr anchor="b"/>
          <a:lstStyle>
            <a:lvl1pPr algn="ctr">
              <a:defRPr sz="531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0225" y="4255741"/>
            <a:ext cx="10801350" cy="1956252"/>
          </a:xfrm>
        </p:spPr>
        <p:txBody>
          <a:bodyPr/>
          <a:lstStyle>
            <a:lvl1pPr marL="0" indent="0" algn="ctr">
              <a:buNone/>
              <a:defRPr sz="2125"/>
            </a:lvl1pPr>
            <a:lvl2pPr marL="405130" indent="0" algn="ctr">
              <a:buNone/>
              <a:defRPr sz="1770"/>
            </a:lvl2pPr>
            <a:lvl3pPr marL="810260" indent="0" algn="ctr">
              <a:buNone/>
              <a:defRPr sz="1595"/>
            </a:lvl3pPr>
            <a:lvl4pPr marL="1215390" indent="0" algn="ctr">
              <a:buNone/>
              <a:defRPr sz="1420"/>
            </a:lvl4pPr>
            <a:lvl5pPr marL="1620520" indent="0" algn="ctr">
              <a:buNone/>
              <a:defRPr sz="1420"/>
            </a:lvl5pPr>
            <a:lvl6pPr marL="2025650" indent="0" algn="ctr">
              <a:buNone/>
              <a:defRPr sz="1420"/>
            </a:lvl6pPr>
            <a:lvl7pPr marL="2430780" indent="0" algn="ctr">
              <a:buNone/>
              <a:defRPr sz="1420"/>
            </a:lvl7pPr>
            <a:lvl8pPr marL="2835910" indent="0" algn="ctr">
              <a:buNone/>
              <a:defRPr sz="1420"/>
            </a:lvl8pPr>
            <a:lvl9pPr marL="3241040" indent="0" algn="ctr">
              <a:buNone/>
              <a:defRPr sz="142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441305" y="324480"/>
            <a:ext cx="3240405" cy="691346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20090" y="324480"/>
            <a:ext cx="9533365" cy="691346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/>
              <a:t>11/23/2025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15" dirty="0"/>
              <a:t>Гимназия </a:t>
            </a:r>
            <a:r>
              <a:rPr spc="5" dirty="0"/>
              <a:t>им. </a:t>
            </a:r>
            <a:r>
              <a:rPr dirty="0"/>
              <a:t>Е.М.</a:t>
            </a:r>
            <a:r>
              <a:rPr spc="15" dirty="0"/>
              <a:t> </a:t>
            </a:r>
            <a:r>
              <a:rPr spc="5" dirty="0"/>
              <a:t>Примакова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705100" y="5422818"/>
            <a:ext cx="3360420" cy="562681"/>
          </a:xfrm>
        </p:spPr>
        <p:txBody>
          <a:bodyPr/>
          <a:lstStyle/>
          <a:p>
            <a:fld id="{1D8BD707-D9CF-40AE-B4C6-C98DA3205C09}" type="datetimeFigureOut">
              <a:rPr lang="en-US"/>
              <a:t>11/23/2025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15" dirty="0"/>
              <a:t>Гимназия </a:t>
            </a:r>
            <a:r>
              <a:rPr spc="5" dirty="0"/>
              <a:t>им. </a:t>
            </a:r>
            <a:r>
              <a:rPr dirty="0"/>
              <a:t>Е.М.</a:t>
            </a:r>
            <a:r>
              <a:rPr spc="15" dirty="0"/>
              <a:t> </a:t>
            </a:r>
            <a:r>
              <a:rPr spc="5" dirty="0"/>
              <a:t>Примакова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624" y="2020024"/>
            <a:ext cx="12421553" cy="3370456"/>
          </a:xfrm>
        </p:spPr>
        <p:txBody>
          <a:bodyPr anchor="b"/>
          <a:lstStyle>
            <a:lvl1pPr>
              <a:defRPr sz="531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82624" y="5422366"/>
            <a:ext cx="12421553" cy="1772443"/>
          </a:xfrm>
        </p:spPr>
        <p:txBody>
          <a:bodyPr/>
          <a:lstStyle>
            <a:lvl1pPr marL="0" indent="0">
              <a:buNone/>
              <a:defRPr sz="2125">
                <a:solidFill>
                  <a:schemeClr val="tx1">
                    <a:tint val="75000"/>
                  </a:schemeClr>
                </a:solidFill>
              </a:defRPr>
            </a:lvl1pPr>
            <a:lvl2pPr marL="405130" indent="0">
              <a:buNone/>
              <a:defRPr sz="1770">
                <a:solidFill>
                  <a:schemeClr val="tx1">
                    <a:tint val="75000"/>
                  </a:schemeClr>
                </a:solidFill>
              </a:defRPr>
            </a:lvl2pPr>
            <a:lvl3pPr marL="810260" indent="0">
              <a:buNone/>
              <a:defRPr sz="1595">
                <a:solidFill>
                  <a:schemeClr val="tx1">
                    <a:tint val="75000"/>
                  </a:schemeClr>
                </a:solidFill>
              </a:defRPr>
            </a:lvl3pPr>
            <a:lvl4pPr marL="1215390" indent="0">
              <a:buNone/>
              <a:defRPr sz="1420">
                <a:solidFill>
                  <a:schemeClr val="tx1">
                    <a:tint val="75000"/>
                  </a:schemeClr>
                </a:solidFill>
              </a:defRPr>
            </a:lvl4pPr>
            <a:lvl5pPr marL="1620520" indent="0">
              <a:buNone/>
              <a:defRPr sz="1420">
                <a:solidFill>
                  <a:schemeClr val="tx1">
                    <a:tint val="75000"/>
                  </a:schemeClr>
                </a:solidFill>
              </a:defRPr>
            </a:lvl5pPr>
            <a:lvl6pPr marL="2025650" indent="0">
              <a:buNone/>
              <a:defRPr sz="1420">
                <a:solidFill>
                  <a:schemeClr val="tx1">
                    <a:tint val="75000"/>
                  </a:schemeClr>
                </a:solidFill>
              </a:defRPr>
            </a:lvl6pPr>
            <a:lvl7pPr marL="2430780" indent="0">
              <a:buNone/>
              <a:defRPr sz="1420">
                <a:solidFill>
                  <a:schemeClr val="tx1">
                    <a:tint val="75000"/>
                  </a:schemeClr>
                </a:solidFill>
              </a:defRPr>
            </a:lvl7pPr>
            <a:lvl8pPr marL="2835910" indent="0">
              <a:buNone/>
              <a:defRPr sz="1420">
                <a:solidFill>
                  <a:schemeClr val="tx1">
                    <a:tint val="75000"/>
                  </a:schemeClr>
                </a:solidFill>
              </a:defRPr>
            </a:lvl8pPr>
            <a:lvl9pPr marL="3241040" indent="0">
              <a:buNone/>
              <a:defRPr sz="14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20090" y="1890607"/>
            <a:ext cx="6351194" cy="53473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30516" y="1890607"/>
            <a:ext cx="6351194" cy="53473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2000" y="431388"/>
            <a:ext cx="12421553" cy="156612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92000" y="1986263"/>
            <a:ext cx="6092636" cy="973437"/>
          </a:xfrm>
        </p:spPr>
        <p:txBody>
          <a:bodyPr anchor="b"/>
          <a:lstStyle>
            <a:lvl1pPr marL="0" indent="0">
              <a:buNone/>
              <a:defRPr sz="2125" b="1"/>
            </a:lvl1pPr>
            <a:lvl2pPr marL="405130" indent="0">
              <a:buNone/>
              <a:defRPr sz="1770" b="1"/>
            </a:lvl2pPr>
            <a:lvl3pPr marL="810260" indent="0">
              <a:buNone/>
              <a:defRPr sz="1595" b="1"/>
            </a:lvl3pPr>
            <a:lvl4pPr marL="1215390" indent="0">
              <a:buNone/>
              <a:defRPr sz="1420" b="1"/>
            </a:lvl4pPr>
            <a:lvl5pPr marL="1620520" indent="0">
              <a:buNone/>
              <a:defRPr sz="1420" b="1"/>
            </a:lvl5pPr>
            <a:lvl6pPr marL="2025650" indent="0">
              <a:buNone/>
              <a:defRPr sz="1420" b="1"/>
            </a:lvl6pPr>
            <a:lvl7pPr marL="2430780" indent="0">
              <a:buNone/>
              <a:defRPr sz="1420" b="1"/>
            </a:lvl7pPr>
            <a:lvl8pPr marL="2835910" indent="0">
              <a:buNone/>
              <a:defRPr sz="1420" b="1"/>
            </a:lvl8pPr>
            <a:lvl9pPr marL="3241040" indent="0">
              <a:buNone/>
              <a:defRPr sz="142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92000" y="2959700"/>
            <a:ext cx="6092636" cy="43532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290911" y="1986263"/>
            <a:ext cx="6122641" cy="973437"/>
          </a:xfrm>
        </p:spPr>
        <p:txBody>
          <a:bodyPr anchor="b"/>
          <a:lstStyle>
            <a:lvl1pPr marL="0" indent="0">
              <a:buNone/>
              <a:defRPr sz="2125" b="1"/>
            </a:lvl1pPr>
            <a:lvl2pPr marL="405130" indent="0">
              <a:buNone/>
              <a:defRPr sz="1770" b="1"/>
            </a:lvl2pPr>
            <a:lvl3pPr marL="810260" indent="0">
              <a:buNone/>
              <a:defRPr sz="1595" b="1"/>
            </a:lvl3pPr>
            <a:lvl4pPr marL="1215390" indent="0">
              <a:buNone/>
              <a:defRPr sz="1420" b="1"/>
            </a:lvl4pPr>
            <a:lvl5pPr marL="1620520" indent="0">
              <a:buNone/>
              <a:defRPr sz="1420" b="1"/>
            </a:lvl5pPr>
            <a:lvl6pPr marL="2025650" indent="0">
              <a:buNone/>
              <a:defRPr sz="1420" b="1"/>
            </a:lvl6pPr>
            <a:lvl7pPr marL="2430780" indent="0">
              <a:buNone/>
              <a:defRPr sz="1420" b="1"/>
            </a:lvl7pPr>
            <a:lvl8pPr marL="2835910" indent="0">
              <a:buNone/>
              <a:defRPr sz="1420" b="1"/>
            </a:lvl8pPr>
            <a:lvl9pPr marL="3241040" indent="0">
              <a:buNone/>
              <a:defRPr sz="142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290911" y="2959700"/>
            <a:ext cx="6122641" cy="43532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2000" y="540173"/>
            <a:ext cx="4644955" cy="1890607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22641" y="1166624"/>
            <a:ext cx="7290911" cy="5758098"/>
          </a:xfrm>
        </p:spPr>
        <p:txBody>
          <a:bodyPr/>
          <a:lstStyle>
            <a:lvl1pPr>
              <a:defRPr sz="2835"/>
            </a:lvl1pPr>
            <a:lvl2pPr>
              <a:defRPr sz="2480"/>
            </a:lvl2pPr>
            <a:lvl3pPr>
              <a:defRPr sz="2125"/>
            </a:lvl3pPr>
            <a:lvl4pPr>
              <a:defRPr sz="1770"/>
            </a:lvl4pPr>
            <a:lvl5pPr>
              <a:defRPr sz="1770"/>
            </a:lvl5pPr>
            <a:lvl6pPr>
              <a:defRPr sz="1770"/>
            </a:lvl6pPr>
            <a:lvl7pPr>
              <a:defRPr sz="1770"/>
            </a:lvl7pPr>
            <a:lvl8pPr>
              <a:defRPr sz="1770"/>
            </a:lvl8pPr>
            <a:lvl9pPr>
              <a:defRPr sz="177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92000" y="2430780"/>
            <a:ext cx="4644955" cy="4503321"/>
          </a:xfrm>
        </p:spPr>
        <p:txBody>
          <a:bodyPr/>
          <a:lstStyle>
            <a:lvl1pPr marL="0" indent="0">
              <a:buNone/>
              <a:defRPr sz="1420"/>
            </a:lvl1pPr>
            <a:lvl2pPr marL="405130" indent="0">
              <a:buNone/>
              <a:defRPr sz="1240"/>
            </a:lvl2pPr>
            <a:lvl3pPr marL="810260" indent="0">
              <a:buNone/>
              <a:defRPr sz="1065"/>
            </a:lvl3pPr>
            <a:lvl4pPr marL="1215390" indent="0">
              <a:buNone/>
              <a:defRPr sz="885"/>
            </a:lvl4pPr>
            <a:lvl5pPr marL="1620520" indent="0">
              <a:buNone/>
              <a:defRPr sz="885"/>
            </a:lvl5pPr>
            <a:lvl6pPr marL="2025650" indent="0">
              <a:buNone/>
              <a:defRPr sz="885"/>
            </a:lvl6pPr>
            <a:lvl7pPr marL="2430780" indent="0">
              <a:buNone/>
              <a:defRPr sz="885"/>
            </a:lvl7pPr>
            <a:lvl8pPr marL="2835910" indent="0">
              <a:buNone/>
              <a:defRPr sz="885"/>
            </a:lvl8pPr>
            <a:lvl9pPr marL="3241040" indent="0">
              <a:buNone/>
              <a:defRPr sz="88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2000" y="540173"/>
            <a:ext cx="4644955" cy="1890607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22641" y="1166624"/>
            <a:ext cx="7290911" cy="5758098"/>
          </a:xfrm>
        </p:spPr>
        <p:txBody>
          <a:bodyPr/>
          <a:lstStyle>
            <a:lvl1pPr marL="0" indent="0">
              <a:buNone/>
              <a:defRPr sz="2835"/>
            </a:lvl1pPr>
            <a:lvl2pPr marL="405130" indent="0">
              <a:buNone/>
              <a:defRPr sz="2480"/>
            </a:lvl2pPr>
            <a:lvl3pPr marL="810260" indent="0">
              <a:buNone/>
              <a:defRPr sz="2125"/>
            </a:lvl3pPr>
            <a:lvl4pPr marL="1215390" indent="0">
              <a:buNone/>
              <a:defRPr sz="1770"/>
            </a:lvl4pPr>
            <a:lvl5pPr marL="1620520" indent="0">
              <a:buNone/>
              <a:defRPr sz="1770"/>
            </a:lvl5pPr>
            <a:lvl6pPr marL="2025650" indent="0">
              <a:buNone/>
              <a:defRPr sz="1770"/>
            </a:lvl6pPr>
            <a:lvl7pPr marL="2430780" indent="0">
              <a:buNone/>
              <a:defRPr sz="1770"/>
            </a:lvl7pPr>
            <a:lvl8pPr marL="2835910" indent="0">
              <a:buNone/>
              <a:defRPr sz="1770"/>
            </a:lvl8pPr>
            <a:lvl9pPr marL="3241040" indent="0">
              <a:buNone/>
              <a:defRPr sz="177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92000" y="2430780"/>
            <a:ext cx="4644955" cy="4503321"/>
          </a:xfrm>
        </p:spPr>
        <p:txBody>
          <a:bodyPr/>
          <a:lstStyle>
            <a:lvl1pPr marL="0" indent="0">
              <a:buNone/>
              <a:defRPr sz="1420"/>
            </a:lvl1pPr>
            <a:lvl2pPr marL="405130" indent="0">
              <a:buNone/>
              <a:defRPr sz="1240"/>
            </a:lvl2pPr>
            <a:lvl3pPr marL="810260" indent="0">
              <a:buNone/>
              <a:defRPr sz="1065"/>
            </a:lvl3pPr>
            <a:lvl4pPr marL="1215390" indent="0">
              <a:buNone/>
              <a:defRPr sz="885"/>
            </a:lvl4pPr>
            <a:lvl5pPr marL="1620520" indent="0">
              <a:buNone/>
              <a:defRPr sz="885"/>
            </a:lvl5pPr>
            <a:lvl6pPr marL="2025650" indent="0">
              <a:buNone/>
              <a:defRPr sz="885"/>
            </a:lvl6pPr>
            <a:lvl7pPr marL="2430780" indent="0">
              <a:buNone/>
              <a:defRPr sz="885"/>
            </a:lvl7pPr>
            <a:lvl8pPr marL="2835910" indent="0">
              <a:buNone/>
              <a:defRPr sz="885"/>
            </a:lvl8pPr>
            <a:lvl9pPr marL="3241040" indent="0">
              <a:buNone/>
              <a:defRPr sz="88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025"/>
          <p:cNvSpPr>
            <a:spLocks noGrp="1"/>
          </p:cNvSpPr>
          <p:nvPr>
            <p:ph type="title"/>
          </p:nvPr>
        </p:nvSpPr>
        <p:spPr>
          <a:xfrm>
            <a:off x="720090" y="324480"/>
            <a:ext cx="12961620" cy="135043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Замещающий текст 1026"/>
          <p:cNvSpPr>
            <a:spLocks noGrp="1"/>
          </p:cNvSpPr>
          <p:nvPr>
            <p:ph type="body" idx="1"/>
          </p:nvPr>
        </p:nvSpPr>
        <p:spPr>
          <a:xfrm>
            <a:off x="720090" y="1890607"/>
            <a:ext cx="12961620" cy="5347341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Замещающая дата 1027"/>
          <p:cNvSpPr>
            <a:spLocks noGrp="1"/>
          </p:cNvSpPr>
          <p:nvPr>
            <p:ph type="dt" sz="half" idx="2"/>
          </p:nvPr>
        </p:nvSpPr>
        <p:spPr>
          <a:xfrm>
            <a:off x="720090" y="7378618"/>
            <a:ext cx="3360420" cy="562681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655"/>
            </a:lvl1pPr>
          </a:lstStyle>
          <a:p>
            <a:fld id="{1D8BD707-D9CF-40AE-B4C6-C98DA3205C09}" type="datetimeFigureOut">
              <a:rPr lang="en-US"/>
              <a:t>11/23/2025</a:t>
            </a:fld>
            <a:endParaRPr lang="en-US"/>
          </a:p>
        </p:txBody>
      </p:sp>
      <p:sp>
        <p:nvSpPr>
          <p:cNvPr id="1029" name="Замещающий нижний колонтитул 1028"/>
          <p:cNvSpPr>
            <a:spLocks noGrp="1"/>
          </p:cNvSpPr>
          <p:nvPr>
            <p:ph type="ftr" sz="quarter" idx="3"/>
          </p:nvPr>
        </p:nvSpPr>
        <p:spPr>
          <a:xfrm>
            <a:off x="4920615" y="7378618"/>
            <a:ext cx="4560570" cy="562681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655"/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15" dirty="0"/>
              <a:t>Гимназия </a:t>
            </a:r>
            <a:r>
              <a:rPr spc="5" dirty="0"/>
              <a:t>им. </a:t>
            </a:r>
            <a:r>
              <a:rPr dirty="0"/>
              <a:t>Е.М.</a:t>
            </a:r>
            <a:r>
              <a:rPr spc="15" dirty="0"/>
              <a:t> </a:t>
            </a:r>
            <a:r>
              <a:rPr spc="5" dirty="0"/>
              <a:t>Примакова</a:t>
            </a:r>
          </a:p>
        </p:txBody>
      </p:sp>
      <p:sp>
        <p:nvSpPr>
          <p:cNvPr id="1030" name="Замещающий номер слайда 1029"/>
          <p:cNvSpPr>
            <a:spLocks noGrp="1"/>
          </p:cNvSpPr>
          <p:nvPr>
            <p:ph type="sldNum" sz="quarter" idx="4"/>
          </p:nvPr>
        </p:nvSpPr>
        <p:spPr>
          <a:xfrm>
            <a:off x="10321290" y="7378618"/>
            <a:ext cx="3360420" cy="562681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655"/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marL="0" lvl="0" indent="0" algn="ctr" defTabSz="1080135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52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05130" lvl="0" indent="-405130" algn="l" defTabSz="1080135" eaLnBrk="1" fontAlgn="base" latinLnBrk="0" hangingPunct="1">
        <a:lnSpc>
          <a:spcPct val="100000"/>
        </a:lnSpc>
        <a:spcBef>
          <a:spcPts val="115"/>
        </a:spcBef>
        <a:spcAft>
          <a:spcPct val="0"/>
        </a:spcAft>
        <a:buChar char="•"/>
        <a:defRPr sz="378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877570" lvl="1" indent="-337820" algn="l" defTabSz="1080135" eaLnBrk="1" fontAlgn="base" latinLnBrk="0" hangingPunct="1">
        <a:lnSpc>
          <a:spcPct val="100000"/>
        </a:lnSpc>
        <a:spcBef>
          <a:spcPts val="115"/>
        </a:spcBef>
        <a:spcAft>
          <a:spcPct val="0"/>
        </a:spcAft>
        <a:buChar char="–"/>
        <a:defRPr sz="331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350645" lvl="2" indent="-269875" algn="l" defTabSz="1080135" eaLnBrk="1" fontAlgn="base" latinLnBrk="0" hangingPunct="1">
        <a:lnSpc>
          <a:spcPct val="100000"/>
        </a:lnSpc>
        <a:spcBef>
          <a:spcPts val="115"/>
        </a:spcBef>
        <a:spcAft>
          <a:spcPct val="0"/>
        </a:spcAft>
        <a:buChar char="•"/>
        <a:defRPr sz="283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890395" lvl="3" indent="-269875" algn="l" defTabSz="1080135" eaLnBrk="1" fontAlgn="base" latinLnBrk="0" hangingPunct="1">
        <a:lnSpc>
          <a:spcPct val="100000"/>
        </a:lnSpc>
        <a:spcBef>
          <a:spcPts val="115"/>
        </a:spcBef>
        <a:spcAft>
          <a:spcPct val="0"/>
        </a:spcAft>
        <a:buChar char="–"/>
        <a:defRPr sz="236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430780" lvl="4" indent="-269875" algn="l" defTabSz="1080135" eaLnBrk="1" fontAlgn="base" latinLnBrk="0" hangingPunct="1">
        <a:lnSpc>
          <a:spcPct val="100000"/>
        </a:lnSpc>
        <a:spcBef>
          <a:spcPts val="115"/>
        </a:spcBef>
        <a:spcAft>
          <a:spcPct val="0"/>
        </a:spcAft>
        <a:buChar char="»"/>
        <a:defRPr sz="236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971165" lvl="5" indent="-269875" algn="l" defTabSz="1080135" eaLnBrk="1" fontAlgn="base" latinLnBrk="0" hangingPunct="1">
        <a:lnSpc>
          <a:spcPct val="100000"/>
        </a:lnSpc>
        <a:spcBef>
          <a:spcPts val="115"/>
        </a:spcBef>
        <a:spcAft>
          <a:spcPct val="0"/>
        </a:spcAft>
        <a:buChar char="»"/>
        <a:defRPr sz="236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510915" lvl="6" indent="-269875" algn="l" defTabSz="1080135" eaLnBrk="1" fontAlgn="base" latinLnBrk="0" hangingPunct="1">
        <a:lnSpc>
          <a:spcPct val="100000"/>
        </a:lnSpc>
        <a:spcBef>
          <a:spcPts val="115"/>
        </a:spcBef>
        <a:spcAft>
          <a:spcPct val="0"/>
        </a:spcAft>
        <a:buChar char="»"/>
        <a:defRPr sz="236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4051300" lvl="7" indent="-269875" algn="l" defTabSz="1080135" eaLnBrk="1" fontAlgn="base" latinLnBrk="0" hangingPunct="1">
        <a:lnSpc>
          <a:spcPct val="100000"/>
        </a:lnSpc>
        <a:spcBef>
          <a:spcPts val="115"/>
        </a:spcBef>
        <a:spcAft>
          <a:spcPct val="0"/>
        </a:spcAft>
        <a:buChar char="»"/>
        <a:defRPr sz="236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591685" lvl="8" indent="-269875" algn="l" defTabSz="1080135" eaLnBrk="1" fontAlgn="base" latinLnBrk="0" hangingPunct="1">
        <a:lnSpc>
          <a:spcPct val="100000"/>
        </a:lnSpc>
        <a:spcBef>
          <a:spcPts val="115"/>
        </a:spcBef>
        <a:spcAft>
          <a:spcPct val="0"/>
        </a:spcAft>
        <a:buChar char="»"/>
        <a:defRPr sz="236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1080135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385" lvl="1" indent="0" algn="l" defTabSz="1080135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080135" lvl="2" indent="0" algn="l" defTabSz="1080135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20520" lvl="3" indent="0" algn="l" defTabSz="1080135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160905" lvl="4" indent="0" algn="l" defTabSz="1080135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700655" lvl="5" indent="0" algn="l" defTabSz="1080135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3241040" lvl="6" indent="0" algn="l" defTabSz="1080135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781425" lvl="7" indent="0" algn="l" defTabSz="1080135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4321175" lvl="8" indent="0" algn="l" defTabSz="1080135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tif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6324600" cy="8102600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>
              <a:solidFill>
                <a:srgbClr val="FFFF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429500" y="2070100"/>
            <a:ext cx="67055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EC3A2E"/>
                </a:solidFill>
                <a:effectLst/>
                <a:latin typeface="Lato Medium" panose="020F0502020204030203" charset="0"/>
                <a:cs typeface="Lato Medium" panose="020F0502020204030203" charset="0"/>
              </a:rPr>
              <a:t>Технологии </a:t>
            </a:r>
            <a:r>
              <a:rPr lang="ru-RU" sz="3600" dirty="0" smtClean="0">
                <a:solidFill>
                  <a:srgbClr val="EC3A2E"/>
                </a:solidFill>
                <a:effectLst/>
                <a:latin typeface="Lato Medium" panose="020F0502020204030203" charset="0"/>
                <a:cs typeface="Lato Medium" panose="020F0502020204030203" charset="0"/>
              </a:rPr>
              <a:t>саморегуляци</a:t>
            </a:r>
            <a:r>
              <a:rPr lang="ru-RU" sz="3600" dirty="0" smtClean="0">
                <a:solidFill>
                  <a:srgbClr val="EC3A2E"/>
                </a:solidFill>
                <a:latin typeface="Lato Medium" panose="020F0502020204030203" charset="0"/>
                <a:cs typeface="Lato Medium" panose="020F0502020204030203" charset="0"/>
              </a:rPr>
              <a:t>и детей</a:t>
            </a:r>
            <a:r>
              <a:rPr lang="ru-RU" sz="3600" dirty="0" smtClean="0">
                <a:solidFill>
                  <a:srgbClr val="EC3A2E"/>
                </a:solidFill>
                <a:effectLst/>
                <a:latin typeface="Lato Medium" panose="020F0502020204030203" charset="0"/>
                <a:cs typeface="Lato Medium" panose="020F0502020204030203" charset="0"/>
              </a:rPr>
              <a:t> </a:t>
            </a:r>
            <a:r>
              <a:rPr lang="ru-RU" sz="3600" dirty="0">
                <a:solidFill>
                  <a:srgbClr val="EC3A2E"/>
                </a:solidFill>
                <a:effectLst/>
                <a:latin typeface="Lato Medium" panose="020F0502020204030203" charset="0"/>
                <a:cs typeface="Lato Medium" panose="020F0502020204030203" charset="0"/>
              </a:rPr>
              <a:t>в условиях повышенной нагрузки обучения </a:t>
            </a:r>
            <a:endParaRPr lang="ru-RU" sz="3600" dirty="0">
              <a:solidFill>
                <a:schemeClr val="tx1"/>
              </a:solidFill>
              <a:effectLst/>
              <a:latin typeface="Lato Medium" panose="020F0502020204030203" charset="0"/>
              <a:cs typeface="Lato Medium" panose="020F0502020204030203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9867900" y="7175500"/>
            <a:ext cx="63627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en-US" sz="1600" dirty="0" smtClean="0">
                <a:latin typeface="Lato Medium" panose="020F0502020204030203" charset="0"/>
                <a:cs typeface="Lato Medium" panose="020F0502020204030203" charset="0"/>
              </a:rPr>
              <a:t>25.11.</a:t>
            </a:r>
            <a:r>
              <a:rPr lang="en-US" altLang="en-US" sz="1600" dirty="0">
                <a:solidFill>
                  <a:schemeClr val="tx1"/>
                </a:solidFill>
                <a:effectLst/>
                <a:latin typeface="Lato Medium" panose="020F0502020204030203" charset="0"/>
                <a:cs typeface="Lato Medium" panose="020F0502020204030203" charset="0"/>
              </a:rPr>
              <a:t>20</a:t>
            </a:r>
            <a:r>
              <a:rPr lang="ru-RU" altLang="en-US" sz="1600" dirty="0">
                <a:solidFill>
                  <a:schemeClr val="tx1"/>
                </a:solidFill>
                <a:effectLst/>
                <a:latin typeface="Lato Medium" panose="020F0502020204030203" charset="0"/>
                <a:cs typeface="Lato Medium" panose="020F0502020204030203" charset="0"/>
              </a:rPr>
              <a:t>25</a:t>
            </a:r>
            <a:endParaRPr lang="en-US" altLang="en-US" sz="1600" dirty="0">
              <a:solidFill>
                <a:schemeClr val="tx1"/>
              </a:solidFill>
              <a:effectLst/>
              <a:latin typeface="Lato Medium" panose="020F0502020204030203" charset="0"/>
              <a:cs typeface="Lato Medium" panose="020F0502020204030203" charset="0"/>
            </a:endParaRPr>
          </a:p>
        </p:txBody>
      </p:sp>
      <p:pic>
        <p:nvPicPr>
          <p:cNvPr id="2" name="Изображение 1" descr="RUS primakov_horisontal 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9700" y="745490"/>
            <a:ext cx="2342675" cy="638809"/>
          </a:xfrm>
          <a:prstGeom prst="rect">
            <a:avLst/>
          </a:prstGeom>
        </p:spPr>
      </p:pic>
      <p:pic>
        <p:nvPicPr>
          <p:cNvPr id="101" name="Замещающее содержимое 100"/>
          <p:cNvPicPr>
            <a:picLocks noGrp="1"/>
          </p:cNvPicPr>
          <p:nvPr>
            <p:ph sz="half" idx="2"/>
          </p:nvPr>
        </p:nvPicPr>
        <p:blipFill>
          <a:blip r:embed="rId3"/>
          <a:srcRect l="3639"/>
          <a:stretch>
            <a:fillRect/>
          </a:stretch>
        </p:blipFill>
        <p:spPr>
          <a:xfrm>
            <a:off x="342900" y="745490"/>
            <a:ext cx="6858000" cy="569885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62"/>
          <p:cNvSpPr/>
          <p:nvPr/>
        </p:nvSpPr>
        <p:spPr>
          <a:xfrm rot="10800000" flipV="1">
            <a:off x="8927835" y="5159082"/>
            <a:ext cx="74932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1"/>
                </a:solidFill>
                <a:effectLst/>
                <a:latin typeface="Lato Medium" panose="020F0502020204030203" charset="0"/>
                <a:cs typeface="Lato Medium" panose="020F0502020204030203" charset="0"/>
              </a:rPr>
              <a:t>АВТОР</a:t>
            </a:r>
            <a:r>
              <a:rPr lang="en-US" sz="1600" dirty="0">
                <a:solidFill>
                  <a:schemeClr val="tx1"/>
                </a:solidFill>
                <a:effectLst/>
                <a:latin typeface="Lato Medium" panose="020F0502020204030203" charset="0"/>
                <a:cs typeface="Lato Medium" panose="020F0502020204030203" charset="0"/>
              </a:rPr>
              <a:t>: </a:t>
            </a:r>
            <a:r>
              <a:rPr lang="ru-RU" sz="1600" dirty="0">
                <a:latin typeface="Lato Medium" panose="020F0502020204030203" charset="0"/>
                <a:cs typeface="Lato Medium" panose="020F0502020204030203" charset="0"/>
              </a:rPr>
              <a:t>Суркова Елена Юрьевна</a:t>
            </a:r>
          </a:p>
          <a:p>
            <a:r>
              <a:rPr lang="ru-RU" sz="1600" dirty="0">
                <a:solidFill>
                  <a:schemeClr val="tx1"/>
                </a:solidFill>
                <a:effectLst/>
                <a:latin typeface="Lato Medium" panose="020F0502020204030203" charset="0"/>
                <a:cs typeface="Lato Medium" panose="020F0502020204030203" charset="0"/>
              </a:rPr>
              <a:t>              высшая квалификационная </a:t>
            </a:r>
            <a:r>
              <a:rPr lang="ru-RU" sz="1600" dirty="0" smtClean="0">
                <a:solidFill>
                  <a:schemeClr val="tx1"/>
                </a:solidFill>
                <a:effectLst/>
                <a:latin typeface="Lato Medium" panose="020F0502020204030203" charset="0"/>
                <a:cs typeface="Lato Medium" panose="020F0502020204030203" charset="0"/>
              </a:rPr>
              <a:t>категория,</a:t>
            </a:r>
          </a:p>
          <a:p>
            <a:r>
              <a:rPr lang="ru-RU" sz="1600" dirty="0">
                <a:latin typeface="Lato Medium" panose="020F0502020204030203" charset="0"/>
                <a:cs typeface="Lato Medium" panose="020F0502020204030203" charset="0"/>
              </a:rPr>
              <a:t> </a:t>
            </a:r>
            <a:r>
              <a:rPr lang="ru-RU" sz="1600" dirty="0" smtClean="0">
                <a:latin typeface="Lato Medium" panose="020F0502020204030203" charset="0"/>
                <a:cs typeface="Lato Medium" panose="020F0502020204030203" charset="0"/>
              </a:rPr>
              <a:t>             призер Регионального конкурса </a:t>
            </a:r>
          </a:p>
          <a:p>
            <a:r>
              <a:rPr lang="ru-RU" sz="1600" dirty="0">
                <a:solidFill>
                  <a:schemeClr val="tx1"/>
                </a:solidFill>
                <a:effectLst/>
                <a:latin typeface="Lato Medium" panose="020F0502020204030203" charset="0"/>
                <a:cs typeface="Lato Medium" panose="020F0502020204030203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effectLst/>
                <a:latin typeface="Lato Medium" panose="020F0502020204030203" charset="0"/>
                <a:cs typeface="Lato Medium" panose="020F0502020204030203" charset="0"/>
              </a:rPr>
              <a:t>             «Педагог-психолог Подмосковья-2025»   </a:t>
            </a:r>
            <a:endParaRPr lang="ru-RU" sz="1600" dirty="0">
              <a:solidFill>
                <a:schemeClr val="tx1"/>
              </a:solidFill>
              <a:effectLst/>
              <a:latin typeface="Lato Medium" panose="020F0502020204030203" charset="0"/>
              <a:cs typeface="Lato Medium" panose="020F050202020403020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083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787" y="1107612"/>
            <a:ext cx="14096682" cy="1418079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Игры с переключением внимания (смена правил действий): </a:t>
            </a:r>
            <a:endParaRPr lang="en-US" sz="3600" b="1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" y="7480300"/>
            <a:ext cx="91439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Lato Thin" panose="020F0502020204030203" pitchFamily="34" charset="0"/>
                <a:cs typeface="Lato Thin" panose="020F0502020204030203" pitchFamily="34" charset="0"/>
              </a:rPr>
              <a:t>4</a:t>
            </a:r>
          </a:p>
        </p:txBody>
      </p:sp>
      <p:pic>
        <p:nvPicPr>
          <p:cNvPr id="12" name="Замещающее содержимое 2" descr="RUS primakov_horisontal (1)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49100" y="393700"/>
            <a:ext cx="1780540" cy="4850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7808" y="2754584"/>
            <a:ext cx="71054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Координационная лестница; </a:t>
            </a:r>
          </a:p>
          <a:p>
            <a:pPr marL="342900" indent="-34290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мячами; </a:t>
            </a:r>
          </a:p>
          <a:p>
            <a:pPr marL="342900" indent="-34290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«Четыре стихии», «Все обо всем»; </a:t>
            </a:r>
          </a:p>
          <a:p>
            <a:pPr marL="342900" indent="-34290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Двигательные игры («Мой пароход приехал в порт…»,  программа действий с хлопками и т.п.)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1900" y="2908299"/>
            <a:ext cx="6548569" cy="467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091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787" y="1107612"/>
            <a:ext cx="14096682" cy="1418079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Игры со стоп-сигналом (преодоление импульсивности):  </a:t>
            </a:r>
            <a:endParaRPr lang="en-US" sz="4000" b="1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" y="7480300"/>
            <a:ext cx="91439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Lato Thin" panose="020F0502020204030203" pitchFamily="34" charset="0"/>
                <a:cs typeface="Lato Thin" panose="020F0502020204030203" pitchFamily="34" charset="0"/>
              </a:rPr>
              <a:t>4</a:t>
            </a:r>
          </a:p>
        </p:txBody>
      </p:sp>
      <p:pic>
        <p:nvPicPr>
          <p:cNvPr id="12" name="Замещающее содержимое 2" descr="RUS primakov_horisontal (1)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49100" y="393700"/>
            <a:ext cx="1780540" cy="4850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9177" y="2755900"/>
            <a:ext cx="718652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Игры «Замри-отомри», «День-ночь», «Воробьи-вороны»; </a:t>
            </a:r>
          </a:p>
          <a:p>
            <a:pPr marL="342900" indent="-34290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«Запретное число»</a:t>
            </a:r>
          </a:p>
          <a:p>
            <a:pPr marL="342900" indent="-342900"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Игры на преодоление стереотипа.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Прилетели птицы: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Голуби, синицы,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Аисты, вороны,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Галки, макароны…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Прилетели птицы,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Голуби, синицы,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Чибисы, чижи,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Сойки и ужи.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b="20507"/>
          <a:stretch/>
        </p:blipFill>
        <p:spPr>
          <a:xfrm>
            <a:off x="7877687" y="2754585"/>
            <a:ext cx="5114413" cy="509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992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787" y="1107612"/>
            <a:ext cx="14096682" cy="1418079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Задания, направленные на концентрацию внимания,удержание программы:    </a:t>
            </a:r>
            <a:endParaRPr lang="en-US" sz="4000" b="1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" y="7480300"/>
            <a:ext cx="91439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Lato Thin" panose="020F0502020204030203" pitchFamily="34" charset="0"/>
                <a:cs typeface="Lato Thin" panose="020F0502020204030203" pitchFamily="34" charset="0"/>
              </a:rPr>
              <a:t>4</a:t>
            </a:r>
          </a:p>
        </p:txBody>
      </p:sp>
      <p:pic>
        <p:nvPicPr>
          <p:cNvPr id="12" name="Замещающее содержимое 2" descr="RUS primakov_horisontal (1)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849100" y="393700"/>
            <a:ext cx="1780540" cy="4850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b="12877"/>
          <a:stretch/>
        </p:blipFill>
        <p:spPr>
          <a:xfrm>
            <a:off x="6743700" y="2593109"/>
            <a:ext cx="7086600" cy="543064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0" y="2541428"/>
            <a:ext cx="3429000" cy="55611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9100" y="2560686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Семафорная азбука </a:t>
            </a:r>
          </a:p>
        </p:txBody>
      </p:sp>
    </p:spTree>
    <p:extLst>
      <p:ext uri="{BB962C8B-B14F-4D97-AF65-F5344CB8AC3E}">
        <p14:creationId xmlns:p14="http://schemas.microsoft.com/office/powerpoint/2010/main" val="2090470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787" y="1107612"/>
            <a:ext cx="14096682" cy="1418079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Задания, направленные на концентрацию внимания,удержание программы:    </a:t>
            </a:r>
            <a:endParaRPr lang="en-US" sz="4000" b="1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" y="7480300"/>
            <a:ext cx="91439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Lato Thin" panose="020F0502020204030203" pitchFamily="34" charset="0"/>
                <a:cs typeface="Lato Thin" panose="020F0502020204030203" pitchFamily="34" charset="0"/>
              </a:rPr>
              <a:t>4</a:t>
            </a:r>
          </a:p>
        </p:txBody>
      </p:sp>
      <p:pic>
        <p:nvPicPr>
          <p:cNvPr id="12" name="Замещающее содержимое 2" descr="RUS primakov_horisontal (1)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49100" y="393700"/>
            <a:ext cx="1780540" cy="4850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7150" y="3125232"/>
            <a:ext cx="3962400" cy="48893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9100" y="27559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Одновременно</a:t>
            </a:r>
            <a:r>
              <a:rPr lang="ru-RU" dirty="0"/>
              <a:t> </a:t>
            </a:r>
            <a:r>
              <a:rPr lang="ru-RU" b="1" dirty="0"/>
              <a:t>называй букву и поднимай руку. 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10500" y="2755900"/>
            <a:ext cx="5524500" cy="382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Дорисуй по образцу. 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15085B8-330F-4346-BE3C-369B8C8982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978" b="7213"/>
          <a:stretch/>
        </p:blipFill>
        <p:spPr>
          <a:xfrm>
            <a:off x="1028700" y="3125232"/>
            <a:ext cx="3759722" cy="467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002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787" y="1107612"/>
            <a:ext cx="14096682" cy="1418079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Задания, направленные на концентрацию внимания,удержание программы:    </a:t>
            </a:r>
            <a:endParaRPr lang="en-US" sz="4000" b="1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" y="7480300"/>
            <a:ext cx="91439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Lato Thin" panose="020F0502020204030203" pitchFamily="34" charset="0"/>
                <a:cs typeface="Lato Thin" panose="020F0502020204030203" pitchFamily="34" charset="0"/>
              </a:rPr>
              <a:t>4</a:t>
            </a:r>
          </a:p>
        </p:txBody>
      </p:sp>
      <p:pic>
        <p:nvPicPr>
          <p:cNvPr id="12" name="Замещающее содержимое 2" descr="RUS primakov_horisontal (1)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49100" y="393700"/>
            <a:ext cx="1780540" cy="48501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49175" t="53509"/>
          <a:stretch/>
        </p:blipFill>
        <p:spPr>
          <a:xfrm>
            <a:off x="60385" y="2499572"/>
            <a:ext cx="5434162" cy="3505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9057" y="2754585"/>
            <a:ext cx="3681412" cy="36814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580" y="4221249"/>
            <a:ext cx="4960520" cy="371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70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787" y="1107612"/>
            <a:ext cx="14096682" cy="1418079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Способы, направленные на развитие самоорганизации:   </a:t>
            </a:r>
            <a:endParaRPr lang="en-US" sz="4000" b="1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" y="7480300"/>
            <a:ext cx="91439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Lato Thin" panose="020F0502020204030203" pitchFamily="34" charset="0"/>
                <a:cs typeface="Lato Thin" panose="020F0502020204030203" pitchFamily="34" charset="0"/>
              </a:rPr>
              <a:t>4</a:t>
            </a:r>
          </a:p>
        </p:txBody>
      </p:sp>
      <p:pic>
        <p:nvPicPr>
          <p:cNvPr id="12" name="Замещающее содержимое 2" descr="RUS primakov_horisontal (1)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49100" y="393700"/>
            <a:ext cx="1780540" cy="4850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136" y="2728466"/>
            <a:ext cx="7591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Чек-листы,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трекеры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привычек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3313241"/>
            <a:ext cx="6394714" cy="452076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42FD201-E7E8-8F40-9434-3B31C691E4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85"/>
          <a:stretch/>
        </p:blipFill>
        <p:spPr>
          <a:xfrm>
            <a:off x="6612981" y="3801974"/>
            <a:ext cx="7464761" cy="3678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32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787" y="1107612"/>
            <a:ext cx="14096682" cy="1418079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Способы, направленные на развитие самоорганизации:   </a:t>
            </a:r>
            <a:endParaRPr lang="en-US" sz="4000" b="1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" y="7480300"/>
            <a:ext cx="91439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Lato Thin" panose="020F0502020204030203" pitchFamily="34" charset="0"/>
                <a:cs typeface="Lato Thin" panose="020F0502020204030203" pitchFamily="34" charset="0"/>
              </a:rPr>
              <a:t>4</a:t>
            </a:r>
          </a:p>
        </p:txBody>
      </p:sp>
      <p:pic>
        <p:nvPicPr>
          <p:cNvPr id="12" name="Замещающее содержимое 2" descr="RUS primakov_horisontal (1)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49100" y="393700"/>
            <a:ext cx="1780540" cy="4850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136" y="2728466"/>
            <a:ext cx="127735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Поэтапное планирование (сначала со взрослым – под наблюдением – самостоятельно);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5796" r="5553" b="8807"/>
          <a:stretch/>
        </p:blipFill>
        <p:spPr>
          <a:xfrm>
            <a:off x="405384" y="3806192"/>
            <a:ext cx="5271516" cy="406700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7464317-39DD-6946-B9C9-35BBADE9BF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3" t="-2099" r="13321" b="13761"/>
          <a:stretch/>
        </p:blipFill>
        <p:spPr>
          <a:xfrm>
            <a:off x="6286500" y="3675199"/>
            <a:ext cx="5410200" cy="423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344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787" y="1107612"/>
            <a:ext cx="14096682" cy="1418079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Способы, направленные на развитие самоорганизации:   </a:t>
            </a:r>
            <a:endParaRPr lang="en-US" sz="4000" b="1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" y="7480300"/>
            <a:ext cx="91439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Lato Thin" panose="020F0502020204030203" pitchFamily="34" charset="0"/>
                <a:cs typeface="Lato Thin" panose="020F0502020204030203" pitchFamily="34" charset="0"/>
              </a:rPr>
              <a:t>4</a:t>
            </a:r>
          </a:p>
        </p:txBody>
      </p:sp>
      <p:pic>
        <p:nvPicPr>
          <p:cNvPr id="12" name="Замещающее содержимое 2" descr="RUS primakov_horisontal (1)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49100" y="393700"/>
            <a:ext cx="1780540" cy="4850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221185"/>
            <a:ext cx="6938513" cy="1066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3.Принципы тайм-менеджмента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62C6B3-602B-6841-B030-90E5B844D7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900" y="3517900"/>
            <a:ext cx="5322852" cy="4280461"/>
          </a:xfrm>
          <a:prstGeom prst="rect">
            <a:avLst/>
          </a:prstGeom>
        </p:spPr>
      </p:pic>
      <p:pic>
        <p:nvPicPr>
          <p:cNvPr id="1025" name="Picture 1" descr="page2image384">
            <a:extLst>
              <a:ext uri="{FF2B5EF4-FFF2-40B4-BE49-F238E27FC236}">
                <a16:creationId xmlns:a16="http://schemas.microsoft.com/office/drawing/2014/main" id="{6C2642A6-2776-BF42-9804-BFB9E45733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7" r="5191" b="3437"/>
          <a:stretch/>
        </p:blipFill>
        <p:spPr bwMode="auto">
          <a:xfrm>
            <a:off x="1183256" y="3517900"/>
            <a:ext cx="4572000" cy="4231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360C1C-A7CC-1942-BBF7-C4D507FA0109}"/>
              </a:ext>
            </a:extLst>
          </p:cNvPr>
          <p:cNvSpPr txBox="1"/>
          <p:nvPr/>
        </p:nvSpPr>
        <p:spPr>
          <a:xfrm>
            <a:off x="5263190" y="3321467"/>
            <a:ext cx="25124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Сон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Еда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Время на дорогу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Друзья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Время выполнения </a:t>
            </a:r>
            <a:r>
              <a:rPr lang="ru-RU" sz="1400" dirty="0" err="1"/>
              <a:t>д.з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403961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787" y="1107612"/>
            <a:ext cx="14096682" cy="1418079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Понимание эмоций с использованием схем и рисунков </a:t>
            </a:r>
            <a:endParaRPr lang="en-US" sz="4000" b="1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" y="7480300"/>
            <a:ext cx="91439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Lato Thin" panose="020F0502020204030203" pitchFamily="34" charset="0"/>
                <a:cs typeface="Lato Thin" panose="020F0502020204030203" pitchFamily="34" charset="0"/>
              </a:rPr>
              <a:t>4</a:t>
            </a:r>
          </a:p>
        </p:txBody>
      </p:sp>
      <p:pic>
        <p:nvPicPr>
          <p:cNvPr id="12" name="Замещающее содержимое 2" descr="RUS primakov_horisontal (1)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49100" y="393700"/>
            <a:ext cx="1780540" cy="485018"/>
          </a:xfrm>
          <a:prstGeom prst="rect">
            <a:avLst/>
          </a:prstGeom>
        </p:spPr>
      </p:pic>
      <p:pic>
        <p:nvPicPr>
          <p:cNvPr id="2049" name="Picture 1" descr="page3image384">
            <a:extLst>
              <a:ext uri="{FF2B5EF4-FFF2-40B4-BE49-F238E27FC236}">
                <a16:creationId xmlns:a16="http://schemas.microsoft.com/office/drawing/2014/main" id="{B347AAD8-AC72-4747-AAEE-43EDF9030A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2"/>
          <a:stretch/>
        </p:blipFill>
        <p:spPr bwMode="auto">
          <a:xfrm>
            <a:off x="2552700" y="2843081"/>
            <a:ext cx="3581400" cy="486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age4image384">
            <a:extLst>
              <a:ext uri="{FF2B5EF4-FFF2-40B4-BE49-F238E27FC236}">
                <a16:creationId xmlns:a16="http://schemas.microsoft.com/office/drawing/2014/main" id="{967711BA-4ED8-7A46-95CB-86D8DB4F4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900" y="2962522"/>
            <a:ext cx="4533171" cy="4628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846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787" y="1107612"/>
            <a:ext cx="14096682" cy="1418079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Понимание эмоций через анализ той или иной эмоции  </a:t>
            </a:r>
            <a:endParaRPr lang="en-US" sz="4000" b="1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" y="7480300"/>
            <a:ext cx="91439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Lato Thin" panose="020F0502020204030203" pitchFamily="34" charset="0"/>
                <a:cs typeface="Lato Thin" panose="020F0502020204030203" pitchFamily="34" charset="0"/>
              </a:rPr>
              <a:t>4</a:t>
            </a:r>
          </a:p>
        </p:txBody>
      </p:sp>
      <p:pic>
        <p:nvPicPr>
          <p:cNvPr id="12" name="Замещающее содержимое 2" descr="RUS primakov_horisontal (1)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49100" y="393700"/>
            <a:ext cx="1780540" cy="4850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136" y="2728467"/>
            <a:ext cx="142213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Неполные предложения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«Я чувствую   _____________, когда ______потому что _________________.Мне бы хотелось _________»; </a:t>
            </a:r>
          </a:p>
          <a:p>
            <a:pPr marL="514350" indent="-514350">
              <a:buAutoNum type="arabicPeriod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эмоцией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на что похожа эмоция (образ-метафора, тег и т.п.);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подсказки в теле (какая часть тела и ощущение) и голос эмоции;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какие маркеры этой эмоции замечаешь у других;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как я справляюсь, в каких ситуациях испытываю (поиск ресурса, анализ).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 использование карточек контроля над эмоцией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(визуальное напоминание – что мне нужно сделать/позитивная мысль/правила).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238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8735" y="1302559"/>
            <a:ext cx="14401165" cy="956830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АКТУАЛЬНОСТЬ</a:t>
            </a:r>
          </a:p>
        </p:txBody>
      </p:sp>
      <p:sp>
        <p:nvSpPr>
          <p:cNvPr id="16" name="Rectangle 21"/>
          <p:cNvSpPr/>
          <p:nvPr/>
        </p:nvSpPr>
        <p:spPr>
          <a:xfrm>
            <a:off x="490537" y="2401084"/>
            <a:ext cx="1307719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>
              <a:buAutoNum type="arabicParenR"/>
            </a:pPr>
            <a:r>
              <a:rPr lang="ru-RU" sz="3600" dirty="0">
                <a:latin typeface="Times New Roman" charset="0"/>
                <a:ea typeface="Times New Roman" charset="0"/>
                <a:cs typeface="Times New Roman" charset="0"/>
              </a:rPr>
              <a:t>Средовые влияния (высокий уровень насыщенности информационного поля); </a:t>
            </a:r>
          </a:p>
          <a:p>
            <a:pPr marL="742950" indent="-742950" algn="just">
              <a:buAutoNum type="arabicParenR"/>
            </a:pPr>
            <a:r>
              <a:rPr lang="ru-RU" sz="3600" dirty="0">
                <a:latin typeface="Times New Roman" charset="0"/>
                <a:ea typeface="Times New Roman" charset="0"/>
                <a:cs typeface="Times New Roman" charset="0"/>
              </a:rPr>
              <a:t>«Размытость» устанавливаемых границ, наличие «двойных стандартов»; </a:t>
            </a:r>
          </a:p>
          <a:p>
            <a:pPr marL="742950" indent="-742950" algn="just">
              <a:buAutoNum type="arabicParenR"/>
            </a:pPr>
            <a:r>
              <a:rPr lang="ru-RU" sz="3600" dirty="0">
                <a:latin typeface="Times New Roman" charset="0"/>
                <a:ea typeface="Times New Roman" charset="0"/>
                <a:cs typeface="Times New Roman" charset="0"/>
              </a:rPr>
              <a:t>Акцент на левополушарные виды  - интеллектуальные - деятельности (чтение, письмо) в раннем возрасте; </a:t>
            </a:r>
          </a:p>
          <a:p>
            <a:pPr marL="742950" indent="-742950" algn="just">
              <a:buAutoNum type="arabicParenR"/>
            </a:pPr>
            <a:r>
              <a:rPr lang="ru-RU" sz="3600" dirty="0">
                <a:latin typeface="Times New Roman" charset="0"/>
                <a:ea typeface="Times New Roman" charset="0"/>
                <a:cs typeface="Times New Roman" charset="0"/>
              </a:rPr>
              <a:t>в Гимназии высокий темп деятельности, большое количество уроков, стремление к высоким результатам </a:t>
            </a:r>
          </a:p>
          <a:p>
            <a:pPr algn="just"/>
            <a:endParaRPr lang="ru-RU" sz="3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endParaRPr lang="ru-RU" sz="3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endParaRPr lang="ru-RU" sz="3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10" name="Замещающее содержимое 2" descr="RUS primakov_horisontal (1)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849100" y="775432"/>
            <a:ext cx="1780540" cy="485018"/>
          </a:xfrm>
          <a:prstGeom prst="rect">
            <a:avLst/>
          </a:prstGeom>
        </p:spPr>
      </p:pic>
      <p:pic>
        <p:nvPicPr>
          <p:cNvPr id="2050" name="Picture 2" descr="age19image2382444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67627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age19image2382464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67627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ge19image2382483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31337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age19image238250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67627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ge19image238252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67627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age19image2382540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31337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ge19image238256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67627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age19image2382579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67627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age19image2382598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31337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age19image2382617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67627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age19image2382636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67627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age19image2382656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31337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age19image2382675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67627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age19image2382694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67627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age19image2382713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31337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age19image238273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67627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age19image238275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67627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 descr="age20image2371552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31337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age20image2372320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67627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21" descr="age20image2371878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67627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787" y="1107612"/>
            <a:ext cx="14096682" cy="1418079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Понимание эмоций, способы и приемы:   </a:t>
            </a:r>
            <a:endParaRPr lang="en-US" sz="4000" b="1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" y="7480300"/>
            <a:ext cx="91439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Lato Thin" panose="020F0502020204030203" pitchFamily="34" charset="0"/>
                <a:cs typeface="Lato Thin" panose="020F0502020204030203" pitchFamily="34" charset="0"/>
              </a:rPr>
              <a:t>4</a:t>
            </a:r>
          </a:p>
        </p:txBody>
      </p:sp>
      <p:pic>
        <p:nvPicPr>
          <p:cNvPr id="12" name="Замещающее содержимое 2" descr="RUS primakov_horisontal (1)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49100" y="393700"/>
            <a:ext cx="1780540" cy="4850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4300" y="2832100"/>
            <a:ext cx="14173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Переформулирование мыслей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полезные мысли/бесполезные мысли;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- утверждения «все или ничего»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переформулирование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ПРАКТИКУМ: 1)Вы опоздали на автобус.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2)Твои планы рухнули;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3) Тебя перевели в школу,где ты никого не знаешь;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4) Это слишком сложная задача, и мне никогда не решить ее;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5) Мое мнение никого не интресует;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6) Я ничего не могу сделать так, как нужно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 благодарности </a:t>
            </a:r>
          </a:p>
        </p:txBody>
      </p:sp>
    </p:spTree>
    <p:extLst>
      <p:ext uri="{BB962C8B-B14F-4D97-AF65-F5344CB8AC3E}">
        <p14:creationId xmlns:p14="http://schemas.microsoft.com/office/powerpoint/2010/main" val="9209963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787" y="1107612"/>
            <a:ext cx="14096682" cy="1418079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Понимание эмоций – что еще почитать? </a:t>
            </a:r>
            <a:endParaRPr lang="en-US" sz="4000" b="1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" y="7480300"/>
            <a:ext cx="91439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Lato Thin" panose="020F0502020204030203" pitchFamily="34" charset="0"/>
                <a:cs typeface="Lato Thin" panose="020F0502020204030203" pitchFamily="34" charset="0"/>
              </a:rPr>
              <a:t>4</a:t>
            </a:r>
          </a:p>
        </p:txBody>
      </p:sp>
      <p:pic>
        <p:nvPicPr>
          <p:cNvPr id="12" name="Замещающее содержимое 2" descr="RUS primakov_horisontal (1)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49100" y="393700"/>
            <a:ext cx="1780540" cy="4850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136" y="2728467"/>
            <a:ext cx="142213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500" y="2752749"/>
            <a:ext cx="3574430" cy="51149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6700" y="2631986"/>
            <a:ext cx="3631438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686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787" y="1107612"/>
            <a:ext cx="14096682" cy="1418079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Игры, направленные на понимание эмоций и развитие эмоционального интеллекта: </a:t>
            </a:r>
            <a:endParaRPr lang="en-US" sz="4000" b="1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" y="7480300"/>
            <a:ext cx="91439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Lato Thin" panose="020F0502020204030203" pitchFamily="34" charset="0"/>
                <a:cs typeface="Lato Thin" panose="020F0502020204030203" pitchFamily="34" charset="0"/>
              </a:rPr>
              <a:t>4</a:t>
            </a:r>
          </a:p>
        </p:txBody>
      </p:sp>
      <p:pic>
        <p:nvPicPr>
          <p:cNvPr id="12" name="Замещающее содержимое 2" descr="RUS primakov_horisontal (1)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49100" y="393700"/>
            <a:ext cx="1780540" cy="48501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2740" y="4036895"/>
            <a:ext cx="3919280" cy="38707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7187" y="2603500"/>
            <a:ext cx="3060113" cy="30601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21959" r="21249"/>
          <a:stretch/>
        </p:blipFill>
        <p:spPr>
          <a:xfrm>
            <a:off x="1638300" y="4520610"/>
            <a:ext cx="3465866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806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ownloader.disk.yandex.ru/preview/a4ef35342e7d81afe0a7b9dd144cf7907f62874893cd7fd79f4294fe53c40a44/6343fcad/OA3_g7DF9CmrvQ-YOnFI6Lo0vtxpe_y4_-VfRcZB_CVEOLDB2eCNNJqy_-IalxQRWYSGXmGIjCpBuVqU8N5_Pw%3D%3D?uid=0&amp;filename=2020_09_09_%D0%97%D0%B4%D0%B0%D0%BD%D0%B8%D0%B5%20%D1%84%D0%BB%D0%B0%D0%B3%D0%B8-05965.JPG&amp;disposition=inline&amp;hash=&amp;limit=0&amp;content_type=image%2Fjpeg&amp;owner_uid=0&amp;tknv=v2&amp;size=4094x208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51"/>
          <a:stretch/>
        </p:blipFill>
        <p:spPr bwMode="auto">
          <a:xfrm>
            <a:off x="0" y="-635"/>
            <a:ext cx="14410542" cy="8090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1151473" y="2374900"/>
            <a:ext cx="72009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5000" dirty="0">
                <a:solidFill>
                  <a:schemeClr val="bg1"/>
                </a:solidFill>
                <a:latin typeface="Lato Black" panose="020F0502020204030203" pitchFamily="34" charset="0"/>
                <a:cs typeface="Lato Black" panose="020F0502020204030203" pitchFamily="34" charset="0"/>
              </a:rPr>
              <a:t>СПАСИБО ЗА ВНИМАНИЕ!</a:t>
            </a:r>
            <a:endParaRPr lang="ru-RU" sz="5000" dirty="0">
              <a:solidFill>
                <a:schemeClr val="bg1"/>
              </a:solidFill>
              <a:effectLst/>
              <a:latin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5400000">
            <a:off x="-727710" y="1298576"/>
            <a:ext cx="3061336" cy="46291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3" name="Изображение 5" descr="RUS primakov_horisontal whit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8700" y="317500"/>
            <a:ext cx="1499120" cy="40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1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635" y="1120920"/>
            <a:ext cx="14401165" cy="933494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>
              <a:solidFill>
                <a:srgbClr val="ED1C24"/>
              </a:solidFill>
            </a:endParaRPr>
          </a:p>
        </p:txBody>
      </p:sp>
      <p:sp>
        <p:nvSpPr>
          <p:cNvPr id="16" name="Rectangle 21"/>
          <p:cNvSpPr/>
          <p:nvPr/>
        </p:nvSpPr>
        <p:spPr>
          <a:xfrm>
            <a:off x="1057205" y="1360630"/>
            <a:ext cx="129438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effectLst/>
                <a:latin typeface="Latha" charset="0"/>
                <a:ea typeface="Latha" charset="0"/>
                <a:cs typeface="Latha" charset="0"/>
              </a:rPr>
              <a:t>Как</a:t>
            </a:r>
            <a:r>
              <a:rPr lang="ru-RU" sz="4400" dirty="0">
                <a:solidFill>
                  <a:schemeClr val="bg1"/>
                </a:solidFill>
                <a:latin typeface="Latha" charset="0"/>
                <a:ea typeface="Latha" charset="0"/>
                <a:cs typeface="Latha" charset="0"/>
              </a:rPr>
              <a:t>ие особенности наблюдаются у детей</a:t>
            </a:r>
            <a:r>
              <a:rPr lang="ru-RU" sz="4400" dirty="0">
                <a:solidFill>
                  <a:schemeClr val="bg1"/>
                </a:solidFill>
                <a:effectLst/>
                <a:latin typeface="Latha" charset="0"/>
                <a:ea typeface="Latha" charset="0"/>
                <a:cs typeface="Latha" charset="0"/>
              </a:rPr>
              <a:t>?</a:t>
            </a:r>
          </a:p>
        </p:txBody>
      </p:sp>
      <p:sp>
        <p:nvSpPr>
          <p:cNvPr id="5" name="object 4"/>
          <p:cNvSpPr txBox="1"/>
          <p:nvPr/>
        </p:nvSpPr>
        <p:spPr>
          <a:xfrm>
            <a:off x="666003" y="2054414"/>
            <a:ext cx="13335042" cy="51680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dirty="0"/>
              <a:t/>
            </a:r>
            <a:br>
              <a:rPr lang="ru-RU" dirty="0"/>
            </a:br>
            <a:r>
              <a:rPr lang="ru-RU" sz="3200" dirty="0">
                <a:latin typeface="Times New Roman" charset="0"/>
                <a:ea typeface="Times New Roman" charset="0"/>
                <a:cs typeface="Times New Roman" charset="0"/>
              </a:rPr>
              <a:t>1. </a:t>
            </a:r>
            <a:r>
              <a:rPr lang="ru-RU" sz="2800" b="1" dirty="0">
                <a:latin typeface="Times New Roman" charset="0"/>
                <a:ea typeface="Times New Roman" charset="0"/>
                <a:cs typeface="Times New Roman" charset="0"/>
              </a:rPr>
              <a:t>расторможенность</a:t>
            </a: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, неусидчивость, двигательное беспокойство; </a:t>
            </a:r>
          </a:p>
          <a:p>
            <a:pPr marL="12700">
              <a:spcBef>
                <a:spcPts val="100"/>
              </a:spcBef>
            </a:pP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2. трудности </a:t>
            </a:r>
            <a:r>
              <a:rPr lang="ru-RU" sz="2800" b="1" dirty="0">
                <a:latin typeface="Times New Roman" charset="0"/>
                <a:ea typeface="Times New Roman" charset="0"/>
                <a:cs typeface="Times New Roman" charset="0"/>
              </a:rPr>
              <a:t>планирования </a:t>
            </a: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и </a:t>
            </a:r>
            <a:r>
              <a:rPr lang="ru-RU" sz="2800" b="1" dirty="0">
                <a:latin typeface="Times New Roman" charset="0"/>
                <a:ea typeface="Times New Roman" charset="0"/>
                <a:cs typeface="Times New Roman" charset="0"/>
              </a:rPr>
              <a:t>контроля </a:t>
            </a: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собственной деятельности (начиная от сбора портфеля до выбора профиля обучения и т.п.); </a:t>
            </a:r>
          </a:p>
          <a:p>
            <a:pPr marL="12700">
              <a:spcBef>
                <a:spcPts val="100"/>
              </a:spcBef>
            </a:pP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3. </a:t>
            </a:r>
            <a:r>
              <a:rPr lang="ru-RU" sz="2800" b="1" dirty="0">
                <a:latin typeface="Times New Roman" charset="0"/>
                <a:ea typeface="Times New Roman" charset="0"/>
                <a:cs typeface="Times New Roman" charset="0"/>
              </a:rPr>
              <a:t>неумение различить</a:t>
            </a: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 объективную </a:t>
            </a:r>
            <a:r>
              <a:rPr lang="ru-RU" sz="2800" b="1" dirty="0">
                <a:latin typeface="Times New Roman" charset="0"/>
                <a:ea typeface="Times New Roman" charset="0"/>
                <a:cs typeface="Times New Roman" charset="0"/>
              </a:rPr>
              <a:t>трудность</a:t>
            </a: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 задачи и ее субъективную сложность (как следствие, неадекватное восприятие отметки);</a:t>
            </a:r>
          </a:p>
          <a:p>
            <a:pPr marL="12700">
              <a:spcBef>
                <a:spcPts val="100"/>
              </a:spcBef>
            </a:pP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4. </a:t>
            </a:r>
            <a:r>
              <a:rPr lang="ru-RU" sz="2800" b="1" dirty="0">
                <a:latin typeface="Times New Roman" charset="0"/>
                <a:ea typeface="Times New Roman" charset="0"/>
                <a:cs typeface="Times New Roman" charset="0"/>
              </a:rPr>
              <a:t>импульсивность</a:t>
            </a: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 («сначала сделал, а потом подумал», «ой»-реакции и </a:t>
            </a:r>
            <a:r>
              <a:rPr lang="ru-RU" sz="2800" dirty="0" err="1">
                <a:latin typeface="Times New Roman" charset="0"/>
                <a:ea typeface="Times New Roman" charset="0"/>
                <a:cs typeface="Times New Roman" charset="0"/>
              </a:rPr>
              <a:t>тп</a:t>
            </a: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); </a:t>
            </a:r>
          </a:p>
          <a:p>
            <a:pPr marL="12700">
              <a:spcBef>
                <a:spcPts val="100"/>
              </a:spcBef>
            </a:pP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5. трудности с </a:t>
            </a:r>
            <a:r>
              <a:rPr lang="ru-RU" sz="2800" b="1" dirty="0">
                <a:latin typeface="Times New Roman" charset="0"/>
                <a:ea typeface="Times New Roman" charset="0"/>
                <a:cs typeface="Times New Roman" charset="0"/>
              </a:rPr>
              <a:t>определением</a:t>
            </a: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 собственных и чужих </a:t>
            </a:r>
            <a:r>
              <a:rPr lang="ru-RU" sz="2800" b="1" dirty="0">
                <a:latin typeface="Times New Roman" charset="0"/>
                <a:ea typeface="Times New Roman" charset="0"/>
                <a:cs typeface="Times New Roman" charset="0"/>
              </a:rPr>
              <a:t>эмоций и чувств </a:t>
            </a: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en-US" sz="2800" dirty="0">
                <a:latin typeface="Times New Roman" charset="0"/>
                <a:ea typeface="Times New Roman" charset="0"/>
                <a:cs typeface="Times New Roman" charset="0"/>
              </a:rPr>
              <a:t>&gt; </a:t>
            </a: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отсутствие успешной коммуникации с детьми и взрослыми; </a:t>
            </a:r>
          </a:p>
          <a:p>
            <a:pPr marL="12700">
              <a:spcBef>
                <a:spcPts val="100"/>
              </a:spcBef>
            </a:pP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6. </a:t>
            </a:r>
            <a:r>
              <a:rPr lang="ru-RU" sz="2800" b="1" dirty="0">
                <a:latin typeface="Times New Roman" charset="0"/>
                <a:ea typeface="Times New Roman" charset="0"/>
                <a:cs typeface="Times New Roman" charset="0"/>
              </a:rPr>
              <a:t>неумение</a:t>
            </a: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sz="2800" b="1" dirty="0">
                <a:latin typeface="Times New Roman" charset="0"/>
                <a:ea typeface="Times New Roman" charset="0"/>
                <a:cs typeface="Times New Roman" charset="0"/>
              </a:rPr>
              <a:t>следовать правилам </a:t>
            </a: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и инструкциям; </a:t>
            </a:r>
          </a:p>
          <a:p>
            <a:pPr marL="12700">
              <a:spcBef>
                <a:spcPts val="100"/>
              </a:spcBef>
            </a:pP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7. </a:t>
            </a:r>
            <a:r>
              <a:rPr lang="ru-RU" sz="2800" b="1" dirty="0">
                <a:latin typeface="Times New Roman" charset="0"/>
                <a:ea typeface="Times New Roman" charset="0"/>
                <a:cs typeface="Times New Roman" charset="0"/>
              </a:rPr>
              <a:t>неустойчивое внимание </a:t>
            </a:r>
            <a:r>
              <a:rPr lang="ru-RU" sz="2800" dirty="0">
                <a:latin typeface="Times New Roman" charset="0"/>
                <a:ea typeface="Times New Roman" charset="0"/>
                <a:cs typeface="Times New Roman" charset="0"/>
              </a:rPr>
              <a:t>(трудности переключения и распределения внимания, «витает в облаках»). </a:t>
            </a:r>
          </a:p>
        </p:txBody>
      </p:sp>
      <p:pic>
        <p:nvPicPr>
          <p:cNvPr id="13" name="Замещающее содержимое 2" descr="RUS primakov_horisontal (1)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25300" y="317500"/>
            <a:ext cx="1780540" cy="48501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9591" y="816129"/>
            <a:ext cx="14401165" cy="1056523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Lato Medium" panose="020F0502020204030203" charset="0"/>
                <a:cs typeface="Lato Medium" panose="020F0502020204030203" charset="0"/>
              </a:rPr>
              <a:t>Пирамида развития Вильямса и Шелленбергера</a:t>
            </a:r>
          </a:p>
        </p:txBody>
      </p:sp>
      <p:sp>
        <p:nvSpPr>
          <p:cNvPr id="16" name="Rectangle 21"/>
          <p:cNvSpPr/>
          <p:nvPr/>
        </p:nvSpPr>
        <p:spPr>
          <a:xfrm>
            <a:off x="685800" y="2214860"/>
            <a:ext cx="128673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effectLst/>
                <a:latin typeface="Lato Medium" panose="020F0502020204030203" charset="0"/>
                <a:cs typeface="Lato Medium" panose="020F0502020204030203" charset="0"/>
              </a:rPr>
              <a:t>СЛАЙД С ДВУМЯ СТОЛБИКАМИ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046678" y="3822605"/>
            <a:ext cx="550642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Lato Thin" panose="020F0502020204030203" pitchFamily="34" charset="0"/>
                <a:cs typeface="Lato Thin" panose="020F0502020204030203" pitchFamily="34" charset="0"/>
              </a:rPr>
              <a:t>.</a:t>
            </a:r>
            <a:endParaRPr spc="-5" dirty="0">
              <a:solidFill>
                <a:schemeClr val="tx1">
                  <a:lumMod val="85000"/>
                  <a:lumOff val="15000"/>
                </a:schemeClr>
              </a:solidFill>
              <a:latin typeface="Lato Thin" panose="020F0502020204030203" pitchFamily="34" charset="0"/>
              <a:cs typeface="Lato Thin" panose="020F0502020204030203" pitchFamily="34" charset="0"/>
            </a:endParaRPr>
          </a:p>
        </p:txBody>
      </p:sp>
      <p:pic>
        <p:nvPicPr>
          <p:cNvPr id="11" name="Замещающее содержимое 2" descr="RUS primakov_horisontal 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3900" y="308126"/>
            <a:ext cx="1780540" cy="485018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167161"/>
              </p:ext>
            </p:extLst>
          </p:nvPr>
        </p:nvGraphicFramePr>
        <p:xfrm>
          <a:off x="29591" y="1895637"/>
          <a:ext cx="13868400" cy="5949820"/>
        </p:xfrm>
        <a:graphic>
          <a:graphicData uri="http://schemas.openxmlformats.org/drawingml/2006/table">
            <a:tbl>
              <a:tblPr/>
              <a:tblGrid>
                <a:gridCol w="1386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49820"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lang="ru-RU" sz="2000" b="0" i="0" u="none" kern="1200" baseline="0" dirty="0">
                        <a:solidFill>
                          <a:schemeClr val="tx1"/>
                        </a:solidFill>
                        <a:effectLst/>
                        <a:latin typeface="Latha" charset="0"/>
                        <a:ea typeface="Latha" charset="0"/>
                        <a:cs typeface="Lath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F9B3B9-BDBC-FD46-9A25-FFB83DCDBF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1529" y="2000347"/>
            <a:ext cx="8276262" cy="584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080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9591" y="851093"/>
            <a:ext cx="14401165" cy="1056523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chemeClr val="bg1"/>
                </a:solidFill>
                <a:latin typeface="Lato Medium" panose="020F0502020204030203" charset="0"/>
                <a:cs typeface="Lato Medium" panose="020F0502020204030203" charset="0"/>
              </a:rPr>
              <a:t>Виды саморегуляции</a:t>
            </a:r>
          </a:p>
        </p:txBody>
      </p:sp>
      <p:sp>
        <p:nvSpPr>
          <p:cNvPr id="16" name="Rectangle 21"/>
          <p:cNvSpPr/>
          <p:nvPr/>
        </p:nvSpPr>
        <p:spPr>
          <a:xfrm>
            <a:off x="685800" y="2214860"/>
            <a:ext cx="128673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  <a:effectLst/>
                <a:latin typeface="Lato Medium" panose="020F0502020204030203" charset="0"/>
                <a:cs typeface="Lato Medium" panose="020F0502020204030203" charset="0"/>
              </a:rPr>
              <a:t>СЛАЙД С ДВУМЯ СТОЛБИКАМИ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046678" y="3822605"/>
            <a:ext cx="550642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Lato Thin" panose="020F0502020204030203" pitchFamily="34" charset="0"/>
                <a:cs typeface="Lato Thin" panose="020F0502020204030203" pitchFamily="34" charset="0"/>
              </a:rPr>
              <a:t>.</a:t>
            </a:r>
            <a:endParaRPr spc="-5" dirty="0">
              <a:solidFill>
                <a:schemeClr val="tx1">
                  <a:lumMod val="85000"/>
                  <a:lumOff val="15000"/>
                </a:schemeClr>
              </a:solidFill>
              <a:latin typeface="Lato Thin" panose="020F0502020204030203" pitchFamily="34" charset="0"/>
              <a:cs typeface="Lato Thin" panose="020F0502020204030203" pitchFamily="34" charset="0"/>
            </a:endParaRPr>
          </a:p>
        </p:txBody>
      </p:sp>
      <p:pic>
        <p:nvPicPr>
          <p:cNvPr id="11" name="Замещающее содержимое 2" descr="RUS primakov_horisontal 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3900" y="308126"/>
            <a:ext cx="1780540" cy="485018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58384"/>
              </p:ext>
            </p:extLst>
          </p:nvPr>
        </p:nvGraphicFramePr>
        <p:xfrm>
          <a:off x="29591" y="1895637"/>
          <a:ext cx="13868400" cy="5949820"/>
        </p:xfrm>
        <a:graphic>
          <a:graphicData uri="http://schemas.openxmlformats.org/drawingml/2006/table">
            <a:tbl>
              <a:tblPr/>
              <a:tblGrid>
                <a:gridCol w="1386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49820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lang="ru-RU" sz="2000" b="0" i="0" u="none" kern="1200" baseline="0" dirty="0">
                        <a:solidFill>
                          <a:schemeClr val="tx1"/>
                        </a:solidFill>
                        <a:effectLst/>
                        <a:latin typeface="Latha" charset="0"/>
                        <a:ea typeface="Latha" charset="0"/>
                        <a:cs typeface="Lath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42900" y="2451100"/>
            <a:ext cx="12954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400" b="1" dirty="0"/>
              <a:t>Эмоциональная </a:t>
            </a:r>
            <a:r>
              <a:rPr lang="ru-RU" sz="4400" dirty="0"/>
              <a:t>(</a:t>
            </a:r>
            <a:r>
              <a:rPr lang="ru-RU" sz="3600" dirty="0"/>
              <a:t>возможность управлять своими эмоциями, переработка негативных эмоциональных состояний);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400" b="1" dirty="0"/>
              <a:t>Поведенческая</a:t>
            </a:r>
            <a:r>
              <a:rPr lang="ru-RU" sz="3600" dirty="0"/>
              <a:t> (способность действовать во благо своим долгосрочным интересам)</a:t>
            </a:r>
          </a:p>
        </p:txBody>
      </p:sp>
    </p:spTree>
    <p:extLst>
      <p:ext uri="{BB962C8B-B14F-4D97-AF65-F5344CB8AC3E}">
        <p14:creationId xmlns:p14="http://schemas.microsoft.com/office/powerpoint/2010/main" val="3164404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-19050" y="1260450"/>
            <a:ext cx="14401165" cy="1056523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Экспресс-техники для восстановления баланса </a:t>
            </a:r>
          </a:p>
        </p:txBody>
      </p:sp>
      <p:sp>
        <p:nvSpPr>
          <p:cNvPr id="16" name="Rectangle 21"/>
          <p:cNvSpPr/>
          <p:nvPr/>
        </p:nvSpPr>
        <p:spPr>
          <a:xfrm>
            <a:off x="3390900" y="2539077"/>
            <a:ext cx="7924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5400" dirty="0">
              <a:solidFill>
                <a:schemeClr val="bg1"/>
              </a:solidFill>
              <a:effectLst/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2" name="object 4"/>
          <p:cNvSpPr txBox="1"/>
          <p:nvPr/>
        </p:nvSpPr>
        <p:spPr>
          <a:xfrm>
            <a:off x="774700" y="2515186"/>
            <a:ext cx="12877800" cy="64274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050" indent="-514350">
              <a:lnSpc>
                <a:spcPct val="150000"/>
              </a:lnSpc>
              <a:spcBef>
                <a:spcPts val="100"/>
              </a:spcBef>
              <a:buAutoNum type="arabicPeriod"/>
            </a:pPr>
            <a:r>
              <a:rPr lang="ru-RU" sz="3200" dirty="0">
                <a:latin typeface="Times New Roman" charset="0"/>
                <a:ea typeface="Times New Roman" charset="0"/>
                <a:cs typeface="Times New Roman" charset="0"/>
              </a:rPr>
              <a:t> Вода</a:t>
            </a:r>
            <a:endParaRPr lang="en-US" sz="32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527050" indent="-514350">
              <a:lnSpc>
                <a:spcPct val="150000"/>
              </a:lnSpc>
              <a:spcBef>
                <a:spcPts val="100"/>
              </a:spcBef>
              <a:buAutoNum type="arabicPeriod"/>
            </a:pPr>
            <a:r>
              <a:rPr lang="ru-RU" sz="3200" dirty="0">
                <a:latin typeface="Times New Roman" charset="0"/>
                <a:ea typeface="Times New Roman" charset="0"/>
                <a:cs typeface="Times New Roman" charset="0"/>
              </a:rPr>
              <a:t>«Гимнастика мозга» (особенно «Крюки Деннисона», растяжки); </a:t>
            </a:r>
          </a:p>
          <a:p>
            <a:pPr marL="527050" indent="-514350">
              <a:lnSpc>
                <a:spcPct val="150000"/>
              </a:lnSpc>
              <a:spcBef>
                <a:spcPts val="100"/>
              </a:spcBef>
              <a:buAutoNum type="arabicPeriod"/>
            </a:pPr>
            <a:r>
              <a:rPr lang="ru-RU" sz="3200" dirty="0">
                <a:latin typeface="Times New Roman" charset="0"/>
                <a:ea typeface="Times New Roman" charset="0"/>
                <a:cs typeface="Times New Roman" charset="0"/>
              </a:rPr>
              <a:t> Дыхание по квадрату; </a:t>
            </a:r>
          </a:p>
          <a:p>
            <a:pPr marL="527050" indent="-514350">
              <a:lnSpc>
                <a:spcPct val="150000"/>
              </a:lnSpc>
              <a:spcBef>
                <a:spcPts val="100"/>
              </a:spcBef>
              <a:buAutoNum type="arabicPeriod"/>
            </a:pPr>
            <a:r>
              <a:rPr lang="ru-RU" sz="3200" dirty="0">
                <a:latin typeface="Times New Roman" charset="0"/>
                <a:ea typeface="Times New Roman" charset="0"/>
                <a:cs typeface="Times New Roman" charset="0"/>
              </a:rPr>
              <a:t> Техника заземления 5-4-3-2-1; </a:t>
            </a:r>
          </a:p>
          <a:p>
            <a:pPr marL="527050" indent="-514350">
              <a:lnSpc>
                <a:spcPct val="150000"/>
              </a:lnSpc>
              <a:spcBef>
                <a:spcPts val="100"/>
              </a:spcBef>
              <a:buAutoNum type="arabicPeriod"/>
            </a:pPr>
            <a:r>
              <a:rPr lang="ru-RU" sz="3200" dirty="0">
                <a:latin typeface="Times New Roman" charset="0"/>
                <a:ea typeface="Times New Roman" charset="0"/>
                <a:cs typeface="Times New Roman" charset="0"/>
              </a:rPr>
              <a:t> Пальминг и глазодвигательные упражнения; </a:t>
            </a:r>
          </a:p>
          <a:p>
            <a:pPr marL="527050" indent="-514350">
              <a:lnSpc>
                <a:spcPct val="150000"/>
              </a:lnSpc>
              <a:spcBef>
                <a:spcPts val="100"/>
              </a:spcBef>
              <a:buAutoNum type="arabicPeriod"/>
            </a:pPr>
            <a:r>
              <a:rPr lang="ru-RU" sz="3200" dirty="0">
                <a:latin typeface="Times New Roman" charset="0"/>
                <a:ea typeface="Times New Roman" charset="0"/>
                <a:cs typeface="Times New Roman" charset="0"/>
              </a:rPr>
              <a:t>Упражнения на регуляцию эмоционального состояния. </a:t>
            </a:r>
          </a:p>
          <a:p>
            <a:pPr marL="527050" indent="-514350">
              <a:lnSpc>
                <a:spcPct val="150000"/>
              </a:lnSpc>
              <a:spcBef>
                <a:spcPts val="100"/>
              </a:spcBef>
              <a:buAutoNum type="arabicPeriod"/>
            </a:pPr>
            <a:endParaRPr lang="ru-RU" sz="32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527050" indent="-514350">
              <a:lnSpc>
                <a:spcPct val="150000"/>
              </a:lnSpc>
              <a:spcBef>
                <a:spcPts val="100"/>
              </a:spcBef>
              <a:buAutoNum type="arabicPeriod"/>
            </a:pPr>
            <a:endParaRPr lang="en-US" sz="32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dirty="0">
                <a:solidFill>
                  <a:schemeClr val="bg1"/>
                </a:solidFill>
                <a:latin typeface="Lato Medium" panose="020F0502020204030203" charset="0"/>
                <a:cs typeface="Lato Medium" panose="020F0502020204030203" charset="0"/>
              </a:rPr>
              <a:t>ЛА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046678" y="3822605"/>
            <a:ext cx="550642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5" dirty="0">
                <a:solidFill>
                  <a:schemeClr val="tx1">
                    <a:lumMod val="85000"/>
                    <a:lumOff val="15000"/>
                  </a:schemeClr>
                </a:solidFill>
                <a:latin typeface="Lato Thin" panose="020F0502020204030203" pitchFamily="34" charset="0"/>
                <a:cs typeface="Lato Thin" panose="020F0502020204030203" pitchFamily="34" charset="0"/>
              </a:rPr>
              <a:t>.</a:t>
            </a:r>
            <a:endParaRPr spc="-5" dirty="0">
              <a:solidFill>
                <a:schemeClr val="tx1">
                  <a:lumMod val="85000"/>
                  <a:lumOff val="15000"/>
                </a:schemeClr>
              </a:solidFill>
              <a:latin typeface="Lato Thin" panose="020F0502020204030203" pitchFamily="34" charset="0"/>
              <a:cs typeface="Lato Thin" panose="020F0502020204030203" pitchFamily="34" charset="0"/>
            </a:endParaRPr>
          </a:p>
        </p:txBody>
      </p:sp>
      <p:pic>
        <p:nvPicPr>
          <p:cNvPr id="11" name="Замещающее содержимое 2" descr="RUS primakov_horisontal 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9100" y="775432"/>
            <a:ext cx="1780540" cy="48501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7808" y="1030392"/>
            <a:ext cx="14096682" cy="1418079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Дыхание по квадрату </a:t>
            </a:r>
            <a:endParaRPr lang="en-US" sz="3600" b="1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" y="7480300"/>
            <a:ext cx="91439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Lato Thin" panose="020F0502020204030203" pitchFamily="34" charset="0"/>
                <a:cs typeface="Lato Thin" panose="020F0502020204030203" pitchFamily="34" charset="0"/>
              </a:rPr>
              <a:t>4</a:t>
            </a:r>
          </a:p>
        </p:txBody>
      </p:sp>
      <p:pic>
        <p:nvPicPr>
          <p:cNvPr id="12" name="Замещающее содержимое 2" descr="RUS primakov_horisontal (1)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49100" y="393700"/>
            <a:ext cx="1780540" cy="48501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" y="2671930"/>
            <a:ext cx="5804808" cy="54306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1085" y="2949877"/>
            <a:ext cx="7499811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00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7808" y="1030392"/>
            <a:ext cx="14096682" cy="1418079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Техника заземления</a:t>
            </a:r>
            <a:endParaRPr lang="en-US" sz="3600" b="1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" y="7480300"/>
            <a:ext cx="91439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Lato Thin" panose="020F0502020204030203" pitchFamily="34" charset="0"/>
                <a:cs typeface="Lato Thin" panose="020F0502020204030203" pitchFamily="34" charset="0"/>
              </a:rPr>
              <a:t>4</a:t>
            </a:r>
          </a:p>
        </p:txBody>
      </p:sp>
      <p:pic>
        <p:nvPicPr>
          <p:cNvPr id="12" name="Замещающее содержимое 2" descr="RUS primakov_horisontal (1)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49100" y="393700"/>
            <a:ext cx="1780540" cy="4850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b="4578"/>
          <a:stretch/>
        </p:blipFill>
        <p:spPr>
          <a:xfrm>
            <a:off x="647700" y="2457869"/>
            <a:ext cx="5753100" cy="54897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96100" y="2908300"/>
            <a:ext cx="70866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меня любит? 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выглядит и ощущается как…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вызывает у меня чувство покоя…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получаю удовольствие от… </a:t>
            </a:r>
          </a:p>
        </p:txBody>
      </p:sp>
    </p:spTree>
    <p:extLst>
      <p:ext uri="{BB962C8B-B14F-4D97-AF65-F5344CB8AC3E}">
        <p14:creationId xmlns:p14="http://schemas.microsoft.com/office/powerpoint/2010/main" val="396455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7808" y="1030392"/>
            <a:ext cx="14096682" cy="1418079"/>
          </a:xfrm>
          <a:prstGeom prst="rect">
            <a:avLst/>
          </a:prstGeom>
          <a:solidFill>
            <a:srgbClr val="EC3A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err="1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Пальминг</a:t>
            </a:r>
            <a:r>
              <a:rPr lang="ru-RU" sz="4800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 и «Колпак»</a:t>
            </a:r>
            <a:endParaRPr lang="en-US" sz="3600" b="1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" y="7480300"/>
            <a:ext cx="91439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Lato Thin" panose="020F0502020204030203" pitchFamily="34" charset="0"/>
                <a:cs typeface="Lato Thin" panose="020F0502020204030203" pitchFamily="34" charset="0"/>
              </a:rPr>
              <a:t>4</a:t>
            </a:r>
          </a:p>
        </p:txBody>
      </p:sp>
      <p:pic>
        <p:nvPicPr>
          <p:cNvPr id="12" name="Замещающее содержимое 2" descr="RUS primakov_horisontal (1)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49100" y="393700"/>
            <a:ext cx="1780540" cy="48501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8300" y="3151514"/>
            <a:ext cx="5628525" cy="32619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0100" y="2787568"/>
            <a:ext cx="4709786" cy="470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44433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15326</TotalTime>
  <Words>745</Words>
  <Application>Microsoft Office PowerPoint</Application>
  <PresentationFormat>Произвольный</PresentationFormat>
  <Paragraphs>130</Paragraphs>
  <Slides>23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Latha</vt:lpstr>
      <vt:lpstr>Lato Black</vt:lpstr>
      <vt:lpstr>Lato Medium</vt:lpstr>
      <vt:lpstr>Lato Thin</vt:lpstr>
      <vt:lpstr>Arial</vt:lpstr>
      <vt:lpstr>Calibri</vt:lpstr>
      <vt:lpstr>Times New Roman</vt:lpstr>
      <vt:lpstr>Wingdings</vt:lpstr>
      <vt:lpstr>Default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Primakov_School_Template_1</dc:title>
  <dc:creator>Dima</dc:creator>
  <cp:lastModifiedBy>lenovo</cp:lastModifiedBy>
  <cp:revision>307</cp:revision>
  <cp:lastPrinted>2018-10-18T16:39:00Z</cp:lastPrinted>
  <dcterms:created xsi:type="dcterms:W3CDTF">2018-10-13T17:27:00Z</dcterms:created>
  <dcterms:modified xsi:type="dcterms:W3CDTF">2025-11-23T14:15:11Z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2018-10-13T18:00:00Z</vt:filetime>
  </property>
  <property fmtid="{D5CDD505-2E9C-101B-9397-08002B2CF9AE}" pid="3" name="Creator">
    <vt:lpwstr>Adobe Illustrator CC 22.1 (Windows)</vt:lpwstr>
  </property>
  <property fmtid="{D5CDD505-2E9C-101B-9397-08002B2CF9AE}" pid="4" name="LastSaved">
    <vt:filetime>2018-10-13T18:00:00Z</vt:filetime>
  </property>
  <property fmtid="{D5CDD505-2E9C-101B-9397-08002B2CF9AE}" pid="5" name="ICV">
    <vt:lpwstr>99EA7C5F93054CC8B91949224C1B5BC3</vt:lpwstr>
  </property>
  <property fmtid="{D5CDD505-2E9C-101B-9397-08002B2CF9AE}" pid="6" name="KSOProductBuildVer">
    <vt:lpwstr>1049-11.2.0.11341</vt:lpwstr>
  </property>
</Properties>
</file>