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2" r:id="rId4"/>
    <p:sldId id="293" r:id="rId5"/>
    <p:sldId id="284" r:id="rId6"/>
    <p:sldId id="277" r:id="rId7"/>
    <p:sldId id="273" r:id="rId8"/>
    <p:sldId id="257" r:id="rId9"/>
    <p:sldId id="294" r:id="rId10"/>
    <p:sldId id="299" r:id="rId11"/>
    <p:sldId id="278" r:id="rId12"/>
    <p:sldId id="280" r:id="rId13"/>
    <p:sldId id="281" r:id="rId14"/>
    <p:sldId id="283" r:id="rId15"/>
    <p:sldId id="285" r:id="rId16"/>
    <p:sldId id="286" r:id="rId17"/>
    <p:sldId id="287" r:id="rId18"/>
    <p:sldId id="290" r:id="rId19"/>
    <p:sldId id="292" r:id="rId20"/>
    <p:sldId id="288" r:id="rId21"/>
    <p:sldId id="289" r:id="rId22"/>
    <p:sldId id="291" r:id="rId23"/>
    <p:sldId id="276" r:id="rId24"/>
    <p:sldId id="264" r:id="rId25"/>
    <p:sldId id="295" r:id="rId26"/>
    <p:sldId id="296" r:id="rId27"/>
    <p:sldId id="297" r:id="rId28"/>
    <p:sldId id="298" r:id="rId29"/>
    <p:sldId id="300" r:id="rId30"/>
    <p:sldId id="302" r:id="rId31"/>
    <p:sldId id="301" r:id="rId32"/>
    <p:sldId id="303" r:id="rId33"/>
    <p:sldId id="265" r:id="rId34"/>
    <p:sldId id="27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B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0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Нерешенная проблема 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Взрослый отвечающий за решение проблемы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Y="40381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Заботы </a:t>
          </a:r>
        </a:p>
        <a:p>
          <a:r>
            <a:rPr lang="ru-RU" dirty="0"/>
            <a:t>Ребенка</a:t>
          </a:r>
        </a:p>
        <a:p>
          <a:r>
            <a:rPr lang="ru-RU" dirty="0"/>
            <a:t>(эмпатия)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Заботы </a:t>
          </a:r>
        </a:p>
        <a:p>
          <a:r>
            <a:rPr lang="ru-RU" dirty="0"/>
            <a:t>взрослого</a:t>
          </a:r>
        </a:p>
        <a:p>
          <a:r>
            <a:rPr lang="ru-RU" dirty="0"/>
            <a:t>(определение)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Приглашение 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 custT="1"/>
      <dgm:spPr/>
      <dgm:t>
        <a:bodyPr/>
        <a:lstStyle/>
        <a:p>
          <a:r>
            <a:rPr lang="ru-RU" sz="3200" dirty="0"/>
            <a:t>Найденное</a:t>
          </a:r>
        </a:p>
        <a:p>
          <a:r>
            <a:rPr lang="ru-RU" sz="3200" baseline="0" dirty="0"/>
            <a:t> решение</a:t>
          </a:r>
        </a:p>
        <a:p>
          <a:endParaRPr lang="ru-RU" sz="2800" dirty="0"/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01B8DC-17E1-1C45-902C-42B7835F8D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2BD8E6-2269-994A-9BB9-C35861613D64}">
      <dgm:prSet/>
      <dgm:spPr/>
      <dgm:t>
        <a:bodyPr/>
        <a:lstStyle/>
        <a:p>
          <a:r>
            <a:rPr lang="ru-RU" dirty="0"/>
            <a:t>Проблема решена?</a:t>
          </a:r>
        </a:p>
      </dgm:t>
    </dgm:pt>
    <dgm:pt modelId="{F5F2C5B5-5D18-AF43-BF56-BF42E9DC32EF}" type="parTrans" cxnId="{4AC45A10-E1E5-8B4E-BF49-6FD3DA116304}">
      <dgm:prSet/>
      <dgm:spPr/>
      <dgm:t>
        <a:bodyPr/>
        <a:lstStyle/>
        <a:p>
          <a:endParaRPr lang="ru-RU"/>
        </a:p>
      </dgm:t>
    </dgm:pt>
    <dgm:pt modelId="{95309035-F997-2C4F-9514-5A360CA61DF4}" type="sibTrans" cxnId="{4AC45A10-E1E5-8B4E-BF49-6FD3DA116304}">
      <dgm:prSet/>
      <dgm:spPr/>
      <dgm:t>
        <a:bodyPr/>
        <a:lstStyle/>
        <a:p>
          <a:endParaRPr lang="ru-RU"/>
        </a:p>
      </dgm:t>
    </dgm:pt>
    <dgm:pt modelId="{B9A5EF4E-6932-6149-88B3-6A4606210C5C}" type="pres">
      <dgm:prSet presAssocID="{5501B8DC-17E1-1C45-902C-42B7835F8D37}" presName="linearFlow" presStyleCnt="0">
        <dgm:presLayoutVars>
          <dgm:dir/>
          <dgm:animLvl val="lvl"/>
          <dgm:resizeHandles val="exact"/>
        </dgm:presLayoutVars>
      </dgm:prSet>
      <dgm:spPr/>
    </dgm:pt>
    <dgm:pt modelId="{BE151E32-081C-9B4A-A2F0-FDD0598596B3}" type="pres">
      <dgm:prSet presAssocID="{F42BD8E6-2269-994A-9BB9-C35861613D64}" presName="composite" presStyleCnt="0"/>
      <dgm:spPr/>
    </dgm:pt>
    <dgm:pt modelId="{C24383AC-059D-BC49-9C65-FC9027DF8D8A}" type="pres">
      <dgm:prSet presAssocID="{F42BD8E6-2269-994A-9BB9-C35861613D64}" presName="parentText" presStyleLbl="alignNode1" presStyleIdx="0" presStyleCnt="1" custLinFactNeighborX="-98893" custLinFactNeighborY="0">
        <dgm:presLayoutVars>
          <dgm:chMax val="1"/>
          <dgm:bulletEnabled val="1"/>
        </dgm:presLayoutVars>
      </dgm:prSet>
      <dgm:spPr/>
    </dgm:pt>
    <dgm:pt modelId="{85585B15-51F8-BD4F-9F05-91EFBBDE56BE}" type="pres">
      <dgm:prSet presAssocID="{F42BD8E6-2269-994A-9BB9-C35861613D64}" presName="descendantText" presStyleLbl="alignAcc1" presStyleIdx="0" presStyleCnt="1" custLinFactNeighborX="1771" custLinFactNeighborY="27370">
        <dgm:presLayoutVars>
          <dgm:bulletEnabled val="1"/>
        </dgm:presLayoutVars>
      </dgm:prSet>
      <dgm:spPr/>
    </dgm:pt>
  </dgm:ptLst>
  <dgm:cxnLst>
    <dgm:cxn modelId="{4AC45A10-E1E5-8B4E-BF49-6FD3DA116304}" srcId="{5501B8DC-17E1-1C45-902C-42B7835F8D37}" destId="{F42BD8E6-2269-994A-9BB9-C35861613D64}" srcOrd="0" destOrd="0" parTransId="{F5F2C5B5-5D18-AF43-BF56-BF42E9DC32EF}" sibTransId="{95309035-F997-2C4F-9514-5A360CA61DF4}"/>
    <dgm:cxn modelId="{C6C6A53A-FF17-FF43-BBCB-7B58199557D1}" type="presOf" srcId="{5501B8DC-17E1-1C45-902C-42B7835F8D37}" destId="{B9A5EF4E-6932-6149-88B3-6A4606210C5C}" srcOrd="0" destOrd="0" presId="urn:microsoft.com/office/officeart/2005/8/layout/chevron2"/>
    <dgm:cxn modelId="{6A067AB8-A708-F84A-8455-8BB7CBA36E53}" type="presOf" srcId="{F42BD8E6-2269-994A-9BB9-C35861613D64}" destId="{C24383AC-059D-BC49-9C65-FC9027DF8D8A}" srcOrd="0" destOrd="0" presId="urn:microsoft.com/office/officeart/2005/8/layout/chevron2"/>
    <dgm:cxn modelId="{F816030A-B043-4744-A6E0-366A7A2262BC}" type="presParOf" srcId="{B9A5EF4E-6932-6149-88B3-6A4606210C5C}" destId="{BE151E32-081C-9B4A-A2F0-FDD0598596B3}" srcOrd="0" destOrd="0" presId="urn:microsoft.com/office/officeart/2005/8/layout/chevron2"/>
    <dgm:cxn modelId="{2877CE51-B531-B94D-A6D4-77BCA20ADA6B}" type="presParOf" srcId="{BE151E32-081C-9B4A-A2F0-FDD0598596B3}" destId="{C24383AC-059D-BC49-9C65-FC9027DF8D8A}" srcOrd="0" destOrd="0" presId="urn:microsoft.com/office/officeart/2005/8/layout/chevron2"/>
    <dgm:cxn modelId="{7A09ABD4-B5EA-8549-877B-1703FA509FB7}" type="presParOf" srcId="{BE151E32-081C-9B4A-A2F0-FDD0598596B3}" destId="{85585B15-51F8-BD4F-9F05-91EFBBDE56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kern="1200" dirty="0"/>
            <a:t>Нерешенная проблема 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8441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Взрослый отвечающий за решение проблемы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4170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Заботы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Ребенка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(эмпатия)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8441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Заботы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взрослого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(определение)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8441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700" kern="1200" dirty="0"/>
            <a:t>Приглашение 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8441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6045" y="760974"/>
          <a:ext cx="5040301" cy="35282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Найденное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baseline="0" dirty="0"/>
            <a:t> решение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 dirty="0"/>
        </a:p>
      </dsp:txBody>
      <dsp:txXfrm rot="-5400000">
        <a:off x="1" y="1769033"/>
        <a:ext cx="3528210" cy="1512091"/>
      </dsp:txXfrm>
    </dsp:sp>
    <dsp:sp modelId="{85585B15-51F8-BD4F-9F05-91EFBBDE56BE}">
      <dsp:nvSpPr>
        <dsp:cNvPr id="0" name=""/>
        <dsp:cNvSpPr/>
      </dsp:nvSpPr>
      <dsp:spPr>
        <a:xfrm rot="5400000">
          <a:off x="5276618" y="-846311"/>
          <a:ext cx="3277918" cy="67747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83AC-059D-BC49-9C65-FC9027DF8D8A}">
      <dsp:nvSpPr>
        <dsp:cNvPr id="0" name=""/>
        <dsp:cNvSpPr/>
      </dsp:nvSpPr>
      <dsp:spPr>
        <a:xfrm rot="5400000">
          <a:off x="-757524" y="757524"/>
          <a:ext cx="5050160" cy="35351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kern="1200" dirty="0"/>
            <a:t>Проблема решена?</a:t>
          </a:r>
        </a:p>
      </dsp:txBody>
      <dsp:txXfrm rot="-5400000">
        <a:off x="0" y="1767556"/>
        <a:ext cx="3535112" cy="1515048"/>
      </dsp:txXfrm>
    </dsp:sp>
    <dsp:sp modelId="{85585B15-51F8-BD4F-9F05-91EFBBDE56BE}">
      <dsp:nvSpPr>
        <dsp:cNvPr id="0" name=""/>
        <dsp:cNvSpPr/>
      </dsp:nvSpPr>
      <dsp:spPr>
        <a:xfrm rot="5400000">
          <a:off x="5277726" y="-844165"/>
          <a:ext cx="3282604" cy="67678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"/>
            <a:ext cx="12192000" cy="6857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0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9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7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3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0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8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1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3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0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0769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76726-2FB8-4EC1-AB17-501AA6BCA867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61CA7-7281-4DB5-BFC5-B6C208FAC0A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/>
          <a:stretch/>
        </p:blipFill>
        <p:spPr>
          <a:xfrm>
            <a:off x="0" y="0"/>
            <a:ext cx="9628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3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696" y="1029844"/>
            <a:ext cx="8646930" cy="3165221"/>
          </a:xfrm>
        </p:spPr>
        <p:txBody>
          <a:bodyPr>
            <a:normAutofit fontScale="90000"/>
          </a:bodyPr>
          <a:lstStyle/>
          <a:p>
            <a:pPr algn="r"/>
            <a:br>
              <a:rPr lang="ru-RU" sz="53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</a:br>
            <a:r>
              <a:rPr lang="ru-RU" sz="4900" b="1" dirty="0">
                <a:solidFill>
                  <a:srgbClr val="F8BB01"/>
                </a:solidFill>
                <a:latin typeface="Helvetica Neue" panose="02000503000000020004" pitchFamily="2" charset="0"/>
              </a:rPr>
              <a:t>Техники</a:t>
            </a:r>
            <a:r>
              <a:rPr lang="ru-RU" sz="4900" dirty="0">
                <a:solidFill>
                  <a:srgbClr val="F8BB0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ru-RU" sz="49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формирования навыков-стабилизаторов психоэмоционального </a:t>
            </a:r>
            <a:r>
              <a:rPr lang="ru-RU" sz="490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состояня</a:t>
            </a:r>
            <a:r>
              <a:rPr lang="ru-RU" sz="49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 у детей </a:t>
            </a:r>
            <a:r>
              <a:rPr lang="ru-RU" sz="4900" b="1" dirty="0">
                <a:solidFill>
                  <a:srgbClr val="F8BB01"/>
                </a:solidFill>
                <a:latin typeface="+mn-lt"/>
              </a:rPr>
              <a:t>с поведенческими трудностями</a:t>
            </a:r>
            <a:endParaRPr lang="en-US" sz="4900" b="1" dirty="0">
              <a:solidFill>
                <a:srgbClr val="F8BB0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0574" y="4195065"/>
            <a:ext cx="10265665" cy="2618930"/>
          </a:xfrm>
        </p:spPr>
        <p:txBody>
          <a:bodyPr>
            <a:normAutofit/>
          </a:bodyPr>
          <a:lstStyle/>
          <a:p>
            <a:r>
              <a:rPr lang="ru-RU" sz="3200" b="1" dirty="0"/>
              <a:t>Сухорукова Анастасия Владимировна</a:t>
            </a:r>
          </a:p>
          <a:p>
            <a:pPr algn="r"/>
            <a:r>
              <a:rPr lang="ru-RU" dirty="0"/>
              <a:t>Педагог-психолог, клинический психолог</a:t>
            </a:r>
          </a:p>
          <a:p>
            <a:pPr algn="r"/>
            <a:r>
              <a:rPr lang="ru-RU" dirty="0"/>
              <a:t>Зам. руководителя по научно-методической работе</a:t>
            </a:r>
          </a:p>
          <a:p>
            <a:pPr algn="r"/>
            <a:r>
              <a:rPr lang="ru-RU" dirty="0"/>
              <a:t>МБУ ЦПМСП «Радуга», </a:t>
            </a:r>
            <a:r>
              <a:rPr lang="ru-RU" dirty="0" err="1"/>
              <a:t>Г.о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Балашиха</a:t>
            </a:r>
          </a:p>
        </p:txBody>
      </p:sp>
    </p:spTree>
    <p:extLst>
      <p:ext uri="{BB962C8B-B14F-4D97-AF65-F5344CB8AC3E}">
        <p14:creationId xmlns:p14="http://schemas.microsoft.com/office/powerpoint/2010/main" val="1091351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4934DD-E418-ECA0-0442-B54B95537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22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/>
              <a:t>Важно! Рассматривать отсутствующие стабилизаторы не как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оправдание поведения </a:t>
            </a:r>
            <a:r>
              <a:rPr lang="ru-RU" sz="6000" dirty="0"/>
              <a:t>ребенка, а как его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причины</a:t>
            </a:r>
            <a:r>
              <a:rPr lang="ru-RU" sz="6000" dirty="0"/>
              <a:t>.</a:t>
            </a:r>
          </a:p>
          <a:p>
            <a:pPr marL="0" indent="0" algn="ctr">
              <a:buNone/>
            </a:pPr>
            <a:r>
              <a:rPr lang="ru-RU" sz="6000" dirty="0"/>
              <a:t>Только это путь к 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помощи</a:t>
            </a:r>
            <a:r>
              <a:rPr lang="ru-RU" sz="6000" dirty="0"/>
              <a:t>. </a:t>
            </a:r>
          </a:p>
          <a:p>
            <a:pPr marL="0" indent="0" algn="ctr">
              <a:buNone/>
            </a:pP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61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5BA95-6682-F6DD-6F70-4E0F48AEA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Переосмысление дисциплинарной системы применяемой дома и в школах…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A3427F-C65B-4493-0A34-74DA4068E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1" y="1885950"/>
            <a:ext cx="9872662" cy="45005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Развить вышеперечисленные 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стабилизаторы невозможно только </a:t>
            </a:r>
            <a:r>
              <a:rPr lang="ru-RU" sz="2400" dirty="0">
                <a:latin typeface="Verdana" panose="020B0604030504040204" pitchFamily="34" charset="0"/>
              </a:rPr>
              <a:t>через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воспитание методом поощрения и наказания</a:t>
            </a:r>
            <a:r>
              <a:rPr lang="ru-RU" sz="2400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Система оценок и стикеров также не будет эффективной, так как проблема детей с такими трудностями не в отсутствии мотивации.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Недостаточная строгость и плохое воспитание также не объясняют, почему у ребенка отсутствуют навыки адаптивности и эмоционального самоконтроля.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4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518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81859-524D-62E0-D1D5-F9FDB8440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79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Профиль недостающих навыков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F65C98-0E8D-5DFA-5A09-1ACFC472A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9898"/>
            <a:ext cx="11353800" cy="570337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Неумение быстро переключаться, переходить от одной задачи к другой</a:t>
            </a:r>
          </a:p>
          <a:p>
            <a:r>
              <a:rPr lang="ru-RU" dirty="0"/>
              <a:t>Неумение выполнять задачи в логической последовательности или в предписанном порядке</a:t>
            </a:r>
          </a:p>
          <a:p>
            <a:r>
              <a:rPr lang="ru-RU" dirty="0"/>
              <a:t>Неумение не бросать сложное или скучное дело</a:t>
            </a:r>
          </a:p>
          <a:p>
            <a:r>
              <a:rPr lang="ru-RU" dirty="0"/>
              <a:t>Плохое чувство времени</a:t>
            </a:r>
          </a:p>
          <a:p>
            <a:r>
              <a:rPr lang="ru-RU" dirty="0"/>
              <a:t>Неумение сосредотачиваться и удерживать внимание</a:t>
            </a:r>
          </a:p>
          <a:p>
            <a:r>
              <a:rPr lang="ru-RU" dirty="0"/>
              <a:t>Неумение справляться с эмоциональной реакцией на фрустрацию и мыслить рационально</a:t>
            </a:r>
          </a:p>
          <a:p>
            <a:r>
              <a:rPr lang="ru-RU" dirty="0"/>
              <a:t>Хроническая раздражительность, тревожность, которые значительно усиливают фрустрацию и снижает способность решать проблемы</a:t>
            </a:r>
          </a:p>
          <a:p>
            <a:r>
              <a:rPr lang="ru-RU" dirty="0"/>
              <a:t>Неумение оценивать как тебя воспринимают окружающие</a:t>
            </a:r>
          </a:p>
          <a:p>
            <a:r>
              <a:rPr lang="ru-RU" dirty="0"/>
              <a:t>Недостаток сенсорных и моторных навыков</a:t>
            </a:r>
          </a:p>
          <a:p>
            <a:r>
              <a:rPr lang="ru-RU" dirty="0"/>
              <a:t>Неумение оценивать влияние своего поведения на окружающих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03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81859-524D-62E0-D1D5-F9FDB8440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79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Профиль недостающих навыков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F65C98-0E8D-5DFA-5A09-1ACFC472A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2888"/>
            <a:ext cx="11353800" cy="5703377"/>
          </a:xfrm>
        </p:spPr>
        <p:txBody>
          <a:bodyPr>
            <a:normAutofit/>
          </a:bodyPr>
          <a:lstStyle/>
          <a:p>
            <a:r>
              <a:rPr lang="ru-RU" dirty="0"/>
              <a:t>Неумение искать, сравнивать и оценивать способы решения проблемы</a:t>
            </a:r>
          </a:p>
          <a:p>
            <a:r>
              <a:rPr lang="ru-RU" dirty="0"/>
              <a:t>Неумение осознавать возможные последствия своих действий</a:t>
            </a:r>
          </a:p>
          <a:p>
            <a:r>
              <a:rPr lang="ru-RU" dirty="0"/>
              <a:t>Неумение выражать свои потребности или мысли словами</a:t>
            </a:r>
          </a:p>
          <a:p>
            <a:r>
              <a:rPr lang="ru-RU" dirty="0"/>
              <a:t>Неумение начинать разговор, входить в группу, заговаривать с людьми, недостаток других базовых социальных навыков</a:t>
            </a:r>
          </a:p>
          <a:p>
            <a:r>
              <a:rPr lang="ru-RU" dirty="0"/>
              <a:t>Неумение привлекать к себе внимание «адекватным» способом</a:t>
            </a:r>
          </a:p>
          <a:p>
            <a:r>
              <a:rPr lang="ru-RU" dirty="0"/>
              <a:t>Неумение сопереживать, принимать точку зрения другого</a:t>
            </a:r>
          </a:p>
          <a:p>
            <a:r>
              <a:rPr lang="ru-RU" dirty="0"/>
              <a:t>Неумение замечать/неверно интерпретировать социальные сигналы</a:t>
            </a:r>
          </a:p>
          <a:p>
            <a:r>
              <a:rPr lang="ru-RU" dirty="0"/>
              <a:t>Неумение отступать от правил, зацикленность на порядке</a:t>
            </a:r>
          </a:p>
          <a:p>
            <a:r>
              <a:rPr lang="ru-RU" dirty="0"/>
              <a:t>негибкие и не точные интерпретации происходящего/когнитивные искажения и предрассудки,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0373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885B0-9650-A44B-487A-17F36766F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149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Алгоритм применения Метода Совместного принятия решений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1499FA-FC0A-1443-4DFC-F8F2F2412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864" y="1690688"/>
            <a:ext cx="10833315" cy="4802187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10000"/>
              </a:lnSpc>
              <a:buFont typeface="+mj-lt"/>
              <a:buAutoNum type="arabicPeriod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Сочувствие(эмпатия)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 — родитель проявляет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сочувствие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 к заботам ребёнка, вызвавшим конфликт.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Выявление проблемы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 —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ребёнок 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и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родитель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 излагают своё видение ситуации, говорят не о том, что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должен сделать ребёнок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, а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почему нужно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, чтобы он это делал. Важно выявить побуждения поступков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обеих сторон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. </a:t>
            </a:r>
            <a:r>
              <a:rPr lang="ru-RU" sz="3200" dirty="0">
                <a:solidFill>
                  <a:srgbClr val="333333"/>
                </a:solidFill>
                <a:latin typeface="YS Text"/>
              </a:rPr>
              <a:t>Р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одители тщательно обдумывают всё беспокоящее их и учитывают интересы ребёнка.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3200" dirty="0">
                <a:solidFill>
                  <a:srgbClr val="333333"/>
                </a:solidFill>
                <a:latin typeface="YS Text"/>
              </a:rPr>
              <a:t>3. 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Приглашение к разговору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 — совместный поиск решения, устраивающего обе стороны конфликта. Предложения по решению проблемы вносят как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родитель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, так и </a:t>
            </a:r>
            <a:r>
              <a:rPr lang="ru-RU" sz="3200" b="0" i="0" dirty="0">
                <a:solidFill>
                  <a:schemeClr val="accent2">
                    <a:lumMod val="75000"/>
                  </a:schemeClr>
                </a:solidFill>
                <a:effectLst/>
                <a:latin typeface="YS Text"/>
              </a:rPr>
              <a:t>ребёнок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440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048591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3026517" y="2497172"/>
            <a:ext cx="10302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Те или иные ожидания, которым </a:t>
            </a:r>
          </a:p>
          <a:p>
            <a:pPr algn="ctr"/>
            <a:r>
              <a:rPr lang="ru-RU" sz="2400" dirty="0"/>
              <a:t>ребенку трудно соответствовать.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Важно!!!</a:t>
            </a:r>
            <a:r>
              <a:rPr lang="ru-RU" sz="2400" dirty="0"/>
              <a:t> в этой графе – не должно упоминаться </a:t>
            </a:r>
          </a:p>
          <a:p>
            <a:pPr algn="ctr"/>
            <a:r>
              <a:rPr lang="ru-RU" sz="2400" dirty="0"/>
              <a:t>неадаптивное поведение, а также </a:t>
            </a:r>
          </a:p>
          <a:p>
            <a:pPr algn="ctr"/>
            <a:r>
              <a:rPr lang="ru-RU" sz="2400" dirty="0"/>
              <a:t>предлагаемые взрослыми теории и </a:t>
            </a:r>
          </a:p>
          <a:p>
            <a:pPr algn="ctr"/>
            <a:r>
              <a:rPr lang="ru-RU" sz="2400" dirty="0"/>
              <a:t>гипотезы о его причинах.</a:t>
            </a:r>
          </a:p>
          <a:p>
            <a:pPr algn="ctr"/>
            <a:r>
              <a:rPr lang="ru-RU" sz="2400" dirty="0"/>
              <a:t>Проблемы следует описывать по отдельности, </a:t>
            </a:r>
          </a:p>
          <a:p>
            <a:pPr algn="ctr"/>
            <a:r>
              <a:rPr lang="ru-RU" sz="2400" dirty="0"/>
              <a:t>как можно более конкретно.</a:t>
            </a:r>
          </a:p>
        </p:txBody>
      </p:sp>
    </p:spTree>
    <p:extLst>
      <p:ext uri="{BB962C8B-B14F-4D97-AF65-F5344CB8AC3E}">
        <p14:creationId xmlns:p14="http://schemas.microsoft.com/office/powerpoint/2010/main" val="2025161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925592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2646521" y="3384332"/>
            <a:ext cx="103029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Учитель</a:t>
            </a: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Родитель </a:t>
            </a: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635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148756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2983655" y="2383621"/>
            <a:ext cx="10302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Цель этой стадии в том, чтобы максимально ясно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Понять точку зрения и заботы ребенка, </a:t>
            </a:r>
          </a:p>
          <a:p>
            <a:pPr algn="ctr"/>
            <a:r>
              <a:rPr lang="ru-RU" sz="2400" dirty="0"/>
              <a:t>Относительно данной проблемы.</a:t>
            </a:r>
          </a:p>
          <a:p>
            <a:pPr algn="ctr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Если заботы ребенка связанные с той, или иной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проблемой, остаются неузнанными и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не признанными, ребенок вряд ли станет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сильно вкладываться в совместную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работу, проблема останется нерешенной</a:t>
            </a:r>
          </a:p>
        </p:txBody>
      </p:sp>
    </p:spTree>
    <p:extLst>
      <p:ext uri="{BB962C8B-B14F-4D97-AF65-F5344CB8AC3E}">
        <p14:creationId xmlns:p14="http://schemas.microsoft.com/office/powerpoint/2010/main" val="2727974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568854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2932855" y="3027088"/>
            <a:ext cx="10302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Цель этой стадии в том, что бы взрослый</a:t>
            </a:r>
          </a:p>
          <a:p>
            <a:pPr algn="ctr"/>
            <a:r>
              <a:rPr lang="ru-RU" sz="2400" dirty="0"/>
              <a:t>рассмотрел свои собственные заботы и </a:t>
            </a:r>
          </a:p>
          <a:p>
            <a:pPr algn="ctr"/>
            <a:r>
              <a:rPr lang="ru-RU" sz="2400" dirty="0"/>
              <a:t>переживания в связи с проблемой </a:t>
            </a:r>
          </a:p>
          <a:p>
            <a:pPr algn="ctr"/>
            <a:r>
              <a:rPr lang="ru-RU" sz="2400" dirty="0"/>
              <a:t>или невыполненными требованиями 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914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170011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2932855" y="3027088"/>
            <a:ext cx="10302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Взрослый приглашает ребенка </a:t>
            </a:r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РЕШАТЬ ПРОБЛЕМУ ВМЕСТЕ</a:t>
            </a:r>
          </a:p>
          <a:p>
            <a:pPr algn="ctr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dirty="0"/>
              <a:t>Главное дать понять ребенку, </a:t>
            </a:r>
          </a:p>
          <a:p>
            <a:pPr algn="ctr"/>
            <a:r>
              <a:rPr lang="ru-RU" sz="2400" dirty="0"/>
              <a:t>что в решении проблемы </a:t>
            </a:r>
          </a:p>
          <a:p>
            <a:pPr algn="ctr"/>
            <a:r>
              <a:rPr lang="ru-RU" sz="2400" dirty="0"/>
              <a:t>он не пассивный объект воздействия.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125880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1B75A-5B7D-61AF-D2D6-D6A46C9AC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Для кого будет полезно…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D52E80-788D-CD9C-DEC7-314B9F98F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426" y="2141537"/>
            <a:ext cx="9448800" cy="4351338"/>
          </a:xfrm>
        </p:spPr>
        <p:txBody>
          <a:bodyPr/>
          <a:lstStyle/>
          <a:p>
            <a:pPr algn="just"/>
            <a:r>
              <a:rPr lang="ru-RU" sz="3600" kern="100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3600" kern="100" dirty="0"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одителей </a:t>
            </a:r>
          </a:p>
          <a:p>
            <a:pPr algn="just"/>
            <a:r>
              <a:rPr lang="ru-RU" sz="3600" kern="100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600" kern="100" dirty="0"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оспитателей </a:t>
            </a:r>
            <a:endParaRPr lang="ru-RU" sz="3600" kern="1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kern="100" dirty="0"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Учителей</a:t>
            </a:r>
            <a:endParaRPr lang="ru-RU" sz="3600" kern="1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kern="100" dirty="0">
                <a:solidFill>
                  <a:srgbClr val="001A3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kern="100" dirty="0">
                <a:solidFill>
                  <a:srgbClr val="001A3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которые хотят наладить сотрудничество с детьми, стать партнерами в их развитии и совместно решать возникающие проблемы</a:t>
            </a:r>
            <a:endParaRPr lang="ru-RU" sz="3600" i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7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7388160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2964524" y="2383621"/>
            <a:ext cx="10302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Ребенок и взрослый совместно приходят</a:t>
            </a:r>
          </a:p>
          <a:p>
            <a:pPr algn="ctr"/>
            <a:r>
              <a:rPr lang="ru-RU" sz="2400" dirty="0"/>
              <a:t>к определенному решению по проблеме.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ВАЖНО! </a:t>
            </a:r>
            <a:r>
              <a:rPr lang="ru-RU" sz="2400" dirty="0"/>
              <a:t>Любая договоренность взрослого с </a:t>
            </a:r>
          </a:p>
          <a:p>
            <a:pPr algn="ctr"/>
            <a:r>
              <a:rPr lang="ru-RU" sz="2400" dirty="0"/>
              <a:t>ребенком обязательно требует повторной встречи. </a:t>
            </a:r>
          </a:p>
          <a:p>
            <a:pPr algn="ctr"/>
            <a:r>
              <a:rPr lang="ru-RU" sz="2400" dirty="0"/>
              <a:t>Для того, что бы оценить срабатывают </a:t>
            </a:r>
          </a:p>
          <a:p>
            <a:pPr algn="ctr"/>
            <a:r>
              <a:rPr lang="ru-RU" sz="2400" dirty="0"/>
              <a:t>предложенные решения или нет.</a:t>
            </a:r>
          </a:p>
          <a:p>
            <a:pPr algn="ctr"/>
            <a:r>
              <a:rPr lang="ru-RU" sz="2400" dirty="0"/>
              <a:t>А также для обсуждения необходимости внести коррективы.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0352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96B03-3608-369A-D1F9-5BC7CB6A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 решения проблем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7DCE03-14CE-C681-75E5-E1A0B475CB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6045822"/>
              </p:ext>
            </p:extLst>
          </p:nvPr>
        </p:nvGraphicFramePr>
        <p:xfrm>
          <a:off x="1274290" y="1442715"/>
          <a:ext cx="10302944" cy="50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F503E3-3059-24AD-D215-2DFB61105D03}"/>
              </a:ext>
            </a:extLst>
          </p:cNvPr>
          <p:cNvSpPr txBox="1"/>
          <p:nvPr/>
        </p:nvSpPr>
        <p:spPr>
          <a:xfrm>
            <a:off x="3026517" y="2737629"/>
            <a:ext cx="10302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                               Да: ___________</a:t>
            </a:r>
          </a:p>
          <a:p>
            <a:pPr algn="ctr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                              Дата:___________</a:t>
            </a:r>
          </a:p>
          <a:p>
            <a:pPr algn="ctr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dirty="0"/>
              <a:t>Нет:______ Комментарий:________________</a:t>
            </a:r>
          </a:p>
          <a:p>
            <a:pPr algn="ctr"/>
            <a:r>
              <a:rPr lang="ru-RU" sz="2400" dirty="0"/>
              <a:t>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995962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77EF6-D2A0-08C1-2E35-ACC1E63A8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86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      Профиль недостающих навыков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</a:rPr>
              <a:t>Имя ребенка_________________  		Дата:_____________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E2A4D9-FAF9-1131-3A42-A8DB45557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Недостающие навыки:			Нерешенные проблемы: 		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0E69759-5E73-458F-F19B-5B6A815BE1A5}"/>
              </a:ext>
            </a:extLst>
          </p:cNvPr>
          <p:cNvCxnSpPr/>
          <p:nvPr/>
        </p:nvCxnSpPr>
        <p:spPr>
          <a:xfrm>
            <a:off x="5843588" y="1800225"/>
            <a:ext cx="0" cy="4371975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798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4934DD-E418-ECA0-0442-B54B95537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22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chemeClr val="accent2">
                    <a:lumMod val="75000"/>
                  </a:schemeClr>
                </a:solidFill>
              </a:rPr>
              <a:t>Реальная помощь возможна только при всестороннем и серьезном изучении испытываемых ребенком затруднений.</a:t>
            </a:r>
          </a:p>
          <a:p>
            <a:pPr marL="0" indent="0" algn="ctr">
              <a:buNone/>
            </a:pP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85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0288" y="1985963"/>
            <a:ext cx="9644355" cy="473577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навыки сознательного самоуправления-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Способность переключаться с одной задачи на другую, организация и планирование. Разработка конкретного плана действия при столкновении с проблемой.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effectLst/>
                <a:latin typeface="Verdana" panose="020B0604030504040204" pitchFamily="34" charset="0"/>
              </a:rPr>
              <a:t>Способность дистанцироваться от аффекта. </a:t>
            </a:r>
          </a:p>
        </p:txBody>
      </p:sp>
    </p:spTree>
    <p:extLst>
      <p:ext uri="{BB962C8B-B14F-4D97-AF65-F5344CB8AC3E}">
        <p14:creationId xmlns:p14="http://schemas.microsoft.com/office/powerpoint/2010/main" val="2223602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7462" y="2370404"/>
            <a:ext cx="9387181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речевые навыки, </a:t>
            </a:r>
            <a:r>
              <a:rPr lang="ru-RU" b="0" i="0" dirty="0">
                <a:effectLst/>
                <a:latin typeface="Verdana" panose="020B0604030504040204" pitchFamily="34" charset="0"/>
              </a:rPr>
              <a:t>от уровня их развития зависят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1.Навыки определения и выражения эмоций.</a:t>
            </a:r>
            <a:br>
              <a:rPr lang="ru-RU" dirty="0">
                <a:latin typeface="Verdana" panose="020B0604030504040204" pitchFamily="34" charset="0"/>
              </a:rPr>
            </a:br>
            <a:r>
              <a:rPr lang="ru-RU" dirty="0">
                <a:latin typeface="Verdana" panose="020B0604030504040204" pitchFamily="34" charset="0"/>
              </a:rPr>
              <a:t>2.Навык распознавания и формулирования  собственных потребностей.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3. Навык разрешения проблем.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975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7462" y="2370404"/>
            <a:ext cx="9387181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навыки контроля эмоций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Эмоциональный самоконтроль, необходимый для преодоления тревожности, беспокойства, раздражительности, а также их сочетаний.</a:t>
            </a:r>
            <a:endParaRPr lang="ru-RU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038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7462" y="2370404"/>
            <a:ext cx="9387181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навыки интеллектуальной гибкости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Способность преодолевать рамки «черно-белого» восприятия действительности.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Необходимы при столкновении с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неожиданными, непредсказуемыми, многозначными ситуациями.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b="0" i="0" dirty="0">
              <a:solidFill>
                <a:schemeClr val="accent2">
                  <a:lumMod val="75000"/>
                </a:schemeClr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7462" y="2370404"/>
            <a:ext cx="9387181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социальные навыки.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Навыки обработки информации в процессе социального общения.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Verdana" panose="020B0604030504040204" pitchFamily="34" charset="0"/>
              </a:rPr>
              <a:t>Многие дети плохо разбираются в сути происходящего и в </a:t>
            </a:r>
            <a:r>
              <a:rPr lang="ru-RU" dirty="0" err="1">
                <a:latin typeface="Verdana" panose="020B0604030504040204" pitchFamily="34" charset="0"/>
              </a:rPr>
              <a:t>ньюансах</a:t>
            </a:r>
            <a:r>
              <a:rPr lang="ru-RU" dirty="0">
                <a:latin typeface="Verdana" panose="020B0604030504040204" pitchFamily="34" charset="0"/>
              </a:rPr>
              <a:t> человеческих взаимоотношений и часто неверно истолковывают ситуацию.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27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6694F-F7AD-2BD6-45DC-980C153F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Ошибки при реализации СПР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FEF924-BB18-43D2-825A-535644A55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850" y="183627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Замена обсуждения забот детей, обсуждение забот взрослого. ВЗАИМНОЕ ОБСУЖДЕНИЕ!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Эмпатия «на скорую руку». Не спешите. Учите родителя проявлять терпение. Иначе мы упустим самое важное.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Пропуск ступеней.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Ступени переставленные местами.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Конкурирующие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141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22AC2-2546-8701-9557-1AF3F740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Возможные причины возникновения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проблемного </a:t>
            </a:r>
            <a:r>
              <a:rPr lang="ru-RU" b="1" dirty="0"/>
              <a:t>поведения ребенка…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4C2A7E-8E05-358B-E283-00850D478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776" y="2141537"/>
            <a:ext cx="10838417" cy="4351338"/>
          </a:xfrm>
        </p:spPr>
        <p:txBody>
          <a:bodyPr>
            <a:normAutofit/>
          </a:bodyPr>
          <a:lstStyle/>
          <a:p>
            <a:pPr marL="426720" lvl="1" indent="0" algn="just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dirty="0">
                <a:latin typeface="+mj-lt"/>
              </a:rPr>
              <a:t>Проблемное поведение во многих случаях является следствием недостаточного развития или несформированности некоторых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навыков</a:t>
            </a:r>
            <a:r>
              <a:rPr lang="ru-RU" sz="3200" dirty="0">
                <a:latin typeface="+mj-lt"/>
              </a:rPr>
              <a:t>. </a:t>
            </a:r>
          </a:p>
          <a:p>
            <a:pPr marL="426720" lvl="1" indent="0" algn="just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Дети хотят вести себя хорошо, но не знают как.</a:t>
            </a:r>
          </a:p>
        </p:txBody>
      </p:sp>
    </p:spTree>
    <p:extLst>
      <p:ext uri="{BB962C8B-B14F-4D97-AF65-F5344CB8AC3E}">
        <p14:creationId xmlns:p14="http://schemas.microsoft.com/office/powerpoint/2010/main" val="57543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0E548-84F9-19FE-D47D-57498D3B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Варианты реакции ребенка на начало контакта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4A615-DBD2-9C83-DA0C-BCECBBBAB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– ребенок отвечает по существу. Но часто это происходит не сразу. При правильном выстраивании контакта вы начинаете идти вперед.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– ребенок молчит или отвечает «Не знаю». Возможно контакт не установлен совсем, или необходимо обратиться к профилю недостающих навыков чтобы оценить способность ребенка оценить свои трудности.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– ребенок говорит это не проблема для него, «Не хочу об этом сейчас говорить». Важно правильно перейти к стадии эмпатии. Волшебный вопрос «Почему?».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Четвертый – агрессия. Важно не отвечать на агрессию ребенка зеркально. Устанавливаем помогающие отношения.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0490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A58D1-AA40-C47C-76B0-6516313F0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Стратегии установления сотрудничества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7D2E70-C849-AC60-AC31-0CA4D4C20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1.Активное слушание и проясняющие замечание. Основной принцип который нужно донести до родителя- в том, что вы повторяете сказанное ребенком, а затем поощряете его дать дополнительную информацию. </a:t>
            </a: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Примеры: Как так? Не совсем тебя понимаю…, Я что-то запутался поясни…, можешь рассказать об этом подробнее?, А что это значит?, Что ты имеешь в виду?</a:t>
            </a: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2.Спрашивайте ребенка, о чем он думает, когда сталкивается с нерешенной проблемой.</a:t>
            </a: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3.Спрашивайте ребенка о том, почему проблема возникает при одних условиях, </a:t>
            </a: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не при других.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18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236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1B41B-65D8-3A7E-959B-0F1943AB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Стратегии установления сотрудничества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62D228-D8B6-207B-0911-31ECA822B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4.Задавайте вопросы: Что? Где? Как? Почему? Когда?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5.Разбейте проблему на составные части. 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6.Возражение. замечание, указывающее на различия между тем, как видите ситуацию вы и как ее описывает ребенок.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90170">
              <a:lnSpc>
                <a:spcPct val="115000"/>
              </a:lnSpc>
              <a:spcAft>
                <a:spcPts val="0"/>
              </a:spcAft>
            </a:pPr>
            <a:r>
              <a:rPr lang="ru-RU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7.Составление списка. Уточнение. Дополнение при необходимости.</a:t>
            </a:r>
            <a:endParaRPr lang="ru-R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806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9AE53-0B36-AB20-000B-3B50B8535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Когда эффективность СПР становится заметной?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F6A8A0-2527-314D-BAAA-ACDE0C31B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551" y="1974964"/>
            <a:ext cx="10728960" cy="46851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Когда родители/педагоги понимают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в чем суть трудностей,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с которыми сталкивается ребенок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они начинают откликаться на них с большим вниманием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и это приводит к сокращению взрывных реакций или нежелательного поведения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.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Тогда и родители начинают ощущать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что ситуация меняется к лучшему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.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По мере того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как обстановка в семье улучшается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,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NewRoman"/>
              </a:rPr>
              <a:t>они начинают чувствовать прилив энергии и оптимизма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effectLst/>
                <a:latin typeface="Times"/>
              </a:rPr>
              <a:t>. Тоже замечают и учителя.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311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550917-169E-5E28-7707-4D9CD8B915F9}"/>
              </a:ext>
            </a:extLst>
          </p:cNvPr>
          <p:cNvSpPr txBox="1"/>
          <p:nvPr/>
        </p:nvSpPr>
        <p:spPr>
          <a:xfrm>
            <a:off x="2758440" y="2967335"/>
            <a:ext cx="6907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52018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37011-F29D-71B9-2943-91E4EFE5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говорят о  «трудных» детях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2D824-8104-0C68-51D3-60EFC7EC5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ru-RU" dirty="0"/>
              <a:t>«Он просто хочет внимания». </a:t>
            </a:r>
          </a:p>
          <a:p>
            <a:r>
              <a:rPr lang="ru-RU" dirty="0"/>
              <a:t>«Ребенок хочет настоять на своем».</a:t>
            </a:r>
          </a:p>
          <a:p>
            <a:r>
              <a:rPr lang="ru-RU" dirty="0"/>
              <a:t> «Он манипулирует» </a:t>
            </a:r>
          </a:p>
          <a:p>
            <a:r>
              <a:rPr lang="ru-RU" dirty="0"/>
              <a:t>«Не хватает мотивации»</a:t>
            </a:r>
          </a:p>
          <a:p>
            <a:r>
              <a:rPr lang="ru-RU" dirty="0"/>
              <a:t>«Он ненавидит школу»</a:t>
            </a:r>
          </a:p>
          <a:p>
            <a:r>
              <a:rPr lang="ru-RU" dirty="0"/>
              <a:t>«Психически болен»</a:t>
            </a:r>
          </a:p>
          <a:p>
            <a:r>
              <a:rPr lang="ru-RU" dirty="0"/>
              <a:t> «Это семейное»</a:t>
            </a:r>
          </a:p>
          <a:p>
            <a:r>
              <a:rPr lang="ru-RU" dirty="0"/>
              <a:t>«Родители плохо воспитывают»</a:t>
            </a:r>
          </a:p>
        </p:txBody>
      </p:sp>
    </p:spTree>
    <p:extLst>
      <p:ext uri="{BB962C8B-B14F-4D97-AF65-F5344CB8AC3E}">
        <p14:creationId xmlns:p14="http://schemas.microsoft.com/office/powerpoint/2010/main" val="3974736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CCD79-BFD3-C568-C523-C240C5DE2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 чем мы работаем…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A4281-5609-AA65-4CDC-9DF4F4489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645" y="1690687"/>
            <a:ext cx="10515600" cy="48021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001A34"/>
                </a:solidFill>
                <a:effectLst/>
                <a:ea typeface="Calibri" panose="020F0502020204030204" pitchFamily="34" charset="0"/>
              </a:rPr>
              <a:t>Взаимодействовать с детьми с поведенческими трудностями, также как и с детьми с обычными проблемами в обучении – надо выявить недостающие навыки, оценить факторы мешающие приобретать их, затем подготовить специализированную инструкцию или план, который позволит им усвоить их. 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latin typeface="+mj-lt"/>
              </a:rPr>
              <a:t>Среди причин возникновения проблем мы будем говорить о наличии некоторых </a:t>
            </a:r>
            <a:r>
              <a:rPr lang="ru-RU" sz="2800" dirty="0" err="1">
                <a:latin typeface="+mj-lt"/>
              </a:rPr>
              <a:t>дестабилизаторов</a:t>
            </a:r>
            <a:r>
              <a:rPr lang="ru-RU" sz="2800" dirty="0">
                <a:latin typeface="+mj-lt"/>
              </a:rPr>
              <a:t> и недостатке стабилизаторов.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56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8698E-D80A-2FED-28E5-43402C056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Основной тезис «СПР»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2EA498-9539-12B2-5982-D57E5815E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556" y="1807696"/>
            <a:ext cx="9469244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kern="100" dirty="0">
                <a:solidFill>
                  <a:srgbClr val="001A3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b="1" kern="100" dirty="0">
                <a:solidFill>
                  <a:srgbClr val="001A3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роблемное поведение возникает, тогда, когда ожидания и требования взрослых, предъявляемых ребенку, </a:t>
            </a:r>
            <a:r>
              <a:rPr lang="ru-RU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опережают его навыки реагировать адаптивно</a:t>
            </a:r>
            <a:r>
              <a:rPr lang="ru-RU" b="1" kern="100" dirty="0">
                <a:solidFill>
                  <a:srgbClr val="001A3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Необходимо не просто устанавливать границы, а </a:t>
            </a:r>
            <a:r>
              <a:rPr lang="ru-RU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обучать детей новым навыкам</a:t>
            </a:r>
            <a:r>
              <a:rPr lang="ru-RU" b="1" kern="100" dirty="0">
                <a:solidFill>
                  <a:srgbClr val="001A3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b="1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8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Дестабилизаторы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Объект 33">
            <a:extLst>
              <a:ext uri="{FF2B5EF4-FFF2-40B4-BE49-F238E27FC236}">
                <a16:creationId xmlns:a16="http://schemas.microsoft.com/office/drawing/2014/main" id="{5A68126B-A1BD-428A-EF2E-B9DE87D9E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6361" y="1521946"/>
            <a:ext cx="8967439" cy="4351338"/>
          </a:xfrm>
        </p:spPr>
        <p:txBody>
          <a:bodyPr>
            <a:normAutofit fontScale="92500" lnSpcReduction="10000"/>
          </a:bodyPr>
          <a:lstStyle/>
          <a:p>
            <a:pPr marL="426720" lvl="1" indent="0" algn="just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b="0" i="0" dirty="0">
                <a:solidFill>
                  <a:srgbClr val="000000"/>
                </a:solidFill>
                <a:effectLst/>
                <a:latin typeface="+mj-lt"/>
              </a:rPr>
              <a:t>-ситуация или событие, которое обычно вызывает взрывную вспышку/нежелательное поведение.</a:t>
            </a:r>
          </a:p>
          <a:p>
            <a:pPr marL="426720" lvl="1" indent="0" algn="ctr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dirty="0">
                <a:solidFill>
                  <a:srgbClr val="000000"/>
                </a:solidFill>
                <a:latin typeface="+mj-lt"/>
              </a:rPr>
              <a:t>Примеры:</a:t>
            </a:r>
          </a:p>
          <a:p>
            <a:pPr marL="426720" lvl="1" indent="0" algn="just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b="0" i="0" dirty="0">
                <a:solidFill>
                  <a:srgbClr val="000000"/>
                </a:solidFill>
                <a:effectLst/>
                <a:latin typeface="+mj-lt"/>
              </a:rPr>
              <a:t>Выполнение д</a:t>
            </a:r>
            <a:r>
              <a:rPr lang="ru-RU" sz="3200" dirty="0">
                <a:solidFill>
                  <a:srgbClr val="000000"/>
                </a:solidFill>
                <a:latin typeface="+mj-lt"/>
              </a:rPr>
              <a:t>/з, сенсорная </a:t>
            </a:r>
            <a:r>
              <a:rPr lang="ru-RU" sz="3200" dirty="0" err="1">
                <a:solidFill>
                  <a:srgbClr val="000000"/>
                </a:solidFill>
                <a:latin typeface="+mj-lt"/>
              </a:rPr>
              <a:t>гипо</a:t>
            </a:r>
            <a:r>
              <a:rPr lang="ru-RU" sz="3200" dirty="0">
                <a:solidFill>
                  <a:srgbClr val="000000"/>
                </a:solidFill>
                <a:latin typeface="+mj-lt"/>
              </a:rPr>
              <a:t>/гиперчувствительность, усталость, жара, </a:t>
            </a:r>
            <a:r>
              <a:rPr lang="ru-RU" sz="3200" dirty="0" err="1">
                <a:solidFill>
                  <a:srgbClr val="000000"/>
                </a:solidFill>
                <a:latin typeface="+mj-lt"/>
              </a:rPr>
              <a:t>ходод</a:t>
            </a:r>
            <a:r>
              <a:rPr lang="ru-RU" sz="3200" dirty="0">
                <a:solidFill>
                  <a:srgbClr val="000000"/>
                </a:solidFill>
                <a:latin typeface="+mj-lt"/>
              </a:rPr>
              <a:t>, взаимоотношения с кем-либо из окружения ребенка, сон, еда и т.д.</a:t>
            </a:r>
          </a:p>
          <a:p>
            <a:pPr marL="426720" lvl="1" indent="0" algn="just" defTabSz="577850">
              <a:spcBef>
                <a:spcPts val="2300"/>
              </a:spcBef>
              <a:buClr>
                <a:srgbClr val="929292"/>
              </a:buClr>
              <a:buSzPct val="60000"/>
              <a:buNone/>
              <a:tabLst/>
              <a:defRPr sz="3500" b="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ru-RU" sz="3200" b="0" i="0" dirty="0">
                <a:solidFill>
                  <a:srgbClr val="000000"/>
                </a:solidFill>
                <a:effectLst/>
                <a:latin typeface="+mj-lt"/>
              </a:rPr>
              <a:t>по сути это проблемы, требующие решения</a:t>
            </a:r>
            <a:r>
              <a:rPr lang="ru-RU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3500" dirty="0">
                <a:solidFill>
                  <a:srgbClr val="000000"/>
                </a:solidFill>
                <a:latin typeface="+mj-lt"/>
              </a:rPr>
              <a:t>и урегулирования.</a:t>
            </a:r>
            <a:endParaRPr lang="ru-RU" sz="3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D6F458-63A9-697B-E8AA-FEEE1C28F39D}"/>
              </a:ext>
            </a:extLst>
          </p:cNvPr>
          <p:cNvSpPr txBox="1"/>
          <p:nvPr/>
        </p:nvSpPr>
        <p:spPr>
          <a:xfrm>
            <a:off x="4354286" y="19594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472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Стабилизаторы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Объект 33">
            <a:extLst>
              <a:ext uri="{FF2B5EF4-FFF2-40B4-BE49-F238E27FC236}">
                <a16:creationId xmlns:a16="http://schemas.microsoft.com/office/drawing/2014/main" id="{5A68126B-A1BD-428A-EF2E-B9DE87D9E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522" y="1807696"/>
            <a:ext cx="9324278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Это отсутствующие навыки.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Задача родителя и специалиста - выяснить каковы стабилизаторы 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дестабилизаторы</a:t>
            </a:r>
            <a:r>
              <a:rPr lang="ru-RU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вашего ребенка, его взрывные вспышки или эпизоды проблемного поведения, станут более предсказуемыми. 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D6F458-63A9-697B-E8AA-FEEE1C28F39D}"/>
              </a:ext>
            </a:extLst>
          </p:cNvPr>
          <p:cNvSpPr txBox="1"/>
          <p:nvPr/>
        </p:nvSpPr>
        <p:spPr>
          <a:xfrm>
            <a:off x="4354286" y="19594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9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CFEAF-A2EA-E7D3-8CAC-08F3C0B5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Развитие недостающих навыков</a:t>
            </a:r>
            <a:br>
              <a:rPr lang="ru-RU" b="1" dirty="0"/>
            </a:br>
            <a:r>
              <a:rPr lang="ru-RU" b="1" dirty="0"/>
              <a:t>«Стабилизаторов»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B16C6-134F-1DB7-D2A7-A92A761D4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776" y="1690688"/>
            <a:ext cx="10315868" cy="503105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Для родителей нужно подробно разъяснить, что стоит за каждым из навыков, именно для поведения ребенка!!! </a:t>
            </a:r>
          </a:p>
          <a:p>
            <a:pPr algn="just">
              <a:lnSpc>
                <a:spcPct val="150000"/>
              </a:lnSpc>
            </a:pPr>
            <a:r>
              <a:rPr lang="ru-RU" b="0" i="0" dirty="0">
                <a:effectLst/>
                <a:latin typeface="Verdana" panose="020B0604030504040204" pitchFamily="34" charset="0"/>
              </a:rPr>
              <a:t>навыки сознательного самоуправления </a:t>
            </a:r>
          </a:p>
          <a:p>
            <a:pPr algn="just">
              <a:lnSpc>
                <a:spcPct val="150000"/>
              </a:lnSpc>
            </a:pPr>
            <a:r>
              <a:rPr lang="ru-RU" b="0" i="0" dirty="0">
                <a:effectLst/>
                <a:latin typeface="Verdana" panose="020B0604030504040204" pitchFamily="34" charset="0"/>
              </a:rPr>
              <a:t>речевые навыки</a:t>
            </a:r>
          </a:p>
          <a:p>
            <a:pPr algn="just">
              <a:lnSpc>
                <a:spcPct val="150000"/>
              </a:lnSpc>
            </a:pPr>
            <a:r>
              <a:rPr lang="ru-RU" b="0" i="0" dirty="0">
                <a:effectLst/>
                <a:latin typeface="Verdana" panose="020B0604030504040204" pitchFamily="34" charset="0"/>
              </a:rPr>
              <a:t>навыки контроля эмоций</a:t>
            </a:r>
          </a:p>
          <a:p>
            <a:pPr algn="just">
              <a:lnSpc>
                <a:spcPct val="150000"/>
              </a:lnSpc>
            </a:pPr>
            <a:r>
              <a:rPr lang="ru-RU" b="0" i="0" dirty="0">
                <a:effectLst/>
                <a:latin typeface="Verdana" panose="020B0604030504040204" pitchFamily="34" charset="0"/>
              </a:rPr>
              <a:t>навыки интеллектуальной гибкости </a:t>
            </a:r>
          </a:p>
          <a:p>
            <a:pPr algn="just">
              <a:lnSpc>
                <a:spcPct val="150000"/>
              </a:lnSpc>
            </a:pPr>
            <a:r>
              <a:rPr lang="ru-RU" b="0" i="0" dirty="0">
                <a:effectLst/>
                <a:latin typeface="Verdana" panose="020B0604030504040204" pitchFamily="34" charset="0"/>
              </a:rPr>
              <a:t> социальные навыки.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519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18712</TotalTime>
  <Words>1554</Words>
  <Application>Microsoft Macintosh PowerPoint</Application>
  <PresentationFormat>Широкоэкранный</PresentationFormat>
  <Paragraphs>186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Arial</vt:lpstr>
      <vt:lpstr>Calibri</vt:lpstr>
      <vt:lpstr>Calibri Light</vt:lpstr>
      <vt:lpstr>Helvetica Neue</vt:lpstr>
      <vt:lpstr>Palatino</vt:lpstr>
      <vt:lpstr>Times</vt:lpstr>
      <vt:lpstr>TimesNewRoman</vt:lpstr>
      <vt:lpstr>Verdana</vt:lpstr>
      <vt:lpstr>YS Text</vt:lpstr>
      <vt:lpstr>Office Theme</vt:lpstr>
      <vt:lpstr> Техники формирования навыков-стабилизаторов психоэмоционального состояня у детей с поведенческими трудностями</vt:lpstr>
      <vt:lpstr>Для кого будет полезно…</vt:lpstr>
      <vt:lpstr>Возможные причины возникновения проблемного поведения ребенка…</vt:lpstr>
      <vt:lpstr>Что говорят о  «трудных» детях</vt:lpstr>
      <vt:lpstr>С чем мы работаем…</vt:lpstr>
      <vt:lpstr>Основной тезис «СПР»</vt:lpstr>
      <vt:lpstr>Дестабилизаторы</vt:lpstr>
      <vt:lpstr>Стабилизаторы</vt:lpstr>
      <vt:lpstr>Развитие недостающих навыков «Стабилизаторов»</vt:lpstr>
      <vt:lpstr>Презентация PowerPoint</vt:lpstr>
      <vt:lpstr>Переосмысление дисциплинарной системы применяемой дома и в школах…</vt:lpstr>
      <vt:lpstr>Профиль недостающих навыков</vt:lpstr>
      <vt:lpstr>Профиль недостающих навыков</vt:lpstr>
      <vt:lpstr>Алгоритм применения Метода Совместного принятия решений</vt:lpstr>
      <vt:lpstr>План решения проблем</vt:lpstr>
      <vt:lpstr>План решения проблем</vt:lpstr>
      <vt:lpstr>План решения проблем</vt:lpstr>
      <vt:lpstr>План решения проблем</vt:lpstr>
      <vt:lpstr>План решения проблем</vt:lpstr>
      <vt:lpstr>План решения проблем</vt:lpstr>
      <vt:lpstr>План решения проблем</vt:lpstr>
      <vt:lpstr>       Профиль недостающих навыков  Имя ребенка_________________    Дата:_____________</vt:lpstr>
      <vt:lpstr>Презентация PowerPoint</vt:lpstr>
      <vt:lpstr>Развитие недостающих навыков «Стабилизаторов»</vt:lpstr>
      <vt:lpstr>Развитие недостающих навыков «Стабилизаторов»</vt:lpstr>
      <vt:lpstr>Развитие недостающих навыков «Стабилизаторов»</vt:lpstr>
      <vt:lpstr>Развитие недостающих навыков «Стабилизаторов»</vt:lpstr>
      <vt:lpstr>Развитие недостающих навыков «Стабилизаторов»</vt:lpstr>
      <vt:lpstr>Ошибки при реализации СПР</vt:lpstr>
      <vt:lpstr>Варианты реакции ребенка на начало контакта</vt:lpstr>
      <vt:lpstr>Стратегии установления сотрудничества</vt:lpstr>
      <vt:lpstr>Стратегии установления сотрудничества</vt:lpstr>
      <vt:lpstr>Когда эффективность СПР становится заметной?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79260338453</cp:lastModifiedBy>
  <cp:revision>28</cp:revision>
  <dcterms:created xsi:type="dcterms:W3CDTF">2020-05-19T07:23:02Z</dcterms:created>
  <dcterms:modified xsi:type="dcterms:W3CDTF">2025-11-21T19:50:15Z</dcterms:modified>
</cp:coreProperties>
</file>