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2" r:id="rId4"/>
  </p:sldMasterIdLst>
  <p:notesMasterIdLst>
    <p:notesMasterId r:id="rId16"/>
  </p:notesMasterIdLst>
  <p:sldIdLst>
    <p:sldId id="256" r:id="rId5"/>
    <p:sldId id="279" r:id="rId6"/>
    <p:sldId id="258" r:id="rId7"/>
    <p:sldId id="277" r:id="rId8"/>
    <p:sldId id="257" r:id="rId9"/>
    <p:sldId id="288" r:id="rId10"/>
    <p:sldId id="289" r:id="rId11"/>
    <p:sldId id="287" r:id="rId12"/>
    <p:sldId id="276" r:id="rId13"/>
    <p:sldId id="284" r:id="rId14"/>
    <p:sldId id="285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ontserra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FDC"/>
          </a:solidFill>
        </a:fill>
      </a:tcStyle>
    </a:wholeTbl>
    <a:band2H>
      <a:tcTxStyle/>
      <a:tcStyle>
        <a:tcBdr/>
        <a:fill>
          <a:solidFill>
            <a:srgbClr val="E7E9EE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CC"/>
          </a:solidFill>
        </a:fill>
      </a:tcStyle>
    </a:wholeTbl>
    <a:band2H>
      <a:tcTxStyle/>
      <a:tcStyle>
        <a:tcBdr/>
        <a:fill>
          <a:solidFill>
            <a:srgbClr val="E9ECE7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DBCA"/>
          </a:solidFill>
        </a:fill>
      </a:tcStyle>
    </a:wholeTbl>
    <a:band2H>
      <a:tcTxStyle/>
      <a:tcStyle>
        <a:tcBdr/>
        <a:fill>
          <a:solidFill>
            <a:srgbClr val="F4EEE6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5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437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Montserrat Regular"/>
      </a:defRPr>
    </a:lvl1pPr>
    <a:lvl2pPr indent="228600" latinLnBrk="0">
      <a:defRPr sz="1400">
        <a:latin typeface="+mj-lt"/>
        <a:ea typeface="+mj-ea"/>
        <a:cs typeface="+mj-cs"/>
        <a:sym typeface="Montserrat Regular"/>
      </a:defRPr>
    </a:lvl2pPr>
    <a:lvl3pPr indent="457200" latinLnBrk="0">
      <a:defRPr sz="1400">
        <a:latin typeface="+mj-lt"/>
        <a:ea typeface="+mj-ea"/>
        <a:cs typeface="+mj-cs"/>
        <a:sym typeface="Montserrat Regular"/>
      </a:defRPr>
    </a:lvl3pPr>
    <a:lvl4pPr indent="685800" latinLnBrk="0">
      <a:defRPr sz="1400">
        <a:latin typeface="+mj-lt"/>
        <a:ea typeface="+mj-ea"/>
        <a:cs typeface="+mj-cs"/>
        <a:sym typeface="Montserrat Regular"/>
      </a:defRPr>
    </a:lvl4pPr>
    <a:lvl5pPr indent="914400" latinLnBrk="0">
      <a:defRPr sz="1400">
        <a:latin typeface="+mj-lt"/>
        <a:ea typeface="+mj-ea"/>
        <a:cs typeface="+mj-cs"/>
        <a:sym typeface="Montserrat Regular"/>
      </a:defRPr>
    </a:lvl5pPr>
    <a:lvl6pPr indent="1143000" latinLnBrk="0">
      <a:defRPr sz="1400">
        <a:latin typeface="+mj-lt"/>
        <a:ea typeface="+mj-ea"/>
        <a:cs typeface="+mj-cs"/>
        <a:sym typeface="Montserrat Regular"/>
      </a:defRPr>
    </a:lvl6pPr>
    <a:lvl7pPr indent="1371600" latinLnBrk="0">
      <a:defRPr sz="1400">
        <a:latin typeface="+mj-lt"/>
        <a:ea typeface="+mj-ea"/>
        <a:cs typeface="+mj-cs"/>
        <a:sym typeface="Montserrat Regular"/>
      </a:defRPr>
    </a:lvl7pPr>
    <a:lvl8pPr indent="1600200" latinLnBrk="0">
      <a:defRPr sz="1400">
        <a:latin typeface="+mj-lt"/>
        <a:ea typeface="+mj-ea"/>
        <a:cs typeface="+mj-cs"/>
        <a:sym typeface="Montserrat Regular"/>
      </a:defRPr>
    </a:lvl8pPr>
    <a:lvl9pPr indent="1828800" latinLnBrk="0">
      <a:defRPr sz="1400">
        <a:latin typeface="+mj-lt"/>
        <a:ea typeface="+mj-ea"/>
        <a:cs typeface="+mj-cs"/>
        <a:sym typeface="Montserrat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3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89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FFCF-2135-499C-BB7D-92C748B6B9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1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98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54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31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A6A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01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221F0A-BC05-4F6A-A461-69F892E14B41}"/>
              </a:ext>
            </a:extLst>
          </p:cNvPr>
          <p:cNvGrpSpPr/>
          <p:nvPr userDrawn="1"/>
        </p:nvGrpSpPr>
        <p:grpSpPr>
          <a:xfrm>
            <a:off x="9829038" y="525040"/>
            <a:ext cx="2067385" cy="363357"/>
            <a:chOff x="9829038" y="525040"/>
            <a:chExt cx="2067385" cy="36335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6A88316-E64D-406E-9AE0-6DA2CC4A7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29038" y="525040"/>
              <a:ext cx="275161" cy="3627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EAD3F9-5617-4D25-8DCB-0DE410BF5A92}"/>
                </a:ext>
              </a:extLst>
            </p:cNvPr>
            <p:cNvSpPr txBox="1"/>
            <p:nvPr userDrawn="1"/>
          </p:nvSpPr>
          <p:spPr>
            <a:xfrm>
              <a:off x="10104199" y="596009"/>
              <a:ext cx="179222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hangingPunct="1"/>
              <a: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  <a:t>МИНИСТЕРСТВО ОБРАЗОВАНИЯ </a:t>
              </a:r>
              <a:b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</a:br>
              <a: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  <a:t>МОСКОВСКОЙ ОБЛАСТИ</a:t>
              </a:r>
            </a:p>
          </p:txBody>
        </p:sp>
      </p:grpSp>
      <p:sp>
        <p:nvSpPr>
          <p:cNvPr id="5" name="object 19">
            <a:extLst>
              <a:ext uri="{FF2B5EF4-FFF2-40B4-BE49-F238E27FC236}">
                <a16:creationId xmlns:a16="http://schemas.microsoft.com/office/drawing/2014/main" id="{630EFAE4-F8C5-4D2C-AC27-6D452DADB290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13DE4-DEB3-42F2-90A1-4EEAF1CA4684}"/>
              </a:ext>
            </a:extLst>
          </p:cNvPr>
          <p:cNvSpPr txBox="1"/>
          <p:nvPr userDrawn="1"/>
        </p:nvSpPr>
        <p:spPr>
          <a:xfrm>
            <a:off x="610993" y="640361"/>
            <a:ext cx="31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kern="1200" dirty="0">
                <a:solidFill>
                  <a:srgbClr val="D5D5D5"/>
                </a:solidFill>
                <a:latin typeface="Montserrat" panose="00000500000000000000" pitchFamily="2" charset="-52"/>
                <a:ea typeface="+mn-ea"/>
                <a:cs typeface="+mn-cs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326137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hangingPunct="1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prstClr val="white"/>
                </a:solidFill>
                <a:latin typeface="Montserrat SemiBold" panose="00000700000000000000" pitchFamily="2" charset="-52"/>
                <a:ea typeface="+mn-ea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19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hangingPunct="1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prstClr val="white"/>
                </a:solidFill>
                <a:latin typeface="Montserrat SemiBold" panose="00000700000000000000" pitchFamily="2" charset="-52"/>
                <a:ea typeface="+mn-ea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  <p:sp>
        <p:nvSpPr>
          <p:cNvPr id="6" name="object 19">
            <a:extLst>
              <a:ext uri="{FF2B5EF4-FFF2-40B4-BE49-F238E27FC236}">
                <a16:creationId xmlns:a16="http://schemas.microsoft.com/office/drawing/2014/main" id="{9710DA68-D99F-47D8-945B-F83F63285FEF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prstClr val="white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692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9">
            <a:extLst>
              <a:ext uri="{FF2B5EF4-FFF2-40B4-BE49-F238E27FC236}">
                <a16:creationId xmlns:a16="http://schemas.microsoft.com/office/drawing/2014/main" id="{FA9E8366-0ABD-4596-A9F6-04F9BF1EF88D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230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706D3C69-3461-4FF8-8314-66CF00A2A3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635" h="6858000" extrusionOk="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5;p1">
            <a:extLst>
              <a:ext uri="{FF2B5EF4-FFF2-40B4-BE49-F238E27FC236}">
                <a16:creationId xmlns:a16="http://schemas.microsoft.com/office/drawing/2014/main" id="{55DE51EE-92BB-4144-9955-17F4ECE7F9D2}"/>
              </a:ext>
            </a:extLst>
          </p:cNvPr>
          <p:cNvGrpSpPr/>
          <p:nvPr userDrawn="1"/>
        </p:nvGrpSpPr>
        <p:grpSpPr>
          <a:xfrm>
            <a:off x="9720262" y="539750"/>
            <a:ext cx="2209800" cy="371475"/>
            <a:chOff x="9829038" y="547130"/>
            <a:chExt cx="2210562" cy="371857"/>
          </a:xfrm>
        </p:grpSpPr>
        <p:sp>
          <p:nvSpPr>
            <p:cNvPr id="4" name="Google Shape;16;p1">
              <a:extLst>
                <a:ext uri="{FF2B5EF4-FFF2-40B4-BE49-F238E27FC236}">
                  <a16:creationId xmlns:a16="http://schemas.microsoft.com/office/drawing/2014/main" id="{494FBA5A-498E-41B3-92B9-F1DA6D881881}"/>
                </a:ext>
              </a:extLst>
            </p:cNvPr>
            <p:cNvSpPr txBox="1"/>
            <p:nvPr/>
          </p:nvSpPr>
          <p:spPr>
            <a:xfrm>
              <a:off x="10210169" y="650424"/>
              <a:ext cx="1829431" cy="21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hangingPunct="1">
                <a:lnSpc>
                  <a:spcPct val="111000"/>
                </a:lnSpc>
                <a:buClr>
                  <a:prstClr val="white"/>
                </a:buClr>
                <a:buSzPts val="600"/>
                <a:buFont typeface="Montserrat SemiBold"/>
                <a:buNone/>
              </a:pPr>
              <a:r>
                <a:rPr lang="en-US" sz="600" kern="1200" dirty="0">
                  <a:solidFill>
                    <a:prstClr val="white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МИНИСТЕРСТВО ОБРАЗОВАНИЯ МОСКОВСКОЙ ОБЛАСТИ</a:t>
              </a:r>
              <a:endParaRPr sz="1800" kern="1200" dirty="0">
                <a:solidFill>
                  <a:prstClr val="black"/>
                </a:solidFill>
                <a:latin typeface="Montserrat" panose="00000500000000000000" pitchFamily="2" charset="-52"/>
                <a:ea typeface="+mn-ea"/>
                <a:cs typeface="+mn-cs"/>
              </a:endParaRPr>
            </a:p>
          </p:txBody>
        </p:sp>
        <p:pic>
          <p:nvPicPr>
            <p:cNvPr id="5" name="Google Shape;17;p1">
              <a:extLst>
                <a:ext uri="{FF2B5EF4-FFF2-40B4-BE49-F238E27FC236}">
                  <a16:creationId xmlns:a16="http://schemas.microsoft.com/office/drawing/2014/main" id="{55E04772-929C-4E17-8A8E-7B4238D946B0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378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221F0A-BC05-4F6A-A461-69F892E14B41}"/>
              </a:ext>
            </a:extLst>
          </p:cNvPr>
          <p:cNvGrpSpPr/>
          <p:nvPr userDrawn="1"/>
        </p:nvGrpSpPr>
        <p:grpSpPr>
          <a:xfrm>
            <a:off x="9829038" y="525040"/>
            <a:ext cx="2067385" cy="363357"/>
            <a:chOff x="9829038" y="525040"/>
            <a:chExt cx="2067385" cy="36335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6A88316-E64D-406E-9AE0-6DA2CC4A7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29038" y="525040"/>
              <a:ext cx="275161" cy="3627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EAD3F9-5617-4D25-8DCB-0DE410BF5A92}"/>
                </a:ext>
              </a:extLst>
            </p:cNvPr>
            <p:cNvSpPr txBox="1"/>
            <p:nvPr userDrawn="1"/>
          </p:nvSpPr>
          <p:spPr>
            <a:xfrm>
              <a:off x="10104199" y="596009"/>
              <a:ext cx="179222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hangingPunct="1"/>
              <a: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  <a:t>МИНИСТЕРСТВО ОБРАЗОВАНИЯ </a:t>
              </a:r>
              <a:b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</a:br>
              <a: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  <a:t>МОСКОВСКОЙ ОБЛАСТИ</a:t>
              </a:r>
            </a:p>
          </p:txBody>
        </p:sp>
      </p:grpSp>
      <p:sp>
        <p:nvSpPr>
          <p:cNvPr id="5" name="object 19">
            <a:extLst>
              <a:ext uri="{FF2B5EF4-FFF2-40B4-BE49-F238E27FC236}">
                <a16:creationId xmlns:a16="http://schemas.microsoft.com/office/drawing/2014/main" id="{630EFAE4-F8C5-4D2C-AC27-6D452DADB290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13DE4-DEB3-42F2-90A1-4EEAF1CA4684}"/>
              </a:ext>
            </a:extLst>
          </p:cNvPr>
          <p:cNvSpPr txBox="1"/>
          <p:nvPr userDrawn="1"/>
        </p:nvSpPr>
        <p:spPr>
          <a:xfrm>
            <a:off x="610993" y="640361"/>
            <a:ext cx="31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kern="1200" dirty="0">
                <a:solidFill>
                  <a:srgbClr val="D5D5D5"/>
                </a:solidFill>
                <a:latin typeface="Montserrat" panose="00000500000000000000" pitchFamily="2" charset="-52"/>
                <a:ea typeface="+mn-ea"/>
                <a:cs typeface="+mn-cs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195101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hangingPunct="1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prstClr val="white"/>
                </a:solidFill>
                <a:latin typeface="Montserrat SemiBold" panose="00000700000000000000" pitchFamily="2" charset="-52"/>
                <a:ea typeface="+mn-ea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52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hangingPunct="1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prstClr val="white"/>
                </a:solidFill>
                <a:latin typeface="Montserrat SemiBold" panose="00000700000000000000" pitchFamily="2" charset="-52"/>
                <a:ea typeface="+mn-ea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  <p:sp>
        <p:nvSpPr>
          <p:cNvPr id="6" name="object 19">
            <a:extLst>
              <a:ext uri="{FF2B5EF4-FFF2-40B4-BE49-F238E27FC236}">
                <a16:creationId xmlns:a16="http://schemas.microsoft.com/office/drawing/2014/main" id="{9710DA68-D99F-47D8-945B-F83F63285FEF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prstClr val="white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70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" y="0"/>
            <a:ext cx="12192114" cy="68580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Google Shape;12;p1"/>
          <p:cNvSpPr txBox="1"/>
          <p:nvPr/>
        </p:nvSpPr>
        <p:spPr>
          <a:xfrm>
            <a:off x="10149923" y="596006"/>
            <a:ext cx="1700780" cy="29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ПРАВИТЕЛЬСТВО</a:t>
            </a:r>
            <a:br/>
            <a:r>
              <a:t>МОСКОВСКОЙ ОБЛАСТИ</a:t>
            </a:r>
          </a:p>
        </p:txBody>
      </p:sp>
      <p:pic>
        <p:nvPicPr>
          <p:cNvPr id="2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69" y="525036"/>
            <a:ext cx="265131" cy="33195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9">
            <a:extLst>
              <a:ext uri="{FF2B5EF4-FFF2-40B4-BE49-F238E27FC236}">
                <a16:creationId xmlns:a16="http://schemas.microsoft.com/office/drawing/2014/main" id="{FA9E8366-0ABD-4596-A9F6-04F9BF1EF88D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257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706D3C69-3461-4FF8-8314-66CF00A2A3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635" h="6858000" extrusionOk="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5;p1">
            <a:extLst>
              <a:ext uri="{FF2B5EF4-FFF2-40B4-BE49-F238E27FC236}">
                <a16:creationId xmlns:a16="http://schemas.microsoft.com/office/drawing/2014/main" id="{55DE51EE-92BB-4144-9955-17F4ECE7F9D2}"/>
              </a:ext>
            </a:extLst>
          </p:cNvPr>
          <p:cNvGrpSpPr/>
          <p:nvPr userDrawn="1"/>
        </p:nvGrpSpPr>
        <p:grpSpPr>
          <a:xfrm>
            <a:off x="9720262" y="539750"/>
            <a:ext cx="2209800" cy="371475"/>
            <a:chOff x="9829038" y="547130"/>
            <a:chExt cx="2210562" cy="371857"/>
          </a:xfrm>
        </p:grpSpPr>
        <p:sp>
          <p:nvSpPr>
            <p:cNvPr id="4" name="Google Shape;16;p1">
              <a:extLst>
                <a:ext uri="{FF2B5EF4-FFF2-40B4-BE49-F238E27FC236}">
                  <a16:creationId xmlns:a16="http://schemas.microsoft.com/office/drawing/2014/main" id="{494FBA5A-498E-41B3-92B9-F1DA6D881881}"/>
                </a:ext>
              </a:extLst>
            </p:cNvPr>
            <p:cNvSpPr txBox="1"/>
            <p:nvPr/>
          </p:nvSpPr>
          <p:spPr>
            <a:xfrm>
              <a:off x="10210169" y="650424"/>
              <a:ext cx="1829431" cy="21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hangingPunct="1">
                <a:lnSpc>
                  <a:spcPct val="111000"/>
                </a:lnSpc>
                <a:buClr>
                  <a:prstClr val="white"/>
                </a:buClr>
                <a:buSzPts val="600"/>
                <a:buFont typeface="Montserrat SemiBold"/>
                <a:buNone/>
              </a:pPr>
              <a:r>
                <a:rPr lang="en-US" sz="600" kern="1200" dirty="0">
                  <a:solidFill>
                    <a:prstClr val="white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МИНИСТЕРСТВО ОБРАЗОВАНИЯ МОСКОВСКОЙ ОБЛАСТИ</a:t>
              </a:r>
              <a:endParaRPr sz="1800" kern="1200" dirty="0">
                <a:solidFill>
                  <a:prstClr val="black"/>
                </a:solidFill>
                <a:latin typeface="Montserrat" panose="00000500000000000000" pitchFamily="2" charset="-52"/>
                <a:ea typeface="+mn-ea"/>
                <a:cs typeface="+mn-cs"/>
              </a:endParaRPr>
            </a:p>
          </p:txBody>
        </p:sp>
        <p:pic>
          <p:nvPicPr>
            <p:cNvPr id="5" name="Google Shape;17;p1">
              <a:extLst>
                <a:ext uri="{FF2B5EF4-FFF2-40B4-BE49-F238E27FC236}">
                  <a16:creationId xmlns:a16="http://schemas.microsoft.com/office/drawing/2014/main" id="{55E04772-929C-4E17-8A8E-7B4238D946B0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4894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221F0A-BC05-4F6A-A461-69F892E14B41}"/>
              </a:ext>
            </a:extLst>
          </p:cNvPr>
          <p:cNvGrpSpPr/>
          <p:nvPr userDrawn="1"/>
        </p:nvGrpSpPr>
        <p:grpSpPr>
          <a:xfrm>
            <a:off x="9829038" y="525040"/>
            <a:ext cx="2067385" cy="363357"/>
            <a:chOff x="9829038" y="525040"/>
            <a:chExt cx="2067385" cy="36335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6A88316-E64D-406E-9AE0-6DA2CC4A7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29038" y="525040"/>
              <a:ext cx="275161" cy="3627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EAD3F9-5617-4D25-8DCB-0DE410BF5A92}"/>
                </a:ext>
              </a:extLst>
            </p:cNvPr>
            <p:cNvSpPr txBox="1"/>
            <p:nvPr userDrawn="1"/>
          </p:nvSpPr>
          <p:spPr>
            <a:xfrm>
              <a:off x="10104199" y="596009"/>
              <a:ext cx="179222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hangingPunct="1"/>
              <a: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  <a:t>МИНИСТЕРСТВО ОБРАЗОВАНИЯ </a:t>
              </a:r>
              <a:b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</a:br>
              <a:r>
                <a:rPr lang="ru-RU" sz="650" kern="1200" dirty="0">
                  <a:solidFill>
                    <a:prstClr val="black"/>
                  </a:solidFill>
                  <a:latin typeface="Montserrat SemiBold" panose="00000700000000000000" pitchFamily="2" charset="-52"/>
                  <a:ea typeface="+mn-ea"/>
                  <a:cs typeface="+mn-cs"/>
                </a:rPr>
                <a:t>МОСКОВСКОЙ ОБЛАСТИ</a:t>
              </a:r>
            </a:p>
          </p:txBody>
        </p:sp>
      </p:grpSp>
      <p:sp>
        <p:nvSpPr>
          <p:cNvPr id="5" name="object 19">
            <a:extLst>
              <a:ext uri="{FF2B5EF4-FFF2-40B4-BE49-F238E27FC236}">
                <a16:creationId xmlns:a16="http://schemas.microsoft.com/office/drawing/2014/main" id="{630EFAE4-F8C5-4D2C-AC27-6D452DADB290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13DE4-DEB3-42F2-90A1-4EEAF1CA4684}"/>
              </a:ext>
            </a:extLst>
          </p:cNvPr>
          <p:cNvSpPr txBox="1"/>
          <p:nvPr userDrawn="1"/>
        </p:nvSpPr>
        <p:spPr>
          <a:xfrm>
            <a:off x="610993" y="640361"/>
            <a:ext cx="31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kern="1200" dirty="0">
                <a:solidFill>
                  <a:srgbClr val="D5D5D5"/>
                </a:solidFill>
                <a:latin typeface="Montserrat" panose="00000500000000000000" pitchFamily="2" charset="-52"/>
                <a:ea typeface="+mn-ea"/>
                <a:cs typeface="+mn-cs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398115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hangingPunct="1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prstClr val="white"/>
                </a:solidFill>
                <a:latin typeface="Montserrat SemiBold" panose="00000700000000000000" pitchFamily="2" charset="-52"/>
                <a:ea typeface="+mn-ea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638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EDCD7BC-9B10-4384-B85A-9B4CF9E23318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7EE09F-2E89-4EBE-9B69-04ECEE86E08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C4B6161-982E-4E26-A6AD-630E0BFABD1F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hangingPunct="1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prstClr val="white"/>
                  </a:solidFill>
                  <a:latin typeface="Montserrat SemiBold" panose="00000700000000000000" pitchFamily="2" charset="-52"/>
                  <a:ea typeface="+mn-ea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prstClr val="white"/>
                </a:solidFill>
                <a:latin typeface="Montserrat SemiBold" panose="00000700000000000000" pitchFamily="2" charset="-52"/>
                <a:ea typeface="+mn-ea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682EB81-6FB8-4E18-9169-DB495A81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  <p:sp>
        <p:nvSpPr>
          <p:cNvPr id="6" name="object 19">
            <a:extLst>
              <a:ext uri="{FF2B5EF4-FFF2-40B4-BE49-F238E27FC236}">
                <a16:creationId xmlns:a16="http://schemas.microsoft.com/office/drawing/2014/main" id="{9710DA68-D99F-47D8-945B-F83F63285FEF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prstClr val="white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7774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9">
            <a:extLst>
              <a:ext uri="{FF2B5EF4-FFF2-40B4-BE49-F238E27FC236}">
                <a16:creationId xmlns:a16="http://schemas.microsoft.com/office/drawing/2014/main" id="{FA9E8366-0ABD-4596-A9F6-04F9BF1EF88D}"/>
              </a:ext>
            </a:extLst>
          </p:cNvPr>
          <p:cNvSpPr txBox="1">
            <a:spLocks/>
          </p:cNvSpPr>
          <p:nvPr userDrawn="1"/>
        </p:nvSpPr>
        <p:spPr>
          <a:xfrm>
            <a:off x="148241" y="712840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 algn="r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 algn="r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9748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706D3C69-3461-4FF8-8314-66CF00A2A3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635" h="6858000" extrusionOk="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hangingPunct="1"/>
            <a:endParaRPr sz="1800" kern="1200" dirty="0">
              <a:solidFill>
                <a:prstClr val="black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5;p1">
            <a:extLst>
              <a:ext uri="{FF2B5EF4-FFF2-40B4-BE49-F238E27FC236}">
                <a16:creationId xmlns:a16="http://schemas.microsoft.com/office/drawing/2014/main" id="{55DE51EE-92BB-4144-9955-17F4ECE7F9D2}"/>
              </a:ext>
            </a:extLst>
          </p:cNvPr>
          <p:cNvGrpSpPr/>
          <p:nvPr userDrawn="1"/>
        </p:nvGrpSpPr>
        <p:grpSpPr>
          <a:xfrm>
            <a:off x="9720262" y="539750"/>
            <a:ext cx="2209800" cy="371475"/>
            <a:chOff x="9829038" y="547130"/>
            <a:chExt cx="2210562" cy="371857"/>
          </a:xfrm>
        </p:grpSpPr>
        <p:sp>
          <p:nvSpPr>
            <p:cNvPr id="4" name="Google Shape;16;p1">
              <a:extLst>
                <a:ext uri="{FF2B5EF4-FFF2-40B4-BE49-F238E27FC236}">
                  <a16:creationId xmlns:a16="http://schemas.microsoft.com/office/drawing/2014/main" id="{494FBA5A-498E-41B3-92B9-F1DA6D881881}"/>
                </a:ext>
              </a:extLst>
            </p:cNvPr>
            <p:cNvSpPr txBox="1"/>
            <p:nvPr/>
          </p:nvSpPr>
          <p:spPr>
            <a:xfrm>
              <a:off x="10210169" y="650424"/>
              <a:ext cx="1829431" cy="21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hangingPunct="1">
                <a:lnSpc>
                  <a:spcPct val="111000"/>
                </a:lnSpc>
                <a:buClr>
                  <a:prstClr val="white"/>
                </a:buClr>
                <a:buSzPts val="600"/>
                <a:buFont typeface="Montserrat SemiBold"/>
                <a:buNone/>
              </a:pPr>
              <a:r>
                <a:rPr lang="en-US" sz="600" kern="1200" dirty="0">
                  <a:solidFill>
                    <a:prstClr val="white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МИНИСТЕРСТВО ОБРАЗОВАНИЯ МОСКОВСКОЙ ОБЛАСТИ</a:t>
              </a:r>
              <a:endParaRPr sz="1800" kern="1200" dirty="0">
                <a:solidFill>
                  <a:prstClr val="black"/>
                </a:solidFill>
                <a:latin typeface="Montserrat" panose="00000500000000000000" pitchFamily="2" charset="-52"/>
                <a:ea typeface="+mn-ea"/>
                <a:cs typeface="+mn-cs"/>
              </a:endParaRPr>
            </a:p>
          </p:txBody>
        </p:sp>
        <p:pic>
          <p:nvPicPr>
            <p:cNvPr id="5" name="Google Shape;17;p1">
              <a:extLst>
                <a:ext uri="{FF2B5EF4-FFF2-40B4-BE49-F238E27FC236}">
                  <a16:creationId xmlns:a16="http://schemas.microsoft.com/office/drawing/2014/main" id="{55E04772-929C-4E17-8A8E-7B4238D946B0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374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69" y="525036"/>
            <a:ext cx="265131" cy="33195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oogle Shape;12;p1"/>
          <p:cNvSpPr txBox="1"/>
          <p:nvPr/>
        </p:nvSpPr>
        <p:spPr>
          <a:xfrm>
            <a:off x="10149923" y="596006"/>
            <a:ext cx="1700780" cy="29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600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ПРАВИТЕЛЬСТВО</a:t>
            </a:r>
            <a:br/>
            <a:r>
              <a:t>МОСКОВСКОЙ ОБЛАСТИ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384100" y="712840"/>
            <a:ext cx="180732" cy="177801"/>
          </a:xfrm>
          <a:prstGeom prst="rect">
            <a:avLst/>
          </a:prstGeom>
        </p:spPr>
        <p:txBody>
          <a:bodyPr lIns="0" tIns="0" rIns="0" bIns="0" anchor="t"/>
          <a:lstStyle>
            <a:lvl1pPr indent="25398" defTabSz="914263">
              <a:defRPr sz="1100">
                <a:solidFill>
                  <a:srgbClr val="999999"/>
                </a:solidFill>
                <a:latin typeface="+mj-lt"/>
                <a:ea typeface="+mj-ea"/>
                <a:cs typeface="+mj-cs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95275" y="719137"/>
            <a:ext cx="159300" cy="165101"/>
          </a:xfrm>
          <a:prstGeom prst="rect">
            <a:avLst/>
          </a:prstGeom>
        </p:spPr>
        <p:txBody>
          <a:bodyPr lIns="0" tIns="0" rIns="0" bIns="0" anchor="t"/>
          <a:lstStyle>
            <a:lvl1pPr indent="16932" algn="l">
              <a:defRPr sz="1000">
                <a:solidFill>
                  <a:srgbClr val="999999"/>
                </a:solidFill>
                <a:latin typeface="+mj-lt"/>
                <a:ea typeface="+mj-ea"/>
                <a:cs typeface="+mj-cs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384100" y="712840"/>
            <a:ext cx="180732" cy="177801"/>
          </a:xfrm>
          <a:prstGeom prst="rect">
            <a:avLst/>
          </a:prstGeom>
        </p:spPr>
        <p:txBody>
          <a:bodyPr lIns="0" tIns="0" rIns="0" bIns="0" anchor="t"/>
          <a:lstStyle>
            <a:lvl1pPr indent="25398" defTabSz="914263">
              <a:defRPr sz="1100">
                <a:solidFill>
                  <a:srgbClr val="999999"/>
                </a:solidFill>
                <a:latin typeface="+mj-lt"/>
                <a:ea typeface="+mj-ea"/>
                <a:cs typeface="+mj-cs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8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934" y="539999"/>
            <a:ext cx="265131" cy="33195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object 4"/>
          <p:cNvSpPr txBox="1"/>
          <p:nvPr/>
        </p:nvSpPr>
        <p:spPr>
          <a:xfrm>
            <a:off x="10101761" y="656163"/>
            <a:ext cx="1828801" cy="21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1099"/>
              </a:lnSpc>
              <a:spcBef>
                <a:spcPts val="100"/>
              </a:spcBef>
              <a:defRPr sz="600" cap="all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МИнистерство образования московской области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2"/>
          <p:cNvSpPr/>
          <p:nvPr/>
        </p:nvSpPr>
        <p:spPr>
          <a:xfrm>
            <a:off x="1" y="0"/>
            <a:ext cx="12192114" cy="68580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object 4"/>
          <p:cNvSpPr txBox="1"/>
          <p:nvPr/>
        </p:nvSpPr>
        <p:spPr>
          <a:xfrm>
            <a:off x="10101761" y="656163"/>
            <a:ext cx="1828801" cy="21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1099"/>
              </a:lnSpc>
              <a:spcBef>
                <a:spcPts val="100"/>
              </a:spcBef>
              <a:defRPr sz="600" cap="all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МИнистерство образования московской области</a:t>
            </a:r>
          </a:p>
        </p:txBody>
      </p:sp>
      <p:pic>
        <p:nvPicPr>
          <p:cNvPr id="58" name="Рисунок 10" descr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934" y="539999"/>
            <a:ext cx="265131" cy="33195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/>
          <p:cNvSpPr/>
          <p:nvPr/>
        </p:nvSpPr>
        <p:spPr>
          <a:xfrm>
            <a:off x="1" y="0"/>
            <a:ext cx="12192114" cy="6858000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object 4"/>
          <p:cNvSpPr txBox="1"/>
          <p:nvPr/>
        </p:nvSpPr>
        <p:spPr>
          <a:xfrm>
            <a:off x="10101761" y="656163"/>
            <a:ext cx="1828801" cy="21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1099"/>
              </a:lnSpc>
              <a:spcBef>
                <a:spcPts val="100"/>
              </a:spcBef>
              <a:defRPr sz="600" cap="all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МИнистерство образования московской области</a:t>
            </a:r>
          </a:p>
        </p:txBody>
      </p:sp>
      <p:pic>
        <p:nvPicPr>
          <p:cNvPr id="68" name="Рисунок 10" descr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934" y="539999"/>
            <a:ext cx="265131" cy="33195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384100" y="712840"/>
            <a:ext cx="180732" cy="177801"/>
          </a:xfrm>
          <a:prstGeom prst="rect">
            <a:avLst/>
          </a:prstGeom>
        </p:spPr>
        <p:txBody>
          <a:bodyPr lIns="0" tIns="0" rIns="0" bIns="0" anchor="t"/>
          <a:lstStyle>
            <a:lvl1pPr indent="25398" defTabSz="914263">
              <a:defRPr sz="1100">
                <a:solidFill>
                  <a:srgbClr val="999999"/>
                </a:solidFill>
                <a:latin typeface="+mj-lt"/>
                <a:ea typeface="+mj-ea"/>
                <a:cs typeface="+mj-cs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640000" cy="412542"/>
          </a:xfrm>
        </p:spPr>
        <p:txBody>
          <a:bodyPr>
            <a:noAutofit/>
          </a:bodyPr>
          <a:lstStyle>
            <a:lvl1pPr>
              <a:defRPr lang="ru-RU" sz="2000" kern="1200" spc="5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83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2114" cy="68580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Google Shape;12;p1"/>
          <p:cNvSpPr txBox="1"/>
          <p:nvPr/>
        </p:nvSpPr>
        <p:spPr>
          <a:xfrm>
            <a:off x="10149923" y="596006"/>
            <a:ext cx="1700780" cy="29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ПРАВИТЕЛЬСТВО</a:t>
            </a:r>
            <a:br/>
            <a:r>
              <a:t>МОСКОВСКОЙ ОБЛАСТИ</a:t>
            </a:r>
          </a:p>
        </p:txBody>
      </p:sp>
      <p:pic>
        <p:nvPicPr>
          <p:cNvPr id="4" name="Рисунок 2" descr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069" y="525036"/>
            <a:ext cx="265131" cy="3319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ontserrat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7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45;p10"/>
          <p:cNvSpPr txBox="1"/>
          <p:nvPr/>
        </p:nvSpPr>
        <p:spPr>
          <a:xfrm>
            <a:off x="956522" y="650179"/>
            <a:ext cx="869295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spc="70">
                <a:solidFill>
                  <a:srgbClr val="A6A6A6"/>
                </a:solidFill>
              </a:defRPr>
            </a:lvl1pPr>
          </a:lstStyle>
          <a:p>
            <a:r>
              <a:t>ПЕРЕЧИСЛЕНИЕ ДЕНЕЖНЫХ СРЕДСТ ЗАСТРОЙЩИКАМИ</a:t>
            </a:r>
          </a:p>
        </p:txBody>
      </p:sp>
      <p:sp>
        <p:nvSpPr>
          <p:cNvPr id="86" name="Прямая соединительная линия 6"/>
          <p:cNvSpPr/>
          <p:nvPr/>
        </p:nvSpPr>
        <p:spPr>
          <a:xfrm flipH="1">
            <a:off x="6095998" y="1635741"/>
            <a:ext cx="1" cy="492710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" name="TextBox 9"/>
          <p:cNvSpPr txBox="1"/>
          <p:nvPr/>
        </p:nvSpPr>
        <p:spPr>
          <a:xfrm>
            <a:off x="468360" y="5062662"/>
            <a:ext cx="112552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2800" spc="5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/>
              <a:t>ОРГАНИЗАЦИЯ ПРОФИЛАКТИЧЕСКОЙ РАБОТЫ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70017" y="6187872"/>
            <a:ext cx="385361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Акимова Лидия Викторовна, начальник ЦСПС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9978034" y="1741711"/>
            <a:ext cx="2426433" cy="41819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endParaRPr lang="ru-RU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269" y="394635"/>
            <a:ext cx="106488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z="1600" cap="all" spc="12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ЦЕНТР </a:t>
            </a:r>
            <a:r>
              <a:rPr lang="ru-RU" sz="1600" cap="all" spc="12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СОЦИАЛЬНО-ПЕДАГОГИЧЕСКОГО СОПРОВОЖДЕНИЯ</a:t>
            </a:r>
            <a:endParaRPr lang="ru-RU" sz="1600" cap="all" spc="120" dirty="0">
              <a:solidFill>
                <a:schemeClr val="bg1">
                  <a:lumMod val="65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7557" y="7938747"/>
            <a:ext cx="2528549" cy="27263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45700" tIns="2160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</a:pPr>
            <a:endParaRPr lang="ru-RU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81" y="2159906"/>
            <a:ext cx="4606925" cy="4606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3752" y="1580288"/>
            <a:ext cx="7127272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ЧАТ «МЕТОДИЧЕСКИЕ ВСТРЕЧИ»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85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1167" y="410972"/>
            <a:ext cx="684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5" dirty="0">
                <a:solidFill>
                  <a:srgbClr val="A6A6A6"/>
                </a:solidFill>
                <a:latin typeface="Microsoft Sans Serif"/>
                <a:cs typeface="Microsoft Sans Serif"/>
              </a:rPr>
              <a:t>ЦЕНТР</a:t>
            </a:r>
            <a:r>
              <a:rPr sz="1600" spc="3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600" spc="95" dirty="0">
                <a:solidFill>
                  <a:srgbClr val="A6A6A6"/>
                </a:solidFill>
                <a:latin typeface="Microsoft Sans Serif"/>
                <a:cs typeface="Microsoft Sans Serif"/>
              </a:rPr>
              <a:t>СОЦИАЛЬНО-</a:t>
            </a:r>
            <a:r>
              <a:rPr sz="1600" spc="70" dirty="0">
                <a:solidFill>
                  <a:srgbClr val="A6A6A6"/>
                </a:solidFill>
                <a:latin typeface="Microsoft Sans Serif"/>
                <a:cs typeface="Microsoft Sans Serif"/>
              </a:rPr>
              <a:t>ПЕДАГОГИЧЕСКОГО</a:t>
            </a:r>
            <a:r>
              <a:rPr sz="1600" spc="3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СОПРОВОЖДЕНИЯ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427" y="936497"/>
            <a:ext cx="9558198" cy="3406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25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D75B5"/>
                </a:solidFill>
                <a:latin typeface="Arial"/>
                <a:cs typeface="Arial"/>
              </a:rPr>
              <a:t>Осуществляет</a:t>
            </a:r>
            <a:r>
              <a:rPr sz="1800" b="1" spc="-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2D75B5"/>
                </a:solidFill>
                <a:latin typeface="Arial"/>
                <a:cs typeface="Arial"/>
              </a:rPr>
              <a:t>комплексную</a:t>
            </a:r>
            <a:r>
              <a:rPr sz="1800" b="1" spc="-1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b="1" spc="-20" dirty="0" err="1" smtClean="0">
                <a:solidFill>
                  <a:srgbClr val="2D75B5"/>
                </a:solidFill>
                <a:latin typeface="Arial"/>
                <a:cs typeface="Arial"/>
              </a:rPr>
              <a:t>организационно-</a:t>
            </a:r>
            <a:r>
              <a:rPr sz="1800" b="1" spc="-10" dirty="0" err="1" smtClean="0">
                <a:solidFill>
                  <a:srgbClr val="2D75B5"/>
                </a:solidFill>
                <a:latin typeface="Arial"/>
                <a:cs typeface="Arial"/>
              </a:rPr>
              <a:t>методическую</a:t>
            </a:r>
            <a:r>
              <a:rPr lang="ru-RU" sz="1800" b="1" spc="-10" dirty="0" smtClean="0">
                <a:solidFill>
                  <a:srgbClr val="2D75B5"/>
                </a:solidFill>
                <a:latin typeface="Arial"/>
                <a:cs typeface="Arial"/>
              </a:rPr>
              <a:t> работу</a:t>
            </a:r>
            <a:endParaRPr sz="1800" dirty="0">
              <a:latin typeface="Arial"/>
              <a:cs typeface="Arial"/>
            </a:endParaRPr>
          </a:p>
          <a:p>
            <a:pPr marL="1471295" algn="ctr">
              <a:lnSpc>
                <a:spcPct val="100000"/>
              </a:lnSpc>
            </a:pPr>
            <a:r>
              <a:rPr sz="1800" b="1" dirty="0">
                <a:solidFill>
                  <a:srgbClr val="2D75B5"/>
                </a:solidFill>
                <a:latin typeface="Arial"/>
                <a:cs typeface="Arial"/>
              </a:rPr>
              <a:t>по</a:t>
            </a:r>
            <a:r>
              <a:rPr sz="1800" b="1" spc="-114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5"/>
                </a:solidFill>
                <a:latin typeface="Arial"/>
                <a:cs typeface="Arial"/>
              </a:rPr>
              <a:t>профилактике</a:t>
            </a:r>
            <a:r>
              <a:rPr sz="1800" b="1" spc="-7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5"/>
                </a:solidFill>
                <a:latin typeface="Arial"/>
                <a:cs typeface="Arial"/>
              </a:rPr>
              <a:t>деструктивного</a:t>
            </a:r>
            <a:r>
              <a:rPr sz="1800" b="1" spc="-6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5"/>
                </a:solidFill>
                <a:latin typeface="Arial"/>
                <a:cs typeface="Arial"/>
              </a:rPr>
              <a:t>поведения</a:t>
            </a:r>
            <a:r>
              <a:rPr sz="1800" b="1" spc="-9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D75B5"/>
                </a:solidFill>
                <a:latin typeface="Arial"/>
                <a:cs typeface="Arial"/>
              </a:rPr>
              <a:t>несовершеннолетних</a:t>
            </a:r>
            <a:endParaRPr sz="1800" dirty="0">
              <a:latin typeface="Arial"/>
              <a:cs typeface="Arial"/>
            </a:endParaRPr>
          </a:p>
          <a:p>
            <a:pPr marL="1471295" algn="ctr">
              <a:lnSpc>
                <a:spcPct val="100000"/>
              </a:lnSpc>
              <a:spcBef>
                <a:spcPts val="1200"/>
              </a:spcBef>
            </a:pPr>
            <a:r>
              <a:rPr sz="1800" b="1" u="sng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Выступает</a:t>
            </a:r>
            <a:r>
              <a:rPr sz="1800" b="1" u="sng" spc="-45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координатором</a:t>
            </a:r>
            <a:endParaRPr sz="1800" dirty="0">
              <a:latin typeface="Arial"/>
              <a:cs typeface="Arial"/>
            </a:endParaRPr>
          </a:p>
          <a:p>
            <a:pPr marL="1468120" algn="ctr">
              <a:lnSpc>
                <a:spcPct val="100000"/>
              </a:lnSpc>
            </a:pPr>
            <a:r>
              <a:rPr sz="1800" b="1" u="sng" spc="-15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профилактической </a:t>
            </a:r>
            <a:r>
              <a:rPr sz="1800" b="1" u="sng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и</a:t>
            </a:r>
            <a:r>
              <a:rPr sz="1800" b="1" u="sng" spc="-60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воспитательной</a:t>
            </a:r>
            <a:r>
              <a:rPr sz="1800" b="1" u="sng" spc="-5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работы</a:t>
            </a:r>
            <a:r>
              <a:rPr sz="1800" b="1" u="sng" spc="-35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в</a:t>
            </a:r>
            <a:r>
              <a:rPr sz="1800" b="1" u="sng" spc="-55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Московской</a:t>
            </a:r>
            <a:r>
              <a:rPr sz="1800" b="1" u="sng" spc="-45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2D75B5"/>
                </a:solidFill>
                <a:uFill>
                  <a:solidFill>
                    <a:srgbClr val="2D75B5"/>
                  </a:solidFill>
                </a:uFill>
                <a:latin typeface="Arial"/>
                <a:cs typeface="Arial"/>
              </a:rPr>
              <a:t>области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800" dirty="0">
              <a:latin typeface="Arial"/>
              <a:cs typeface="Arial"/>
            </a:endParaRPr>
          </a:p>
          <a:p>
            <a:pPr marL="147066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Профессиональное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сообщество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СФЕРУМ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(MAX)</a:t>
            </a:r>
            <a:endParaRPr sz="1400" dirty="0">
              <a:latin typeface="Arial"/>
              <a:cs typeface="Arial"/>
            </a:endParaRPr>
          </a:p>
          <a:p>
            <a:pPr marL="1471295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«Воспитание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профилактика»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Courier New"/>
              <a:buChar char="o"/>
              <a:tabLst>
                <a:tab pos="35496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Размещение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актуальных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документов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методических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материалов</a:t>
            </a:r>
            <a:endParaRPr sz="14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Courier New"/>
              <a:buChar char="o"/>
              <a:tabLst>
                <a:tab pos="35496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Информирование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мероприятиях,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конкурсах,</a:t>
            </a:r>
            <a:r>
              <a:rPr sz="1400" spc="-10" dirty="0">
                <a:latin typeface="Microsoft Sans Serif"/>
                <a:cs typeface="Microsoft Sans Serif"/>
              </a:rPr>
              <a:t> семинарах</a:t>
            </a:r>
            <a:endParaRPr sz="14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496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Координация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региональных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проектов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601" y="4644390"/>
            <a:ext cx="5660390" cy="1584960"/>
          </a:xfrm>
          <a:prstGeom prst="rect">
            <a:avLst/>
          </a:prstGeom>
          <a:ln w="25907">
            <a:solidFill>
              <a:srgbClr val="2D75B5"/>
            </a:solidFill>
          </a:ln>
        </p:spPr>
        <p:txBody>
          <a:bodyPr vert="horz" wrap="square" lIns="0" tIns="23622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86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КОНТАКТЫ:</a:t>
            </a:r>
            <a:endParaRPr sz="1800">
              <a:latin typeface="Microsoft Sans Serif"/>
              <a:cs typeface="Microsoft Sans Serif"/>
            </a:endParaRPr>
          </a:p>
          <a:p>
            <a:pPr marL="43815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Microsoft Sans Serif"/>
                <a:cs typeface="Microsoft Sans Serif"/>
              </a:rPr>
              <a:t>Москва,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ул.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Енисейская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д.3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к.5,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каб.: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332,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333,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334</a:t>
            </a:r>
            <a:endParaRPr sz="1800">
              <a:latin typeface="Microsoft Sans Serif"/>
              <a:cs typeface="Microsoft Sans Serif"/>
            </a:endParaRPr>
          </a:p>
          <a:p>
            <a:pPr marL="43815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Microsoft Sans Serif"/>
                <a:cs typeface="Microsoft Sans Serif"/>
              </a:rPr>
              <a:t>Тел.: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+7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499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940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37,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доб.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120</a:t>
            </a:r>
            <a:endParaRPr sz="1800">
              <a:latin typeface="Microsoft Sans Serif"/>
              <a:cs typeface="Microsoft Sans Serif"/>
            </a:endParaRPr>
          </a:p>
          <a:p>
            <a:pPr marL="43815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Microsoft Sans Serif"/>
                <a:cs typeface="Microsoft Sans Serif"/>
              </a:rPr>
              <a:t>Тел.: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+7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499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940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36,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доб.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167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11" y="3235236"/>
            <a:ext cx="3008566" cy="2994114"/>
          </a:xfrm>
          <a:prstGeom prst="round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9509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19"/>
          <p:cNvSpPr txBox="1">
            <a:spLocks noGrp="1"/>
          </p:cNvSpPr>
          <p:nvPr>
            <p:ph type="sldNum" sz="quarter" idx="2"/>
          </p:nvPr>
        </p:nvSpPr>
        <p:spPr>
          <a:xfrm>
            <a:off x="437831" y="71284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0" name="Google Shape;45;p10"/>
          <p:cNvSpPr txBox="1"/>
          <p:nvPr/>
        </p:nvSpPr>
        <p:spPr>
          <a:xfrm>
            <a:off x="956523" y="650180"/>
            <a:ext cx="639076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 spc="70">
                <a:solidFill>
                  <a:srgbClr val="A6A6A6"/>
                </a:solidFill>
              </a:defRPr>
            </a:lvl1pPr>
          </a:lstStyle>
          <a:p>
            <a:r>
              <a:rPr lang="ru-RU" dirty="0" smtClean="0"/>
              <a:t>В ПОМОЩЬ ШКОЛЕ РАЗРАБОТАНЫ: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22524" t="24795" r="21643" b="12698"/>
          <a:stretch/>
        </p:blipFill>
        <p:spPr>
          <a:xfrm>
            <a:off x="354564" y="1167333"/>
            <a:ext cx="6186635" cy="3895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25260" t="20330" r="24052" b="42099"/>
          <a:stretch/>
        </p:blipFill>
        <p:spPr>
          <a:xfrm>
            <a:off x="6611887" y="2644787"/>
            <a:ext cx="5443299" cy="2269548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7347285" y="5186133"/>
            <a:ext cx="4276968" cy="679772"/>
          </a:xfrm>
          <a:prstGeom prst="rect">
            <a:avLst/>
          </a:prstGeom>
          <a:solidFill>
            <a:srgbClr val="DADAD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7999" tIns="107999" rIns="107999" bIns="107999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r>
              <a:rPr lang="ru-RU" dirty="0" smtClean="0"/>
              <a:t>Типовой план совместных мероприятий по профилактике правонарушений и преступлений обучающихся в образовательных организациях, состоящих на различных видах учета</a:t>
            </a:r>
            <a:endParaRPr lang="tt-RU" dirty="0"/>
          </a:p>
        </p:txBody>
      </p:sp>
      <p:sp>
        <p:nvSpPr>
          <p:cNvPr id="14" name="TextBox 9"/>
          <p:cNvSpPr txBox="1"/>
          <p:nvPr/>
        </p:nvSpPr>
        <p:spPr>
          <a:xfrm>
            <a:off x="999796" y="5340021"/>
            <a:ext cx="4896170" cy="525884"/>
          </a:xfrm>
          <a:prstGeom prst="rect">
            <a:avLst/>
          </a:prstGeom>
          <a:solidFill>
            <a:srgbClr val="DADAD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7999" tIns="107999" rIns="107999" bIns="107999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algn="ctr"/>
            <a:r>
              <a:rPr lang="ru-RU" dirty="0" smtClean="0">
                <a:sym typeface="Montserrat SemiBold"/>
              </a:rPr>
              <a:t>Алгоритм работы по каждому виду деструктивного поведения для всего штаба воспитательной работы</a:t>
            </a:r>
            <a:endParaRPr lang="ru-RU" dirty="0">
              <a:sym typeface="Montserrat Semi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9433" y="712840"/>
            <a:ext cx="4988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№ Р-418 от 02.04.2025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«Об </a:t>
            </a:r>
            <a:r>
              <a:rPr lang="ru-RU" b="1" dirty="0">
                <a:solidFill>
                  <a:schemeClr val="tx1"/>
                </a:solidFill>
              </a:rPr>
              <a:t>утверждении порядка действий в образовательных организациях при работе с несовершеннолетними с </a:t>
            </a:r>
            <a:r>
              <a:rPr lang="ru-RU" b="1" dirty="0" err="1">
                <a:solidFill>
                  <a:schemeClr val="tx1"/>
                </a:solidFill>
              </a:rPr>
              <a:t>девиантным</a:t>
            </a:r>
            <a:r>
              <a:rPr lang="ru-RU" b="1" dirty="0">
                <a:solidFill>
                  <a:schemeClr val="tx1"/>
                </a:solidFill>
              </a:rPr>
              <a:t> поведением и типового плана работы образовательных организаций по профилактике правонарушений и преступлений обучающихся, состоящих на различных видах профилактического </a:t>
            </a:r>
            <a:r>
              <a:rPr lang="ru-RU" b="1" dirty="0" smtClean="0">
                <a:solidFill>
                  <a:schemeClr val="tx1"/>
                </a:solidFill>
              </a:rPr>
              <a:t>учета»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8441" y="252671"/>
            <a:ext cx="4930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Распоряжение Министерства образования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698415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19"/>
          <p:cNvSpPr txBox="1">
            <a:spLocks noGrp="1"/>
          </p:cNvSpPr>
          <p:nvPr>
            <p:ph type="sldNum" sz="quarter" idx="2"/>
          </p:nvPr>
        </p:nvSpPr>
        <p:spPr>
          <a:xfrm>
            <a:off x="437831" y="71284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90" name="Google Shape;45;p10"/>
          <p:cNvSpPr txBox="1"/>
          <p:nvPr/>
        </p:nvSpPr>
        <p:spPr>
          <a:xfrm>
            <a:off x="956522" y="650180"/>
            <a:ext cx="845348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 spc="70">
                <a:solidFill>
                  <a:srgbClr val="A6A6A6"/>
                </a:solidFill>
              </a:defRPr>
            </a:lvl1pPr>
          </a:lstStyle>
          <a:p>
            <a:r>
              <a:rPr lang="ru-RU" dirty="0" smtClean="0"/>
              <a:t>РАСПОРЯЖЕНИЕ МИНИСТЕРСТВА ОБРАЗОВАНИЯ МОСКОВСКОЙ ОБЛАСТИ №</a:t>
            </a:r>
            <a:r>
              <a:rPr lang="ru-RU" dirty="0"/>
              <a:t>Р-708 от 15.08.2025</a:t>
            </a:r>
          </a:p>
        </p:txBody>
      </p:sp>
      <p:sp>
        <p:nvSpPr>
          <p:cNvPr id="91" name="TextBox 9"/>
          <p:cNvSpPr txBox="1"/>
          <p:nvPr/>
        </p:nvSpPr>
        <p:spPr>
          <a:xfrm>
            <a:off x="5855027" y="4779811"/>
            <a:ext cx="6145991" cy="216000"/>
          </a:xfrm>
          <a:prstGeom prst="rect">
            <a:avLst/>
          </a:prstGeom>
          <a:solidFill>
            <a:srgbClr val="DADA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107999" rIns="107999" bIns="107999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endParaRPr dirty="0"/>
          </a:p>
        </p:txBody>
      </p:sp>
      <p:sp>
        <p:nvSpPr>
          <p:cNvPr id="92" name="TextBox 10"/>
          <p:cNvSpPr txBox="1"/>
          <p:nvPr/>
        </p:nvSpPr>
        <p:spPr>
          <a:xfrm>
            <a:off x="6020537" y="5038788"/>
            <a:ext cx="5889767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defRPr sz="1600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ru-RU" dirty="0">
                <a:latin typeface="Montserrat SemiBold"/>
                <a:ea typeface="Arial"/>
                <a:cs typeface="Arial"/>
                <a:sym typeface="Montserrat SemiBold"/>
              </a:rPr>
              <a:t>Нововведения в рамках </a:t>
            </a:r>
            <a:r>
              <a:rPr lang="ru-RU" dirty="0" smtClean="0">
                <a:latin typeface="Montserrat SemiBold"/>
                <a:ea typeface="Arial"/>
                <a:cs typeface="Arial"/>
                <a:sym typeface="Montserrat SemiBold"/>
              </a:rPr>
              <a:t>ВШУ</a:t>
            </a:r>
            <a:endParaRPr lang="ru-RU" dirty="0">
              <a:latin typeface="Montserrat SemiBold"/>
              <a:ea typeface="Arial"/>
              <a:cs typeface="Arial"/>
              <a:sym typeface="Montserrat SemiBold"/>
            </a:endParaRPr>
          </a:p>
          <a:p>
            <a:pPr marL="215999" indent="-215999">
              <a:spcBef>
                <a:spcPts val="600"/>
              </a:spcBef>
              <a:buClr>
                <a:srgbClr val="BFBFBF"/>
              </a:buClr>
              <a:buSzPct val="120000"/>
              <a:buFont typeface="Montserrat Regular"/>
              <a:buChar char="▶"/>
              <a:defRPr sz="1200"/>
            </a:pPr>
            <a:r>
              <a:rPr lang="ru-RU" dirty="0" smtClean="0"/>
              <a:t>Выделены </a:t>
            </a:r>
            <a:r>
              <a:rPr lang="ru-RU" dirty="0"/>
              <a:t>4 группы несовершеннолетних, требующих особого внимания и контроля штаба ВР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15999" indent="-215999">
              <a:spcBef>
                <a:spcPts val="600"/>
              </a:spcBef>
              <a:buClr>
                <a:srgbClr val="BFBFBF"/>
              </a:buClr>
              <a:buSzPct val="120000"/>
              <a:buFont typeface="Montserrat Regular"/>
              <a:buChar char="▶"/>
              <a:defRPr sz="1200"/>
            </a:pPr>
            <a:r>
              <a:rPr lang="ru-RU" dirty="0"/>
              <a:t>Учет на платформе ФГИС «Моя школа»</a:t>
            </a:r>
          </a:p>
          <a:p>
            <a:pPr marL="215999" indent="-215999">
              <a:spcBef>
                <a:spcPts val="600"/>
              </a:spcBef>
              <a:buClr>
                <a:srgbClr val="BFBFBF"/>
              </a:buClr>
              <a:buSzPct val="120000"/>
              <a:buFont typeface="Montserrat Regular"/>
              <a:buChar char="▶"/>
              <a:defRPr sz="1200"/>
            </a:pPr>
            <a:r>
              <a:rPr lang="ru-RU" dirty="0"/>
              <a:t>Регламентация постановки, снятия, ведения учета отдельных категорий несовершеннолетних </a:t>
            </a:r>
          </a:p>
          <a:p>
            <a:pPr>
              <a:spcBef>
                <a:spcPts val="600"/>
              </a:spcBef>
              <a:buClr>
                <a:srgbClr val="BFBFBF"/>
              </a:buClr>
              <a:buSzPct val="120000"/>
              <a:defRPr sz="1200"/>
            </a:pPr>
            <a:endParaRPr lang="ru-RU" sz="12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F73B045-B5FE-4807-AC56-F4A388BC1502}"/>
              </a:ext>
            </a:extLst>
          </p:cNvPr>
          <p:cNvSpPr txBox="1"/>
          <p:nvPr/>
        </p:nvSpPr>
        <p:spPr>
          <a:xfrm>
            <a:off x="437831" y="2396938"/>
            <a:ext cx="4422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№Р-550 от 28.08.2020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C8A16C-8CA4-4E55-94D6-0FBCEC921881}"/>
              </a:ext>
            </a:extLst>
          </p:cNvPr>
          <p:cNvCxnSpPr>
            <a:cxnSpLocks/>
          </p:cNvCxnSpPr>
          <p:nvPr/>
        </p:nvCxnSpPr>
        <p:spPr>
          <a:xfrm flipV="1">
            <a:off x="296587" y="2493712"/>
            <a:ext cx="4932676" cy="21032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62127" y="1629060"/>
            <a:ext cx="449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hangingPunct="1"/>
            <a:r>
              <a:rPr lang="ru-RU" sz="2800" b="1" kern="1200" dirty="0" smtClean="0">
                <a:solidFill>
                  <a:schemeClr val="accent5"/>
                </a:solidFill>
                <a:ea typeface="+mn-ea"/>
                <a:cs typeface="+mn-cs"/>
              </a:rPr>
              <a:t>№Р-708 от 15.08.2025</a:t>
            </a:r>
            <a:endParaRPr lang="ru-RU" sz="2800" b="1" kern="1200" dirty="0">
              <a:solidFill>
                <a:schemeClr val="accent5"/>
              </a:solidFill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0010" y="220865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«</a:t>
            </a:r>
            <a:r>
              <a:rPr lang="ru-RU" sz="1600" b="1" dirty="0"/>
              <a:t>Об утверждении Положения </a:t>
            </a:r>
            <a:br>
              <a:rPr lang="ru-RU" sz="1600" b="1" dirty="0"/>
            </a:br>
            <a:r>
              <a:rPr lang="ru-RU" sz="1600" b="1" dirty="0"/>
              <a:t>об учете отдельных категорий несовершеннолетних </a:t>
            </a:r>
            <a:br>
              <a:rPr lang="ru-RU" sz="1600" b="1" dirty="0"/>
            </a:br>
            <a:r>
              <a:rPr lang="ru-RU" sz="1600" b="1" dirty="0"/>
              <a:t>в образовательных организациях </a:t>
            </a:r>
            <a:br>
              <a:rPr lang="ru-RU" sz="1600" b="1" dirty="0"/>
            </a:br>
            <a:r>
              <a:rPr lang="ru-RU" sz="1600" b="1" dirty="0"/>
              <a:t>в Московской области</a:t>
            </a:r>
            <a:r>
              <a:rPr lang="ru-RU" sz="1600" dirty="0"/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5627" y="3007463"/>
            <a:ext cx="3927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«О проведении индивидуальной профилактической работы с обучающимися в муниципальных общеобразовательных организациях в Московской области, государственных образовательных организациях Московской области, подведомственных Министерству образования Московской области»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4456" y="1385830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БЫЛО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24673" y="1369670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СТАЛО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86400" y="1629060"/>
            <a:ext cx="0" cy="4713551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21773" y="3342244"/>
            <a:ext cx="637924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1"/>
            <a:r>
              <a:rPr lang="ru-RU" sz="2400" b="1" kern="1200" dirty="0" smtClean="0">
                <a:solidFill>
                  <a:schemeClr val="accent5"/>
                </a:solidFill>
              </a:rPr>
              <a:t>Методические рекомендации об организации учета </a:t>
            </a:r>
          </a:p>
          <a:p>
            <a:pPr algn="ctr" defTabSz="457200" hangingPunct="1"/>
            <a:r>
              <a:rPr lang="ru-RU" sz="1100" dirty="0" smtClean="0"/>
              <a:t> </a:t>
            </a:r>
          </a:p>
          <a:p>
            <a:pPr algn="ctr" defTabSz="457200" hangingPunct="1"/>
            <a:r>
              <a:rPr lang="ru-RU" sz="1600" dirty="0"/>
              <a:t>Письмо </a:t>
            </a:r>
            <a:r>
              <a:rPr lang="ru-RU" sz="1600" dirty="0" smtClean="0"/>
              <a:t>Министерства образования Московской области </a:t>
            </a:r>
          </a:p>
          <a:p>
            <a:pPr algn="ctr" defTabSz="457200" hangingPunct="1"/>
            <a:r>
              <a:rPr lang="ru-RU" sz="1600" dirty="0" smtClean="0"/>
              <a:t>от 24.09.2025 </a:t>
            </a:r>
            <a:r>
              <a:rPr lang="ru-RU" sz="1600" dirty="0"/>
              <a:t>№ </a:t>
            </a:r>
            <a:r>
              <a:rPr lang="ru-RU" sz="1600" dirty="0" smtClean="0"/>
              <a:t>18Исх-13230/14-01</a:t>
            </a:r>
            <a:endParaRPr lang="ru-RU" sz="3200" b="1" kern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8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9">
            <a:extLst>
              <a:ext uri="{FF2B5EF4-FFF2-40B4-BE49-F238E27FC236}">
                <a16:creationId xmlns:a16="http://schemas.microsoft.com/office/drawing/2014/main" id="{3FC2557E-C851-5929-CB9B-0D26C8033FED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434392" y="434280"/>
            <a:ext cx="13044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indent="25398" defTabSz="914262">
              <a:defRPr sz="1100">
                <a:solidFill>
                  <a:srgbClr val="999999"/>
                </a:solidFill>
                <a:latin typeface="+mj-lt"/>
                <a:ea typeface="+mj-ea"/>
                <a:cs typeface="+mj-cs"/>
                <a:sym typeface="Montserrat Regular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7" name="Google Shape;45;p10"/>
          <p:cNvSpPr txBox="1"/>
          <p:nvPr/>
        </p:nvSpPr>
        <p:spPr>
          <a:xfrm>
            <a:off x="651614" y="376986"/>
            <a:ext cx="10672878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kern="0">
                <a:solidFill>
                  <a:srgbClr val="000000"/>
                </a:solidFill>
                <a:latin typeface="Montserrat Regular"/>
                <a:ea typeface="Arial"/>
                <a:cs typeface="Arial"/>
              </a:defRPr>
            </a:lvl1pPr>
          </a:lstStyle>
          <a:p>
            <a:r>
              <a:rPr lang="ru-RU" sz="2000" b="0" spc="70" dirty="0">
                <a:solidFill>
                  <a:srgbClr val="A6A6A6"/>
                </a:solidFill>
                <a:latin typeface="+mj-lt"/>
                <a:ea typeface="+mj-ea"/>
                <a:cs typeface="+mj-cs"/>
              </a:rPr>
              <a:t>ОРГАНИЗАЦИОННО-НОРМАТИВНЫЕ ДОКУМЕНТЫ </a:t>
            </a:r>
            <a:r>
              <a:rPr lang="ru-RU" sz="2000" b="0" spc="70" dirty="0" smtClean="0">
                <a:solidFill>
                  <a:srgbClr val="A6A6A6"/>
                </a:solidFill>
                <a:latin typeface="+mj-lt"/>
                <a:ea typeface="+mj-ea"/>
                <a:cs typeface="+mj-cs"/>
              </a:rPr>
              <a:t>ПО ПРОФИЛАКТИКЕ В ОО</a:t>
            </a:r>
            <a:endParaRPr lang="ru-RU" sz="2000" b="0" spc="70" dirty="0">
              <a:solidFill>
                <a:srgbClr val="A6A6A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58" y="4945400"/>
            <a:ext cx="403270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ПСИХОЛОГО-ПЕДАГОГИЧЕСКИЙ КОНСИЛИУМ (</a:t>
            </a:r>
            <a:r>
              <a:rPr kumimoji="0" lang="ru-RU" sz="12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ППк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)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458" y="5220964"/>
            <a:ext cx="2035534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1. Положение о ППк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458" y="5496528"/>
            <a:ext cx="28918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2. Приказ о составе ППк на учебный год с графиком заседаний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 ППк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81" y="997992"/>
            <a:ext cx="6658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Основной</a:t>
            </a:r>
            <a:r>
              <a:rPr kumimoji="0" lang="ru-RU" sz="1200" b="1" i="0" u="sng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 инструмент профилактической работы в ОО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 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СОВЕТ ПРОФИЛАКТИКИ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458" y="1558615"/>
            <a:ext cx="8339499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1. Положение о Совете профилактики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458" y="1878531"/>
            <a:ext cx="897932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2. Приказ о составе Совета профилактики на учебный год с графиком заседаний Совета профилактики и протоколом проведения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458" y="2378188"/>
            <a:ext cx="11803423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3.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оложение о ВШУ (определены целевые группы, механизм, сроки, ответственные, утверждены формы документов):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Форма ИПР с обучающемся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Форма 1-КДН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 (межведомственное взаимодействие)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Форма ЗАКЛЮЧЕНИЕ по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результатам проведенной проверки жалоб, заявлений или других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сообщений в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отношении несовершеннолетнего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обучающегося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ЖУРНАЛ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УЧЕТА отдельных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категорий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несовершеннолетних обучающихся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, в отношении которых проводится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индивидуальная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профилактическая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работа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ПРЕДСТАВЛЕНИЕ на обучающегося, подлежащего учету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ПРЕДСТАВЛЕНИЕ о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необходимости прекращения учета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несовершеннолетнего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Чек-листы наблюдения обучающихся по зонам для классных руководителей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Форма предоставления отчетности ОО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200" dirty="0" smtClean="0"/>
              <a:t>Чек-лист третичной профилактики в ОО</a:t>
            </a:r>
            <a:endParaRPr lang="ru-RU" sz="1200" dirty="0">
              <a:solidFill>
                <a:srgbClr val="000000"/>
              </a:solidFill>
              <a:latin typeface="+mj-lt"/>
              <a:ea typeface="+mj-ea"/>
              <a:cs typeface="+mj-cs"/>
              <a:sym typeface="Montserrat Regular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2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Montserrat Regular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2367" y="4945400"/>
            <a:ext cx="337701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СЛУЖБА МЕДИАЦИИ/ПРИМИРЕНИЯ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2367" y="5238577"/>
            <a:ext cx="294453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1. Положение о Службе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 медиации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2367" y="5523266"/>
            <a:ext cx="673421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2. Приказ о составе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Службы медиации/примирения 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на учебный год с графиком заседаний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Montserrat Regular"/>
              </a:rPr>
              <a:t> 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2367" y="5807955"/>
            <a:ext cx="686963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Montserrat Regular"/>
              </a:rPr>
              <a:t>3. Журнал проведенных встреч в рамках работы Службы медиации/примирения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ontserrat Regula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735" y="4539838"/>
            <a:ext cx="480772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1200" b="1" dirty="0"/>
              <a:t> </a:t>
            </a:r>
            <a:r>
              <a:rPr lang="ru-RU" sz="1200" b="1" u="sng" dirty="0"/>
              <a:t>Дополнительные инструменты профилактической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924034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1407" y="1412716"/>
            <a:ext cx="1163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a typeface="Arial"/>
                <a:cs typeface="Arial"/>
              </a:rPr>
              <a:t>Для систематизации информации о несовершеннолетних, подлежащих учету и профилактической работе выделяют зоны «групп риска»:</a:t>
            </a:r>
          </a:p>
        </p:txBody>
      </p:sp>
      <p:sp>
        <p:nvSpPr>
          <p:cNvPr id="89" name="object 19"/>
          <p:cNvSpPr txBox="1">
            <a:spLocks noGrp="1"/>
          </p:cNvSpPr>
          <p:nvPr>
            <p:ph type="sldNum" sz="quarter" idx="2"/>
          </p:nvPr>
        </p:nvSpPr>
        <p:spPr>
          <a:xfrm>
            <a:off x="437831" y="71284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0" name="Google Shape;45;p10"/>
          <p:cNvSpPr txBox="1"/>
          <p:nvPr/>
        </p:nvSpPr>
        <p:spPr>
          <a:xfrm>
            <a:off x="956522" y="650180"/>
            <a:ext cx="869295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spc="70">
                <a:solidFill>
                  <a:srgbClr val="A6A6A6"/>
                </a:solidFill>
              </a:defRPr>
            </a:lvl1pPr>
          </a:lstStyle>
          <a:p>
            <a:r>
              <a:rPr lang="ru-RU" dirty="0"/>
              <a:t>ЗОНЫ РИСКА</a:t>
            </a:r>
            <a:endParaRPr dirty="0"/>
          </a:p>
        </p:txBody>
      </p:sp>
      <p:sp>
        <p:nvSpPr>
          <p:cNvPr id="22" name="TextBox 21"/>
          <p:cNvSpPr txBox="1"/>
          <p:nvPr/>
        </p:nvSpPr>
        <p:spPr>
          <a:xfrm>
            <a:off x="1530409" y="2691065"/>
            <a:ext cx="4989571" cy="724365"/>
          </a:xfrm>
          <a:prstGeom prst="rect">
            <a:avLst/>
          </a:prstGeom>
          <a:solidFill>
            <a:srgbClr val="92D050">
              <a:alpha val="46000"/>
            </a:srgb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252000" rIns="107999" bIns="25200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algn="ctr"/>
            <a:r>
              <a:rPr lang="ru-RU" sz="1400" dirty="0"/>
              <a:t>Зеленая </a:t>
            </a:r>
            <a:r>
              <a:rPr lang="ru-RU" sz="1400" dirty="0" smtClean="0"/>
              <a:t>— </a:t>
            </a:r>
            <a:r>
              <a:rPr lang="ru-RU" sz="1400" dirty="0"/>
              <a:t>зона потенциального риска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1530410" y="4852291"/>
            <a:ext cx="4989568" cy="760717"/>
          </a:xfrm>
          <a:prstGeom prst="rect">
            <a:avLst/>
          </a:prstGeom>
          <a:solidFill>
            <a:srgbClr val="FF0000">
              <a:alpha val="46000"/>
            </a:srgb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252000" rIns="107999" bIns="28800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algn="ctr"/>
            <a:r>
              <a:rPr lang="ru-RU" sz="1400" dirty="0"/>
              <a:t>Красная </a:t>
            </a:r>
            <a:r>
              <a:rPr lang="ru-RU" sz="1400" dirty="0" smtClean="0"/>
              <a:t>— </a:t>
            </a:r>
            <a:r>
              <a:rPr lang="ru-RU" sz="1400" dirty="0"/>
              <a:t>зона высокого риска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1531004" y="4127926"/>
            <a:ext cx="4989571" cy="72436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252000" rIns="107999" bIns="25200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algn="ctr"/>
            <a:r>
              <a:rPr lang="ru-RU" sz="1400" dirty="0"/>
              <a:t>Желтая </a:t>
            </a:r>
            <a:r>
              <a:rPr lang="ru-RU" sz="1400" dirty="0" smtClean="0"/>
              <a:t>— </a:t>
            </a:r>
            <a:r>
              <a:rPr lang="ru-RU" sz="1400" dirty="0"/>
              <a:t>зона умеренного риска</a:t>
            </a:r>
          </a:p>
        </p:txBody>
      </p:sp>
      <p:pic>
        <p:nvPicPr>
          <p:cNvPr id="27" name="Picture 2" descr="Сигналы светофора | Производитель | ZG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7"/>
          <a:stretch/>
        </p:blipFill>
        <p:spPr bwMode="auto">
          <a:xfrm rot="10800000">
            <a:off x="437831" y="2165195"/>
            <a:ext cx="2533559" cy="39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9"/>
          <p:cNvSpPr txBox="1"/>
          <p:nvPr/>
        </p:nvSpPr>
        <p:spPr>
          <a:xfrm>
            <a:off x="1530409" y="3408520"/>
            <a:ext cx="4989570" cy="760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252000" rIns="107999" bIns="288000" anchor="ctr" anchorCtr="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algn="ctr"/>
            <a:r>
              <a:rPr lang="ru-RU" sz="1400" dirty="0"/>
              <a:t>Оранжевая </a:t>
            </a:r>
            <a:r>
              <a:rPr lang="ru-RU" sz="1400" dirty="0" smtClean="0"/>
              <a:t>— </a:t>
            </a:r>
            <a:r>
              <a:rPr lang="ru-RU" sz="1400" dirty="0"/>
              <a:t>зона повышенного риска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59509" y="3308287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a typeface="Arial"/>
                <a:cs typeface="Arial"/>
              </a:rPr>
              <a:t>Наблюдение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752089" y="3308286"/>
            <a:ext cx="1404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a typeface="Arial"/>
                <a:cs typeface="Arial"/>
              </a:rPr>
              <a:t>Профилактика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8418187" y="3462174"/>
            <a:ext cx="333902" cy="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Прямоугольник 29"/>
          <p:cNvSpPr/>
          <p:nvPr/>
        </p:nvSpPr>
        <p:spPr>
          <a:xfrm>
            <a:off x="7502551" y="4811035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a typeface="Arial"/>
                <a:cs typeface="Arial"/>
              </a:rPr>
              <a:t>Учет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491082" y="4811036"/>
            <a:ext cx="1404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a typeface="Arial"/>
                <a:cs typeface="Arial"/>
              </a:rPr>
              <a:t>Профилактика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8157180" y="4964924"/>
            <a:ext cx="333902" cy="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Правая фигурная скобка 43"/>
          <p:cNvSpPr/>
          <p:nvPr/>
        </p:nvSpPr>
        <p:spPr>
          <a:xfrm>
            <a:off x="6520881" y="2978350"/>
            <a:ext cx="212575" cy="860339"/>
          </a:xfrm>
          <a:prstGeom prst="rightBrace">
            <a:avLst>
              <a:gd name="adj1" fmla="val 60374"/>
              <a:gd name="adj2" fmla="val 49267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>
            <a:off x="6519673" y="4534756"/>
            <a:ext cx="212575" cy="860339"/>
          </a:xfrm>
          <a:prstGeom prst="rightBrace">
            <a:avLst>
              <a:gd name="adj1" fmla="val 60374"/>
              <a:gd name="adj2" fmla="val 49267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45;p10"/>
          <p:cNvSpPr txBox="1"/>
          <p:nvPr/>
        </p:nvSpPr>
        <p:spPr>
          <a:xfrm>
            <a:off x="956522" y="650180"/>
            <a:ext cx="956739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 spc="70">
                <a:solidFill>
                  <a:srgbClr val="A6A6A6"/>
                </a:solidFill>
              </a:defRPr>
            </a:lvl1pPr>
          </a:lstStyle>
          <a:p>
            <a:pPr hangingPunct="1"/>
            <a:r>
              <a:rPr lang="ru-RU" kern="1200" dirty="0">
                <a:latin typeface="Calibri"/>
                <a:ea typeface="+mn-ea"/>
                <a:cs typeface="+mn-cs"/>
              </a:rPr>
              <a:t>ЭТАПЫ ОРГАНИЗАЦИИ УЧЕТА </a:t>
            </a:r>
            <a:r>
              <a:rPr lang="ru-RU" kern="1200" dirty="0" smtClean="0">
                <a:latin typeface="Calibri"/>
                <a:ea typeface="+mn-ea"/>
                <a:cs typeface="+mn-cs"/>
              </a:rPr>
              <a:t>ОТДЕЛЬНЫХ КАТЕГОРИЙ </a:t>
            </a:r>
          </a:p>
          <a:p>
            <a:pPr hangingPunct="1"/>
            <a:r>
              <a:rPr lang="ru-RU" kern="1200" dirty="0" smtClean="0">
                <a:latin typeface="Calibri"/>
                <a:ea typeface="+mn-ea"/>
                <a:cs typeface="+mn-cs"/>
              </a:rPr>
              <a:t>НЕСОВЕРШЕННОЛЕТНИХ В ОБРАЗОВАТЕЛЬНЫХ ОРГАНИЗАЦИЯХ </a:t>
            </a:r>
          </a:p>
          <a:p>
            <a:pPr hangingPunct="1"/>
            <a:r>
              <a:rPr lang="ru-RU" kern="1200" dirty="0" smtClean="0">
                <a:latin typeface="Calibri"/>
                <a:ea typeface="+mn-ea"/>
                <a:cs typeface="+mn-cs"/>
              </a:rPr>
              <a:t>МОСКОВСКОЙ ОБЛАСТИ</a:t>
            </a:r>
          </a:p>
          <a:p>
            <a:pPr hangingPunct="1"/>
            <a:endParaRPr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6497" y="2141293"/>
            <a:ext cx="9780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1">
              <a:buFontTx/>
              <a:buChar char="-"/>
            </a:pPr>
            <a:endParaRPr lang="ru-RU" sz="1600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20B0604020202020204" charset="-52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Локальным актом должны быть назначены ответственные лица  </a:t>
            </a:r>
          </a:p>
          <a:p>
            <a:pPr hangingPunct="1"/>
            <a:endParaRPr lang="ru-RU" sz="200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20B0604020202020204" charset="-52"/>
              <a:ea typeface="+mn-ea"/>
              <a:cs typeface="+mn-cs"/>
            </a:endParaRPr>
          </a:p>
          <a:p>
            <a:pPr hangingPunct="1"/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- 1 человек – от муниципального образования Московской области</a:t>
            </a:r>
          </a:p>
          <a:p>
            <a:pPr hangingPunct="1"/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- 1 человек – от образовательной организации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53584" y="1936860"/>
            <a:ext cx="36846" cy="43226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75226" y="2522969"/>
            <a:ext cx="177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ru-RU" sz="18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до </a:t>
            </a:r>
            <a:endParaRPr lang="ru-RU" sz="1800" b="1" kern="1200" dirty="0" smtClean="0">
              <a:solidFill>
                <a:prstClr val="black">
                  <a:lumMod val="50000"/>
                  <a:lumOff val="50000"/>
                </a:prstClr>
              </a:solidFill>
              <a:latin typeface="Montserrat" panose="020B0604020202020204" charset="-52"/>
              <a:ea typeface="+mn-ea"/>
              <a:cs typeface="+mn-cs"/>
            </a:endParaRPr>
          </a:p>
          <a:p>
            <a:pPr algn="ctr" hangingPunct="1"/>
            <a:r>
              <a:rPr lang="ru-RU" sz="1800" b="1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31.10.2025</a:t>
            </a:r>
            <a:endParaRPr lang="ru-RU" sz="1800" b="1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20B0604020202020204" charset="-52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0430" y="3294688"/>
            <a:ext cx="677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6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Сформированы реестры учета </a:t>
            </a:r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на уровне ОО по контингенту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1366" t="14335" r="12019" b="14680"/>
          <a:stretch/>
        </p:blipFill>
        <p:spPr>
          <a:xfrm>
            <a:off x="10747148" y="2288959"/>
            <a:ext cx="813258" cy="7534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6497" y="5499074"/>
            <a:ext cx="9299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600" b="1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Внесены сведения </a:t>
            </a:r>
            <a:r>
              <a:rPr lang="ru-RU" sz="16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об обучающихся </a:t>
            </a:r>
            <a:r>
              <a:rPr lang="ru-RU" sz="1600" b="1" kern="1200" dirty="0">
                <a:solidFill>
                  <a:srgbClr val="70AD47"/>
                </a:solidFill>
                <a:latin typeface="Montserrat" panose="020B0604020202020204" charset="-52"/>
                <a:ea typeface="+mn-ea"/>
                <a:cs typeface="+mn-cs"/>
              </a:rPr>
              <a:t>«зеленой зоны» </a:t>
            </a:r>
            <a:endParaRPr lang="ru-RU" sz="1600" b="1" kern="1200" dirty="0" smtClean="0">
              <a:solidFill>
                <a:srgbClr val="70AD47"/>
              </a:solidFill>
              <a:latin typeface="Montserrat" panose="020B0604020202020204" charset="-52"/>
              <a:ea typeface="+mn-ea"/>
              <a:cs typeface="+mn-cs"/>
            </a:endParaRPr>
          </a:p>
          <a:p>
            <a:pPr hangingPunct="1"/>
            <a:r>
              <a:rPr lang="ru-RU" sz="16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(</a:t>
            </a:r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группы потенциального риска) в региональный сегмент ФГИС «Моя школа»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3388" y="5468295"/>
            <a:ext cx="1342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/>
            <a:r>
              <a:rPr lang="ru-RU" sz="18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до </a:t>
            </a:r>
            <a:endParaRPr lang="ru-RU" sz="1800" b="1" kern="1200" dirty="0" smtClean="0">
              <a:solidFill>
                <a:prstClr val="black">
                  <a:lumMod val="50000"/>
                  <a:lumOff val="50000"/>
                </a:prstClr>
              </a:solidFill>
              <a:latin typeface="Montserrat" panose="020B0604020202020204" charset="-52"/>
              <a:ea typeface="+mn-ea"/>
              <a:cs typeface="+mn-cs"/>
            </a:endParaRPr>
          </a:p>
          <a:p>
            <a:pPr algn="ctr" hangingPunct="1"/>
            <a:r>
              <a:rPr lang="ru-RU" sz="1800" b="1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28.11.2025</a:t>
            </a:r>
            <a:endParaRPr lang="ru-RU" sz="1800" b="1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20B0604020202020204" charset="-52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073" y="435407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18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14.11.2025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430" y="4004852"/>
            <a:ext cx="7444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600" b="1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КУРО проведен </a:t>
            </a:r>
            <a:r>
              <a:rPr lang="ru-RU" sz="16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вебинар </a:t>
            </a:r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для </a:t>
            </a:r>
            <a:r>
              <a:rPr lang="ru-RU" sz="16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общеобразовательных </a:t>
            </a:r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организаций по организационно-техническому сопровождению </a:t>
            </a:r>
            <a:r>
              <a:rPr lang="ru-RU" sz="1600" u="sng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первого этапа </a:t>
            </a:r>
            <a:r>
              <a:rPr lang="ru-RU" sz="16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Montserrat" panose="020B0604020202020204" charset="-52"/>
                <a:ea typeface="+mn-ea"/>
                <a:cs typeface="+mn-cs"/>
              </a:rPr>
              <a:t>внесения сведений об обучающихся «зеленой зоны» (группы потенциального риска) в региональный сегмент ФГИС «Моя школа»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1366" t="14335" r="12019" b="14680"/>
          <a:stretch/>
        </p:blipFill>
        <p:spPr>
          <a:xfrm>
            <a:off x="10747148" y="3396955"/>
            <a:ext cx="813258" cy="7534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1366" t="14335" r="12019" b="14680"/>
          <a:stretch/>
        </p:blipFill>
        <p:spPr>
          <a:xfrm>
            <a:off x="10761870" y="4538744"/>
            <a:ext cx="813258" cy="7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4106" y="2081714"/>
            <a:ext cx="8958742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2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Обеспечить внесение сведений в региональный сегмент ФГИС «Моя школа» общеобразовательными организациями об обучающихся: </a:t>
            </a:r>
          </a:p>
          <a:p>
            <a:pPr hangingPunct="1">
              <a:spcBef>
                <a:spcPts val="300"/>
              </a:spcBef>
            </a:pPr>
            <a:r>
              <a:rPr lang="ru-RU" sz="2800" b="1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«оранжевой зоны»</a:t>
            </a:r>
            <a:r>
              <a:rPr lang="ru-RU" sz="2800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 </a:t>
            </a:r>
            <a:r>
              <a:rPr lang="ru-RU" sz="2400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(группы повышенного риска)</a:t>
            </a:r>
          </a:p>
          <a:p>
            <a:pPr hangingPunct="1">
              <a:spcBef>
                <a:spcPts val="300"/>
              </a:spcBef>
            </a:pPr>
            <a:r>
              <a:rPr lang="ru-RU" sz="2800" b="1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«желтой зоны» </a:t>
            </a:r>
            <a:r>
              <a:rPr lang="ru-RU" sz="2400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(группы умеренного риска)</a:t>
            </a:r>
          </a:p>
          <a:p>
            <a:pPr hangingPunct="1">
              <a:spcBef>
                <a:spcPts val="300"/>
              </a:spcBef>
            </a:pPr>
            <a:r>
              <a:rPr lang="ru-RU" sz="2800" b="1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«красной зоны» </a:t>
            </a:r>
            <a:r>
              <a:rPr lang="ru-RU" sz="2400" i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Arial" charset="0"/>
              </a:rPr>
              <a:t>(группы высокого риска)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991" y="2160818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2800" b="1" kern="1200" dirty="0">
                <a:solidFill>
                  <a:srgbClr val="FF0000"/>
                </a:solidFill>
                <a:latin typeface="Montserrat" panose="00000500000000000000" pitchFamily="2" charset="-52"/>
                <a:ea typeface="+mn-ea"/>
                <a:cs typeface="Arial" charset="0"/>
              </a:rPr>
              <a:t>до 23.12.2025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87D01-62AB-4478-A482-E11D80DA853F}"/>
              </a:ext>
            </a:extLst>
          </p:cNvPr>
          <p:cNvSpPr txBox="1"/>
          <p:nvPr/>
        </p:nvSpPr>
        <p:spPr>
          <a:xfrm>
            <a:off x="110035" y="31053"/>
            <a:ext cx="9319715" cy="1131382"/>
          </a:xfrm>
          <a:prstGeom prst="rect">
            <a:avLst/>
          </a:prstGeom>
          <a:noFill/>
        </p:spPr>
        <p:txBody>
          <a:bodyPr wrap="square" lIns="864000" tIns="648000">
            <a:spAutoFit/>
          </a:bodyPr>
          <a:lstStyle/>
          <a:p>
            <a:pPr hangingPunct="1"/>
            <a:r>
              <a:rPr lang="ru-RU" sz="2800" b="1" kern="1200" cap="all" spc="120" dirty="0">
                <a:solidFill>
                  <a:prstClr val="white">
                    <a:lumMod val="65000"/>
                  </a:prstClr>
                </a:solidFill>
                <a:latin typeface="Montserrat" panose="00000500000000000000" pitchFamily="2" charset="-52"/>
                <a:ea typeface="+mn-ea"/>
                <a:cs typeface="+mn-cs"/>
              </a:rPr>
              <a:t>ПОРУЧЕНИЕ: </a:t>
            </a:r>
          </a:p>
        </p:txBody>
      </p:sp>
    </p:spTree>
    <p:extLst>
      <p:ext uri="{BB962C8B-B14F-4D97-AF65-F5344CB8AC3E}">
        <p14:creationId xmlns:p14="http://schemas.microsoft.com/office/powerpoint/2010/main" val="1282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D67ACD-6E8C-41C0-A13C-026FD0B5C596}"/>
              </a:ext>
            </a:extLst>
          </p:cNvPr>
          <p:cNvSpPr/>
          <p:nvPr/>
        </p:nvSpPr>
        <p:spPr>
          <a:xfrm>
            <a:off x="4290626" y="1083498"/>
            <a:ext cx="772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/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800" b="1" kern="1200" dirty="0">
                <a:solidFill>
                  <a:prstClr val="black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Незамедлительно организовать</a:t>
            </a:r>
            <a:r>
              <a:rPr lang="ru-RU" sz="1800" b="1" kern="1200" dirty="0">
                <a:solidFill>
                  <a:srgbClr val="FF000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индивидуальную работу </a:t>
            </a:r>
            <a:r>
              <a:rPr lang="ru-RU" sz="1800" b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с учащимися </a:t>
            </a:r>
            <a:r>
              <a:rPr lang="ru-RU" sz="1800" b="1" kern="1200" dirty="0">
                <a:solidFill>
                  <a:srgbClr val="FF000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«красной зоны». </a:t>
            </a:r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Школьному педагогу-психологу совместно с классным руководителем, социальным педагогом, советником по воспитанию  разработать ИПР (индивидуальную программу сопровождения), разработать совместный план поддержки, дать рекомендации родителям и установить наблюдение.</a:t>
            </a:r>
          </a:p>
          <a:p>
            <a:pPr algn="just" hangingPunct="1"/>
            <a:endParaRPr lang="ru-RU" sz="1800" kern="1200" dirty="0">
              <a:solidFill>
                <a:srgbClr val="E7E6E6">
                  <a:lumMod val="50000"/>
                </a:srgbClr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algn="just" hangingPunct="1"/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2. </a:t>
            </a:r>
            <a:r>
              <a:rPr lang="ru-RU" sz="1800" b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С  коллективами классов с высокой долей учащихся «красной» и «серой» зон </a:t>
            </a:r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укреплять климат в классе совместными коллективными делами, групповой работой, тренингами,  восстановительными практиками, ввести практику «эмоциональной разгрузки</a:t>
            </a:r>
            <a:r>
              <a:rPr lang="ru-RU" sz="1800" kern="1200" dirty="0" smtClean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».</a:t>
            </a:r>
            <a:endParaRPr lang="ru-RU" sz="1800" kern="1200" dirty="0">
              <a:solidFill>
                <a:srgbClr val="E7E6E6">
                  <a:lumMod val="50000"/>
                </a:srgbClr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hangingPunct="1"/>
            <a:endParaRPr lang="ru-RU" sz="1800" kern="1200" dirty="0">
              <a:solidFill>
                <a:srgbClr val="E7E6E6">
                  <a:lumMod val="50000"/>
                </a:srgbClr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hangingPunct="1"/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3. Провести анализ качества организации СПТ, учащихся «серой зоны» до </a:t>
            </a:r>
            <a:r>
              <a:rPr lang="ru-RU" sz="1800" b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20.03.26 </a:t>
            </a:r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повторно протестировать на </a:t>
            </a:r>
            <a:r>
              <a:rPr lang="en-US" sz="1800" kern="1200" dirty="0" err="1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liferisk</a:t>
            </a:r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. </a:t>
            </a:r>
          </a:p>
          <a:p>
            <a:pPr hangingPunct="1"/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Согласовать действия по детям «</a:t>
            </a:r>
            <a:r>
              <a:rPr lang="ru-RU" sz="1800" b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повышенного внимания» </a:t>
            </a:r>
            <a:r>
              <a:rPr lang="ru-RU" sz="1800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внутри консилиума (директор — психолог — классный руководитель — муниципальный координатор СПТ ) и маршрутизировать в муниципальные учреждения здравоохранения, ППМС-центры.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374D4A-D532-4F14-8478-8495EBCB1B41}"/>
              </a:ext>
            </a:extLst>
          </p:cNvPr>
          <p:cNvSpPr/>
          <p:nvPr/>
        </p:nvSpPr>
        <p:spPr>
          <a:xfrm>
            <a:off x="4290626" y="287295"/>
            <a:ext cx="631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/>
            <a:r>
              <a:rPr lang="ru-RU" sz="1800" b="1" kern="1200" dirty="0" smtClean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ПО РЕЗУЛЬТАТАМ СПТ РУКОВОДИТЕЛЯМ </a:t>
            </a:r>
            <a:r>
              <a:rPr lang="ru-RU" sz="1800" b="1" kern="1200" dirty="0">
                <a:solidFill>
                  <a:srgbClr val="E7E6E6">
                    <a:lumMod val="50000"/>
                  </a:srgb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ОБРАЗОВАТЕЛЬНЫХ ОРГАНИЗАЦИЙ:</a:t>
            </a:r>
          </a:p>
        </p:txBody>
      </p:sp>
      <p:pic>
        <p:nvPicPr>
          <p:cNvPr id="6" name="Рисунок 5" descr="Презентация с линейчатой диаграммой (справа налево)">
            <a:extLst>
              <a:ext uri="{FF2B5EF4-FFF2-40B4-BE49-F238E27FC236}">
                <a16:creationId xmlns:a16="http://schemas.microsoft.com/office/drawing/2014/main" id="{26CA2EFF-D543-4FEE-87FF-5B49851CB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4036" y="4819649"/>
            <a:ext cx="1257299" cy="1257299"/>
          </a:xfrm>
          <a:prstGeom prst="rect">
            <a:avLst/>
          </a:prstGeom>
        </p:spPr>
      </p:pic>
      <p:pic>
        <p:nvPicPr>
          <p:cNvPr id="20" name="Рисунок 19" descr="Мозговой штурм группы">
            <a:extLst>
              <a:ext uri="{FF2B5EF4-FFF2-40B4-BE49-F238E27FC236}">
                <a16:creationId xmlns:a16="http://schemas.microsoft.com/office/drawing/2014/main" id="{AE5C0A5E-F9C0-4769-A0EE-C3476390E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38311" y="2643127"/>
            <a:ext cx="1257300" cy="1257300"/>
          </a:xfrm>
          <a:prstGeom prst="rect">
            <a:avLst/>
          </a:prstGeom>
        </p:spPr>
      </p:pic>
      <p:pic>
        <p:nvPicPr>
          <p:cNvPr id="22" name="Рисунок 21" descr="Подключения">
            <a:extLst>
              <a:ext uri="{FF2B5EF4-FFF2-40B4-BE49-F238E27FC236}">
                <a16:creationId xmlns:a16="http://schemas.microsoft.com/office/drawing/2014/main" id="{F2588331-C525-484C-8847-15953FE266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4487" y="933626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9978034" y="1741711"/>
            <a:ext cx="2426433" cy="41819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endParaRPr lang="ru-RU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269" y="394635"/>
            <a:ext cx="106488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z="1600" cap="all" spc="12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ЦЕНТР </a:t>
            </a:r>
            <a:r>
              <a:rPr lang="ru-RU" sz="1600" cap="all" spc="12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СОЦИАЛЬНО-ПЕДАГОГИЧЕСКОГО СОПРОВОЖДЕНИЯ</a:t>
            </a:r>
            <a:endParaRPr lang="ru-RU" sz="1600" cap="all" spc="120" dirty="0">
              <a:solidFill>
                <a:schemeClr val="bg1">
                  <a:lumMod val="65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7322" y="1354237"/>
            <a:ext cx="5822065" cy="52433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45700" tIns="216000" rIns="45700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ПИСЬМО И МЕТОДИЧЕСКИЕ МАТЕРИАЛЫ ПО УЧЕТУ И ПРОФИЛАКТИЧЕСКОЙ  РАБОТЕ С НЕСОВЕРШЕННОЛЕТНИМИ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Письмо Министерства образования Московской области с методическими материалами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по учету и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профилактической работе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с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несовершеннолетними</a:t>
            </a: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Положение </a:t>
            </a:r>
            <a:r>
              <a:rPr lang="ru-RU" sz="1200" b="1" dirty="0"/>
              <a:t>об учете отдельных категорий несовершеннолетних </a:t>
            </a:r>
            <a:r>
              <a:rPr lang="ru-RU" sz="1200" b="1" dirty="0" smtClean="0"/>
              <a:t>в </a:t>
            </a:r>
            <a:r>
              <a:rPr lang="ru-RU" sz="1200" b="1" dirty="0"/>
              <a:t>образовательных организациях </a:t>
            </a:r>
            <a:r>
              <a:rPr lang="ru-RU" sz="1200" b="1" dirty="0" smtClean="0"/>
              <a:t>Московской области</a:t>
            </a: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</a:rPr>
              <a:t>Порядок действий </a:t>
            </a:r>
            <a:r>
              <a:rPr lang="ru-RU" sz="1200" b="1" dirty="0">
                <a:solidFill>
                  <a:schemeClr val="tx1"/>
                </a:solidFill>
              </a:rPr>
              <a:t>в образовательных организациях при работе с несовершеннолетними с </a:t>
            </a:r>
            <a:r>
              <a:rPr lang="ru-RU" sz="1200" b="1" dirty="0" err="1">
                <a:solidFill>
                  <a:schemeClr val="tx1"/>
                </a:solidFill>
              </a:rPr>
              <a:t>девиантным</a:t>
            </a:r>
            <a:r>
              <a:rPr lang="ru-RU" sz="1200" b="1" dirty="0">
                <a:solidFill>
                  <a:schemeClr val="tx1"/>
                </a:solidFill>
              </a:rPr>
              <a:t> поведением </a:t>
            </a:r>
            <a:r>
              <a:rPr lang="ru-RU" sz="1200" b="1" dirty="0" smtClean="0">
                <a:solidFill>
                  <a:schemeClr val="tx1"/>
                </a:solidFill>
              </a:rPr>
              <a:t>и типовой план </a:t>
            </a:r>
            <a:r>
              <a:rPr lang="ru-RU" sz="1200" b="1" dirty="0">
                <a:solidFill>
                  <a:schemeClr val="tx1"/>
                </a:solidFill>
              </a:rPr>
              <a:t>работы образовательных организаций по профилактике правонарушений и преступлений обучающихся, состоящих на различных видах профилактического учета</a:t>
            </a: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Формы документации в рамках ведения учета и профилактической работы </a:t>
            </a: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96627" y="1354238"/>
            <a:ext cx="5532699" cy="5243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45700" tIns="216000" rIns="45700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МЕТОДИЧЕСКИЕ МАТЕРИАЛЫ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endParaRPr lang="ru-RU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</a:pP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Материалы для организации работы по профилактике различных форм </a:t>
            </a:r>
            <a:r>
              <a:rPr lang="ru-RU" sz="12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девиантного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поведения</a:t>
            </a:r>
            <a:endParaRPr lang="ru-RU" sz="1200" b="1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14" y="1950808"/>
            <a:ext cx="1991262" cy="1991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4" y="2101326"/>
            <a:ext cx="2079703" cy="20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5496"/>
      </a:accent1>
      <a:accent2>
        <a:srgbClr val="C55A11"/>
      </a:accent2>
      <a:accent3>
        <a:srgbClr val="538135"/>
      </a:accent3>
      <a:accent4>
        <a:srgbClr val="6F3B55"/>
      </a:accent4>
      <a:accent5>
        <a:srgbClr val="2E75B5"/>
      </a:accent5>
      <a:accent6>
        <a:srgbClr val="BF9000"/>
      </a:accent6>
      <a:hlink>
        <a:srgbClr val="0000FF"/>
      </a:hlink>
      <a:folHlink>
        <a:srgbClr val="FF00FF"/>
      </a:folHlink>
    </a:clrScheme>
    <a:fontScheme name="HDOfficeLightV0">
      <a:majorFont>
        <a:latin typeface="Montserrat Regular"/>
        <a:ea typeface="Montserrat Regular"/>
        <a:cs typeface="Montserrat Regular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F5496"/>
      </a:accent1>
      <a:accent2>
        <a:srgbClr val="C55A11"/>
      </a:accent2>
      <a:accent3>
        <a:srgbClr val="538135"/>
      </a:accent3>
      <a:accent4>
        <a:srgbClr val="6F3B55"/>
      </a:accent4>
      <a:accent5>
        <a:srgbClr val="2E75B5"/>
      </a:accent5>
      <a:accent6>
        <a:srgbClr val="BF9000"/>
      </a:accent6>
      <a:hlink>
        <a:srgbClr val="0000FF"/>
      </a:hlink>
      <a:folHlink>
        <a:srgbClr val="FF00FF"/>
      </a:folHlink>
    </a:clrScheme>
    <a:fontScheme name="HDOfficeLightV0">
      <a:majorFont>
        <a:latin typeface="Montserrat Regular"/>
        <a:ea typeface="Montserrat Regular"/>
        <a:cs typeface="Montserrat Regular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907</Words>
  <Application>Microsoft Office PowerPoint</Application>
  <PresentationFormat>Широкоэкранный</PresentationFormat>
  <Paragraphs>151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Microsoft Sans Serif</vt:lpstr>
      <vt:lpstr>Montserrat</vt:lpstr>
      <vt:lpstr>Montserrat Regular</vt:lpstr>
      <vt:lpstr>Montserrat SemiBold</vt:lpstr>
      <vt:lpstr>Open Sans Light</vt:lpstr>
      <vt:lpstr>Times New Roman</vt:lpstr>
      <vt:lpstr>Wingdings 2</vt:lpstr>
      <vt:lpstr>HDOfficeLightV0</vt:lpstr>
      <vt:lpstr>1_HDOfficeLightV0</vt:lpstr>
      <vt:lpstr>2_HDOfficeLightV0</vt:lpstr>
      <vt:lpstr>3_HDOfficeLightV0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Таланова Виктория Александровна</dc:creator>
  <cp:lastModifiedBy>Скотников Вячеслав Викторович</cp:lastModifiedBy>
  <cp:revision>102</cp:revision>
  <dcterms:modified xsi:type="dcterms:W3CDTF">2025-12-10T12:00:34Z</dcterms:modified>
</cp:coreProperties>
</file>