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raunces Extra Bold" panose="020B0604020202020204" charset="0"/>
      <p:regular r:id="rId18"/>
    </p:embeddedFont>
    <p:embeddedFont>
      <p:font typeface="Nobile" panose="020B0604020202020204" charset="0"/>
      <p:regular r:id="rId19"/>
    </p:embeddedFont>
    <p:embeddedFont>
      <p:font typeface="Raleway" pitchFamily="2" charset="-52"/>
      <p:regular r:id="rId20"/>
      <p:bold r:id="rId21"/>
      <p:italic r:id="rId22"/>
      <p:boldItalic r:id="rId23"/>
    </p:embeddedFont>
    <p:embeddedFont>
      <p:font typeface="Roboto" panose="02000000000000000000" pitchFamily="2" charset="0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0" d="100"/>
          <a:sy n="100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97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1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ilatova_av@mo-kuro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hyperlink" Target="mailto:Filatova_av@mo-kuro.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10364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Беседа, мотивирующая родителя на изменение поведения: от сопротивления к сотрудничеству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9442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Научно-практический семинар «Работа с родителями»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51247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Филатова Александра Владимировна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практический психолог, доцент кафедры психологии и педагогики, канд. филос. наук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85633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Filatova_av@mo-kuro.ru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8(926)784-33-14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495895"/>
            <a:ext cx="13188315" cy="2253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850"/>
              </a:lnSpc>
              <a:buNone/>
            </a:pPr>
            <a:r>
              <a:rPr lang="en-US" sz="7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Наша задача — создать безопасную среду</a:t>
            </a:r>
            <a:endParaRPr lang="en-US" sz="7050" dirty="0"/>
          </a:p>
        </p:txBody>
      </p:sp>
      <p:sp>
        <p:nvSpPr>
          <p:cNvPr id="3" name="Text 1"/>
          <p:cNvSpPr/>
          <p:nvPr/>
        </p:nvSpPr>
        <p:spPr>
          <a:xfrm>
            <a:off x="991433" y="3312557"/>
            <a:ext cx="12917924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Наша задача — создать безопасную среду (контейнер), в которой </a:t>
            </a:r>
            <a:r>
              <a:rPr lang="en-US" b="1" dirty="0">
                <a:solidFill>
                  <a:srgbClr val="4389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Здоровое Я родителя</a:t>
            </a: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само захочет и сможет измениться.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991433" y="3803690"/>
            <a:ext cx="12917924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Наш главный союзник в этом — не манипуляция, а </a:t>
            </a:r>
            <a:r>
              <a:rPr lang="en-US" b="1" dirty="0">
                <a:solidFill>
                  <a:srgbClr val="3C3939"/>
                </a:solidFill>
                <a:highlight>
                  <a:srgbClr val="D1E7D2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объективные данные, уважительное любопытство и совместный поиск решений</a:t>
            </a: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в зоне правового и человеческого партнёрства.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721043" y="3109793"/>
            <a:ext cx="22860" cy="1473398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Shape 4"/>
          <p:cNvSpPr/>
          <p:nvPr/>
        </p:nvSpPr>
        <p:spPr>
          <a:xfrm>
            <a:off x="721043" y="4876031"/>
            <a:ext cx="13188315" cy="3012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3" y="5108853"/>
            <a:ext cx="450652" cy="45065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21043" y="5784771"/>
            <a:ext cx="2319576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Объективные данные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21043" y="6174581"/>
            <a:ext cx="42458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Научная основа для </a:t>
            </a:r>
            <a:r>
              <a:rPr lang="en-US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понимания</a:t>
            </a: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b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трудностей</a:t>
            </a:r>
            <a:endParaRPr lang="en-US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2197" y="5108853"/>
            <a:ext cx="450652" cy="45065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192197" y="5784771"/>
            <a:ext cx="3074670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Уважительное любопытство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5192197" y="6174581"/>
            <a:ext cx="42458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Вера в ресурсы каждой семьи</a:t>
            </a:r>
            <a:endParaRPr lang="en-US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3351" y="5108853"/>
            <a:ext cx="450652" cy="4506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63351" y="5784771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Совместный поиск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9663351" y="6174581"/>
            <a:ext cx="42458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Партнёрство вместо директивности</a:t>
            </a:r>
            <a:endParaRPr lang="en-US" dirty="0"/>
          </a:p>
        </p:txBody>
      </p:sp>
      <p:sp>
        <p:nvSpPr>
          <p:cNvPr id="16" name="Text 11"/>
          <p:cNvSpPr/>
          <p:nvPr/>
        </p:nvSpPr>
        <p:spPr>
          <a:xfrm>
            <a:off x="720924" y="7264955"/>
            <a:ext cx="13188315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Спасибо за внимание!</a:t>
            </a:r>
            <a:endParaRPr lang="en-US" dirty="0"/>
          </a:p>
        </p:txBody>
      </p:sp>
      <p:sp>
        <p:nvSpPr>
          <p:cNvPr id="17" name="Text 12"/>
          <p:cNvSpPr/>
          <p:nvPr/>
        </p:nvSpPr>
        <p:spPr>
          <a:xfrm>
            <a:off x="9438085" y="7156847"/>
            <a:ext cx="447127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Филатова Александра Владимировна</a:t>
            </a:r>
            <a:endParaRPr lang="en-US" dirty="0"/>
          </a:p>
          <a:p>
            <a:pPr marL="0" indent="0" algn="l">
              <a:lnSpc>
                <a:spcPts val="2250"/>
              </a:lnSpc>
              <a:buNone/>
            </a:pPr>
            <a:r>
              <a:rPr lang="en-US" u="sng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Filatova_av@mo-kuro.ru</a:t>
            </a:r>
            <a:r>
              <a:rPr lang="en-US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8(926)784-33-14</a:t>
            </a:r>
            <a:endParaRPr lang="en-US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15A02B-1033-4F20-8963-48E97B7C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783830"/>
            <a:ext cx="1463040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11054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Диагностика контакта: встреча с раненной родительской идентичностью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963692"/>
            <a:ext cx="3984665" cy="39846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53884" y="975241"/>
            <a:ext cx="2320735" cy="1042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latin typeface="Arial Black" panose="020B0A04020102020204" pitchFamily="34" charset="0"/>
                <a:ea typeface="Fraunces Extra Bold" pitchFamily="34" charset="-122"/>
                <a:cs typeface="Fraunces Extra Bold" pitchFamily="34" charset="-120"/>
              </a:rPr>
              <a:t>Родитель в уязвимости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53884" y="2009657"/>
            <a:ext cx="7466766" cy="1779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Родитель приходит с ощущением «обвиняемого» или «несправившегося». Его </a:t>
            </a:r>
            <a:r>
              <a:rPr lang="en-US" b="1" dirty="0">
                <a:solidFill>
                  <a:srgbClr val="438951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защита — это щит на ране</a:t>
            </a:r>
            <a:r>
              <a:rPr lang="en-US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 Эта защита может проявляться как агрессия, отрицание проблемы или пассивное соглашательство.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04455" y="5262682"/>
            <a:ext cx="6861691" cy="1106805"/>
          </a:xfrm>
          <a:prstGeom prst="roundRect">
            <a:avLst>
              <a:gd name="adj" fmla="val 9222"/>
            </a:avLst>
          </a:prstGeom>
          <a:solidFill>
            <a:srgbClr val="E8F3E8"/>
          </a:solidFill>
          <a:ln/>
        </p:spPr>
      </p:sp>
      <p:sp>
        <p:nvSpPr>
          <p:cNvPr id="7" name="Shape 4"/>
          <p:cNvSpPr/>
          <p:nvPr/>
        </p:nvSpPr>
        <p:spPr>
          <a:xfrm>
            <a:off x="517803" y="5376029"/>
            <a:ext cx="340162" cy="340162"/>
          </a:xfrm>
          <a:prstGeom prst="roundRect">
            <a:avLst>
              <a:gd name="adj" fmla="val 26878621"/>
            </a:avLst>
          </a:prstGeom>
          <a:solidFill>
            <a:srgbClr val="438951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386" y="5469612"/>
            <a:ext cx="152995" cy="15299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17803" y="5829538"/>
            <a:ext cx="1472922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Защитные реакции</a:t>
            </a: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517803" y="6074688"/>
            <a:ext cx="663499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Гнев, оправдания, негативизм</a:t>
            </a:r>
            <a:endParaRPr lang="en-US" dirty="0"/>
          </a:p>
        </p:txBody>
      </p:sp>
      <p:sp>
        <p:nvSpPr>
          <p:cNvPr id="11" name="Shape 7"/>
          <p:cNvSpPr/>
          <p:nvPr/>
        </p:nvSpPr>
        <p:spPr>
          <a:xfrm>
            <a:off x="7379494" y="5262682"/>
            <a:ext cx="6861691" cy="1106805"/>
          </a:xfrm>
          <a:prstGeom prst="roundRect">
            <a:avLst>
              <a:gd name="adj" fmla="val 9222"/>
            </a:avLst>
          </a:prstGeom>
          <a:solidFill>
            <a:srgbClr val="E8F3E8"/>
          </a:solidFill>
          <a:ln/>
        </p:spPr>
      </p:sp>
      <p:sp>
        <p:nvSpPr>
          <p:cNvPr id="12" name="Shape 8"/>
          <p:cNvSpPr/>
          <p:nvPr/>
        </p:nvSpPr>
        <p:spPr>
          <a:xfrm>
            <a:off x="7492841" y="5376029"/>
            <a:ext cx="340162" cy="340162"/>
          </a:xfrm>
          <a:prstGeom prst="roundRect">
            <a:avLst>
              <a:gd name="adj" fmla="val 26878621"/>
            </a:avLst>
          </a:prstGeom>
          <a:solidFill>
            <a:srgbClr val="4A644E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6424" y="5469612"/>
            <a:ext cx="152995" cy="15299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492841" y="5829538"/>
            <a:ext cx="1545312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Скрытая уязвимость</a:t>
            </a: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7492841" y="6074688"/>
            <a:ext cx="663499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Страх, стыд, чувство вины, бессилие</a:t>
            </a:r>
            <a:endParaRPr lang="en-US" dirty="0"/>
          </a:p>
        </p:txBody>
      </p:sp>
      <p:sp>
        <p:nvSpPr>
          <p:cNvPr id="16" name="Shape 11"/>
          <p:cNvSpPr/>
          <p:nvPr/>
        </p:nvSpPr>
        <p:spPr>
          <a:xfrm>
            <a:off x="404455" y="6497003"/>
            <a:ext cx="13836729" cy="1106804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03" y="6661428"/>
            <a:ext cx="141684" cy="11334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72835" y="6818709"/>
            <a:ext cx="13355002" cy="790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Задача специалиста:</a:t>
            </a:r>
            <a:r>
              <a:rPr lang="en-US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Увидеть за защитными реакциями уязвимость и боль. Не атаковать щит, а </a:t>
            </a:r>
            <a:r>
              <a:rPr lang="en-US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создать</a:t>
            </a:r>
            <a:r>
              <a:rPr lang="en-US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en-US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психологически</a:t>
            </a:r>
            <a:r>
              <a:rPr lang="en-US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безопасные условия, чтобы родителю самому </a:t>
            </a:r>
            <a:r>
              <a:rPr lang="en-US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захотелось</a:t>
            </a:r>
            <a:r>
              <a:rPr lang="en-US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его опустить и начать сотрудничать.</a:t>
            </a:r>
            <a:endParaRPr lang="en-US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8BB404B-CEEB-457A-A9F9-0BE13E536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98105"/>
            <a:ext cx="1463040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3604" y="491490"/>
            <a:ext cx="7112556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Инструмент 1: Создание «контейнера»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5973604" y="982028"/>
            <a:ext cx="8169592" cy="696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Психологически безопасное пространство – основа доверия</a:t>
            </a:r>
            <a:endParaRPr lang="en-US" sz="2150" dirty="0"/>
          </a:p>
        </p:txBody>
      </p:sp>
      <p:sp>
        <p:nvSpPr>
          <p:cNvPr id="5" name="Shape 2"/>
          <p:cNvSpPr/>
          <p:nvPr/>
        </p:nvSpPr>
        <p:spPr>
          <a:xfrm>
            <a:off x="5973604" y="1886903"/>
            <a:ext cx="8169592" cy="1055132"/>
          </a:xfrm>
          <a:prstGeom prst="roundRect">
            <a:avLst>
              <a:gd name="adj" fmla="val 1187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988844" y="1902143"/>
            <a:ext cx="556855" cy="1024652"/>
          </a:xfrm>
          <a:prstGeom prst="roundRect">
            <a:avLst>
              <a:gd name="adj" fmla="val 19218"/>
            </a:avLst>
          </a:prstGeom>
          <a:solidFill>
            <a:srgbClr val="E8F3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2794" y="2310051"/>
            <a:ext cx="208836" cy="20883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84883" y="2041327"/>
            <a:ext cx="1740337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 оценки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6684883" y="2342317"/>
            <a:ext cx="730388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Воздержаться от вердиктов «правильно/неправильно». Принимать позицию родителя как его текущую реальность.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5973604" y="3081218"/>
            <a:ext cx="8169592" cy="1055132"/>
          </a:xfrm>
          <a:prstGeom prst="roundRect">
            <a:avLst>
              <a:gd name="adj" fmla="val 1187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5988844" y="3096458"/>
            <a:ext cx="556855" cy="1024652"/>
          </a:xfrm>
          <a:prstGeom prst="roundRect">
            <a:avLst>
              <a:gd name="adj" fmla="val 19218"/>
            </a:avLst>
          </a:prstGeom>
          <a:solidFill>
            <a:srgbClr val="E8F3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2794" y="3504367"/>
            <a:ext cx="208836" cy="20883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684883" y="3235643"/>
            <a:ext cx="1740337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 совета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6684883" y="3536633"/>
            <a:ext cx="730388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 давать готовых решений в первые минуты диалога. Создать пространство для самостоятельного осмысления.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5973604" y="4275534"/>
            <a:ext cx="8169592" cy="1055132"/>
          </a:xfrm>
          <a:prstGeom prst="roundRect">
            <a:avLst>
              <a:gd name="adj" fmla="val 1187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5988844" y="4290774"/>
            <a:ext cx="556855" cy="1024652"/>
          </a:xfrm>
          <a:prstGeom prst="roundRect">
            <a:avLst>
              <a:gd name="adj" fmla="val 19218"/>
            </a:avLst>
          </a:prstGeom>
          <a:solidFill>
            <a:srgbClr val="E8F3E8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2794" y="4698683"/>
            <a:ext cx="208836" cy="20883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684883" y="4429958"/>
            <a:ext cx="1740337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 перебивания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6684883" y="4730948"/>
            <a:ext cx="730388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Дать возможность высказаться полностью, используя невербальные сигналы поддержки (кивок, контакт глаз).</a:t>
            </a:r>
            <a:endParaRPr lang="en-US" sz="1600" dirty="0"/>
          </a:p>
        </p:txBody>
      </p:sp>
      <p:sp>
        <p:nvSpPr>
          <p:cNvPr id="20" name="Text 14"/>
          <p:cNvSpPr/>
          <p:nvPr/>
        </p:nvSpPr>
        <p:spPr>
          <a:xfrm>
            <a:off x="5973604" y="5626418"/>
            <a:ext cx="1740337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Основа подхода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8664417" y="5612487"/>
            <a:ext cx="5486400" cy="339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Вежливое любопытство: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Искренний интерес к позиции и чувствам родителя без осуждения</a:t>
            </a:r>
            <a:endParaRPr lang="en-US" sz="1600" dirty="0"/>
          </a:p>
        </p:txBody>
      </p:sp>
      <p:sp>
        <p:nvSpPr>
          <p:cNvPr id="22" name="Text 16"/>
          <p:cNvSpPr/>
          <p:nvPr/>
        </p:nvSpPr>
        <p:spPr>
          <a:xfrm>
            <a:off x="8664417" y="6106478"/>
            <a:ext cx="5486399" cy="545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Безусловное уважительное отношение: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Признание права родителя на его точку зрения и переживания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6182439" y="7136249"/>
            <a:ext cx="7960757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Дать родителю уникальный и часто новый для него опыт быть услышанным, понятым и признанным. Это снижает оборонительную позицию.</a:t>
            </a:r>
            <a:endParaRPr lang="en-US" sz="1600" dirty="0"/>
          </a:p>
        </p:txBody>
      </p:sp>
      <p:sp>
        <p:nvSpPr>
          <p:cNvPr id="24" name="Shape 18"/>
          <p:cNvSpPr/>
          <p:nvPr/>
        </p:nvSpPr>
        <p:spPr>
          <a:xfrm>
            <a:off x="5973604" y="6979682"/>
            <a:ext cx="15240" cy="758428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A32D1F-F9A0-4B37-A650-65759A82D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2550" y="7717155"/>
            <a:ext cx="184785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1705" y="420529"/>
            <a:ext cx="8073390" cy="956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Инструмент 2: Провокация к осознанности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021705" y="1040131"/>
            <a:ext cx="8073390" cy="764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Сопровождение диалога: вопросы к «Здоровому Я» родителя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021705" y="2043470"/>
            <a:ext cx="8073390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Позиция: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Уважительное любопытство (нарративный подход). Мы не эксперты, знающие единственно верный ответ, а </a:t>
            </a: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проводники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помогающие родителю найти его собственные ресурсы.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05" y="3093363"/>
            <a:ext cx="8073390" cy="10647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74581" y="3246239"/>
            <a:ext cx="3337322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Что вас больше всего беспокоит?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6174581" y="3576876"/>
            <a:ext cx="776763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Вместо констатации проблемы активируем собственное осознание родителя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05" y="4311015"/>
            <a:ext cx="8073390" cy="10647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74581" y="4463891"/>
            <a:ext cx="443067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Стоит ли попробовать изменить ситуацию?</a:t>
            </a:r>
            <a:endParaRPr lang="en-US" dirty="0"/>
          </a:p>
        </p:txBody>
      </p:sp>
      <p:sp>
        <p:nvSpPr>
          <p:cNvPr id="11" name="Text 6"/>
          <p:cNvSpPr/>
          <p:nvPr/>
        </p:nvSpPr>
        <p:spPr>
          <a:xfrm>
            <a:off x="6174581" y="4794528"/>
            <a:ext cx="776763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Вместо запугивания активируем внутреннюю мотивацию к изменениям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05" y="5528667"/>
            <a:ext cx="8073390" cy="10647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174581" y="5681543"/>
            <a:ext cx="364331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Каким может быть маленький шаг?</a:t>
            </a:r>
            <a:endParaRPr lang="en-US" dirty="0"/>
          </a:p>
        </p:txBody>
      </p:sp>
      <p:sp>
        <p:nvSpPr>
          <p:cNvPr id="14" name="Text 8"/>
          <p:cNvSpPr/>
          <p:nvPr/>
        </p:nvSpPr>
        <p:spPr>
          <a:xfrm>
            <a:off x="6174581" y="6012180"/>
            <a:ext cx="776763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Вместо готового плана развиваем субъектность и ответственность</a:t>
            </a:r>
            <a:endParaRPr lang="en-US" sz="16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05" y="6746319"/>
            <a:ext cx="8073390" cy="10647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174581" y="6899196"/>
            <a:ext cx="2740223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Что помогало вам раньше?</a:t>
            </a:r>
            <a:endParaRPr lang="en-US" dirty="0"/>
          </a:p>
        </p:txBody>
      </p:sp>
      <p:sp>
        <p:nvSpPr>
          <p:cNvPr id="17" name="Text 10"/>
          <p:cNvSpPr/>
          <p:nvPr/>
        </p:nvSpPr>
        <p:spPr>
          <a:xfrm>
            <a:off x="6174581" y="7229832"/>
            <a:ext cx="776763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Выявляем внутренние ресурсы и успешные стратегии из опыта</a:t>
            </a:r>
            <a:endParaRPr lang="en-US" sz="16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A6F478-BC92-4E72-8B50-20B79DE45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7685603"/>
            <a:ext cx="247650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64196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Фундамент диалога: Объективные данные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96835" y="711518"/>
            <a:ext cx="680918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Чтение: На что обратить внимание? Тревожные сигналы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396835" y="1165027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 основе методологии М.М. Безруких, д.б.н., академика РАО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601510"/>
            <a:ext cx="4365665" cy="43656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02913" y="1660328"/>
            <a:ext cx="368867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32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«Умеет читать» ≠ «Навык сформирован»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5202913" y="2374584"/>
            <a:ext cx="6609993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М.М. Безруких подчеркивает: чисто механическая способность читать задерживает культурное развитие ребенка (Л.С. Выготский). </a:t>
            </a: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Цель – понимание текста, а не скорость.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032892" y="1660328"/>
            <a:ext cx="15240" cy="688896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5" y="5827397"/>
            <a:ext cx="6918365" cy="45362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42233" y="6394372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Что видим</a:t>
            </a:r>
            <a:endParaRPr lang="en-US" sz="2400" dirty="0"/>
          </a:p>
        </p:txBody>
      </p:sp>
      <p:sp>
        <p:nvSpPr>
          <p:cNvPr id="11" name="Text 7"/>
          <p:cNvSpPr/>
          <p:nvPr/>
        </p:nvSpPr>
        <p:spPr>
          <a:xfrm>
            <a:off x="242233" y="6639522"/>
            <a:ext cx="669167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Угадывающее чтение по первым буквам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242233" y="6860621"/>
            <a:ext cx="669167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«Спотыкающийся ритм» с возвратами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242233" y="7081720"/>
            <a:ext cx="669167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Стабильно медленный темп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242233" y="7302819"/>
            <a:ext cx="669167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Слабое понимание прочитанного</a:t>
            </a:r>
            <a:endParaRPr lang="en-US" sz="120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250" y="5827397"/>
            <a:ext cx="6918365" cy="45362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160598" y="6394372"/>
            <a:ext cx="1463040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Что это может быть</a:t>
            </a:r>
            <a:endParaRPr lang="en-US" sz="2400" dirty="0"/>
          </a:p>
        </p:txBody>
      </p:sp>
      <p:sp>
        <p:nvSpPr>
          <p:cNvPr id="17" name="Text 12"/>
          <p:cNvSpPr/>
          <p:nvPr/>
        </p:nvSpPr>
        <p:spPr>
          <a:xfrm>
            <a:off x="7160598" y="6639522"/>
            <a:ext cx="6691670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405449"/>
                </a:solidFill>
                <a:highlight>
                  <a:srgbClr val="DFEEE2"/>
                </a:highlight>
                <a:latin typeface="Nobile" pitchFamily="34" charset="0"/>
                <a:ea typeface="Nobile" pitchFamily="34" charset="-122"/>
                <a:cs typeface="Nobile" pitchFamily="34" charset="-120"/>
              </a:rPr>
              <a:t>Это не лень.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Признак несформированности базовых познавательных функций: зрительного восприятия и памяти, звуко-буквенного анализа, концентрации внимания.</a:t>
            </a:r>
            <a:endParaRPr lang="en-US" sz="1200" dirty="0"/>
          </a:p>
        </p:txBody>
      </p:sp>
      <p:sp>
        <p:nvSpPr>
          <p:cNvPr id="18" name="Shape 13"/>
          <p:cNvSpPr/>
          <p:nvPr/>
        </p:nvSpPr>
        <p:spPr>
          <a:xfrm>
            <a:off x="128885" y="7725134"/>
            <a:ext cx="14368165" cy="481846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33" y="7889559"/>
            <a:ext cx="141684" cy="11334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497265" y="7866818"/>
            <a:ext cx="1335500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Форсирование скорости лишь усугубляет проблему, формируя неэффективный механизм чтения.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514" y="570548"/>
            <a:ext cx="11026497" cy="608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Фундамент диалога: Объективные данные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1514" y="1256943"/>
            <a:ext cx="12652653" cy="486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Письмо: На что обратить внимание? Сигналы для поддержки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681514" y="2035731"/>
            <a:ext cx="13267373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 основе методологии М.М. Безруких, д.б.н., академика РАО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681514" y="2566273"/>
            <a:ext cx="6536293" cy="1479233"/>
          </a:xfrm>
          <a:prstGeom prst="roundRect">
            <a:avLst>
              <a:gd name="adj" fmla="val 11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99041" y="2783800"/>
            <a:ext cx="289202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Неустойчивый почерк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99041" y="3204805"/>
            <a:ext cx="6101239" cy="623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«Дрожащие» линии, разная высота и наклон букв, нестабильность графических форм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7412474" y="2566273"/>
            <a:ext cx="6536412" cy="1479233"/>
          </a:xfrm>
          <a:prstGeom prst="roundRect">
            <a:avLst>
              <a:gd name="adj" fmla="val 11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30001" y="2783800"/>
            <a:ext cx="2706291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Дисгармония усилия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630001" y="3204805"/>
            <a:ext cx="6101358" cy="623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Слишком сильный давящий нажим или слишком бледные, нечитаемые линии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681514" y="4240173"/>
            <a:ext cx="6536293" cy="1479233"/>
          </a:xfrm>
          <a:prstGeom prst="roundRect">
            <a:avLst>
              <a:gd name="adj" fmla="val 11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99041" y="4457700"/>
            <a:ext cx="307621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Ошибки «невнимания»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899041" y="4878705"/>
            <a:ext cx="6101239" cy="623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Пропуски и замены букв, недописки элементов и целых слогов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7412474" y="4240173"/>
            <a:ext cx="6536412" cy="1479233"/>
          </a:xfrm>
          <a:prstGeom prst="roundRect">
            <a:avLst>
              <a:gd name="adj" fmla="val 11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630001" y="4457700"/>
            <a:ext cx="243411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Резкое ухудшение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7630001" y="4878705"/>
            <a:ext cx="6101358" cy="623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Под диктовку или при списывании, когда возрастает нагрузка на память и координацию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681514" y="6035621"/>
            <a:ext cx="13267373" cy="31909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73574" y="6505337"/>
            <a:ext cx="12975312" cy="934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Это не небрежность.</a:t>
            </a: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Это возможные следствия: несформированности зрительно-моторной координации и моторных функций, слабости нервно-мышечной регуляции, зрительно-пространственного восприятия или высокого функционального напряжения и утомления. Требует не натаскивания, а развития базовых функций.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681514" y="6286381"/>
            <a:ext cx="22860" cy="1372672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0FA678-E8F2-4E52-9533-920A88F3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0247"/>
            <a:ext cx="1463040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56529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Перевод в практику: Тактика помощи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96835" y="711518"/>
            <a:ext cx="550699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Родитель — не «надзиратель», а «помощник»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396835" y="1278374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Что ДЕЛАТЬ?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396835" y="1604367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Опираясь на сильные стороны</a:t>
            </a:r>
            <a:endParaRPr lang="en-US" sz="1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35" y="2100381"/>
            <a:ext cx="3753565" cy="375356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50864" y="6226373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Следите за темпом.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Давайте ребенку столько времени, сколько ему нужно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250864" y="644747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Хвалите за усилия,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а не только за результат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250864" y="666857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Читайте вместе правильно: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метод «чтения с эхом»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250864" y="6889671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Акцент на осмысленности: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обсуждайте прочитанное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7461171" y="1278374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Чего НЕ делать?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461171" y="1604367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Убираем деструктивное давление</a:t>
            </a:r>
            <a:endParaRPr lang="en-US" sz="11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171" y="2100381"/>
            <a:ext cx="3753565" cy="375356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461171" y="6226373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заставляйте читать на скорость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7461171" y="644747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заставляйте переписывать всю работу начисто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7461171" y="666857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ругайте за «глупые» ошибки и помарки</a:t>
            </a:r>
            <a:endParaRPr lang="en-US" sz="1400" dirty="0"/>
          </a:p>
        </p:txBody>
      </p:sp>
      <p:sp>
        <p:nvSpPr>
          <p:cNvPr id="17" name="Shape 13"/>
          <p:cNvSpPr/>
          <p:nvPr/>
        </p:nvSpPr>
        <p:spPr>
          <a:xfrm>
            <a:off x="250864" y="7238286"/>
            <a:ext cx="13836729" cy="481846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12" y="7402711"/>
            <a:ext cx="141684" cy="11334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619244" y="7379970"/>
            <a:ext cx="1335500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М.М. Безруких: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«Быстрота письма и чтения на начальном этапе не может быть навязанной – это затормозит формирование навыка»</a:t>
            </a:r>
            <a:endParaRPr lang="en-US" sz="14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2F3896-5334-4385-BC60-49850934E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83830"/>
            <a:ext cx="1463040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939" y="637699"/>
            <a:ext cx="12112228" cy="587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Инструмент 3: Партнерство и «маленькие шаги»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57939" y="1300401"/>
            <a:ext cx="7936230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Партнерство в зоне суверенитета семьи</a:t>
            </a:r>
            <a:endParaRPr lang="en-US" sz="2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939" y="2075736"/>
            <a:ext cx="188000" cy="18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57939" y="2348746"/>
            <a:ext cx="431280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657939" y="2488406"/>
            <a:ext cx="2350056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Правовая основа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7939" y="2894886"/>
            <a:ext cx="4312801" cy="1203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Семейный Кодекс РФ, ФЗ «Об образовании» — </a:t>
            </a:r>
            <a:r>
              <a:rPr lang="en-US" sz="14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преимущественное право родителей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на воспитание ребенка. Мы – гости в этой системе.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740" y="2075736"/>
            <a:ext cx="188000" cy="188000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5158740" y="2348746"/>
            <a:ext cx="431280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6"/>
          <p:cNvSpPr/>
          <p:nvPr/>
        </p:nvSpPr>
        <p:spPr>
          <a:xfrm>
            <a:off x="5158740" y="2488406"/>
            <a:ext cx="2350056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Наша роль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5158740" y="2894886"/>
            <a:ext cx="4312801" cy="902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Партнер, консультант, а не ментор или контролер. Работаем на равных в зоне уважения.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9541" y="2075736"/>
            <a:ext cx="188000" cy="188000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9659541" y="2348746"/>
            <a:ext cx="431280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9"/>
          <p:cNvSpPr/>
          <p:nvPr/>
        </p:nvSpPr>
        <p:spPr>
          <a:xfrm>
            <a:off x="9659541" y="2488406"/>
            <a:ext cx="3995261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Техника: «Всего одно действие»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9659541" y="2894886"/>
            <a:ext cx="4312801" cy="902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Предложить родителю самому выбрать ОДНО конкретное, простое, выполнимое действие на ближайшее время.</a:t>
            </a:r>
            <a:endParaRPr lang="en-US" sz="1450" dirty="0"/>
          </a:p>
        </p:txBody>
      </p:sp>
      <p:sp>
        <p:nvSpPr>
          <p:cNvPr id="16" name="Shape 11"/>
          <p:cNvSpPr/>
          <p:nvPr/>
        </p:nvSpPr>
        <p:spPr>
          <a:xfrm>
            <a:off x="657939" y="4544231"/>
            <a:ext cx="13314521" cy="3107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17" name="Text 12"/>
          <p:cNvSpPr/>
          <p:nvPr/>
        </p:nvSpPr>
        <p:spPr>
          <a:xfrm>
            <a:off x="657939" y="4974669"/>
            <a:ext cx="3002161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Примеры действий: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7552134" y="4955858"/>
            <a:ext cx="6427946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«Читать с эхом 10 минут в день»</a:t>
            </a:r>
            <a:endParaRPr lang="en-US" sz="1450" dirty="0"/>
          </a:p>
        </p:txBody>
      </p:sp>
      <p:sp>
        <p:nvSpPr>
          <p:cNvPr id="19" name="Text 14"/>
          <p:cNvSpPr/>
          <p:nvPr/>
        </p:nvSpPr>
        <p:spPr>
          <a:xfrm>
            <a:off x="7552134" y="5322332"/>
            <a:ext cx="6427946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«Не ругать за почерк, а обращать внимание на одну самую красивую букву»</a:t>
            </a:r>
            <a:endParaRPr lang="en-US" sz="1450" dirty="0"/>
          </a:p>
        </p:txBody>
      </p:sp>
      <p:sp>
        <p:nvSpPr>
          <p:cNvPr id="20" name="Text 15"/>
          <p:cNvSpPr/>
          <p:nvPr/>
        </p:nvSpPr>
        <p:spPr>
          <a:xfrm>
            <a:off x="7552134" y="5989558"/>
            <a:ext cx="6427946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«Делать паузы каждые 15 минут при выполнении заданий»</a:t>
            </a:r>
            <a:endParaRPr lang="en-US" sz="1450" dirty="0"/>
          </a:p>
        </p:txBody>
      </p:sp>
      <p:sp>
        <p:nvSpPr>
          <p:cNvPr id="21" name="Text 16"/>
          <p:cNvSpPr/>
          <p:nvPr/>
        </p:nvSpPr>
        <p:spPr>
          <a:xfrm>
            <a:off x="939879" y="6778943"/>
            <a:ext cx="13032581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Результат: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Опыт маленького успеха снижает сопротивление, закрепляет партнерские отношения, предотвращает выгорание как родителя, так и специалиста, и создает позитивную динамику.</a:t>
            </a:r>
            <a:endParaRPr lang="en-US" sz="1450" dirty="0"/>
          </a:p>
        </p:txBody>
      </p:sp>
      <p:sp>
        <p:nvSpPr>
          <p:cNvPr id="22" name="Shape 17"/>
          <p:cNvSpPr/>
          <p:nvPr/>
        </p:nvSpPr>
        <p:spPr>
          <a:xfrm>
            <a:off x="657939" y="6567488"/>
            <a:ext cx="22860" cy="1024414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9E593A-F7DA-4ACC-9505-4634C5B70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774305"/>
            <a:ext cx="14630400" cy="4343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103" y="438031"/>
            <a:ext cx="9610844" cy="497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Ключевое сообщение: От трансляции — к диалогу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37103" y="999530"/>
            <a:ext cx="5526524" cy="398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Философия «надёжного взрослого»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875943" y="1875473"/>
            <a:ext cx="2565678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Наша конечная задача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875943" y="2412921"/>
            <a:ext cx="13117354" cy="509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389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 изменить родителя директивно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а </a:t>
            </a:r>
            <a:r>
              <a:rPr lang="en-US" sz="1600" b="1" dirty="0">
                <a:solidFill>
                  <a:srgbClr val="4389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создать безопасную и принимающую среду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(контейнер), в которой его </a:t>
            </a:r>
            <a:r>
              <a:rPr lang="en-US" sz="16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Здоровое Я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и родительская компетентность само захочет и сможет проявиться и измениться.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637103" y="1636633"/>
            <a:ext cx="22860" cy="146506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Shape 5"/>
          <p:cNvSpPr/>
          <p:nvPr/>
        </p:nvSpPr>
        <p:spPr>
          <a:xfrm>
            <a:off x="637103" y="3360477"/>
            <a:ext cx="13356193" cy="2750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637103" y="3626763"/>
            <a:ext cx="4777026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Наши главные союзники в этом процессе</a:t>
            </a:r>
            <a:endParaRPr lang="en-US" sz="2400" dirty="0"/>
          </a:p>
        </p:txBody>
      </p:sp>
      <p:sp>
        <p:nvSpPr>
          <p:cNvPr id="9" name="Shape 7"/>
          <p:cNvSpPr/>
          <p:nvPr/>
        </p:nvSpPr>
        <p:spPr>
          <a:xfrm>
            <a:off x="637103" y="4164211"/>
            <a:ext cx="4345900" cy="1824514"/>
          </a:xfrm>
          <a:prstGeom prst="roundRect">
            <a:avLst>
              <a:gd name="adj" fmla="val 3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803910" y="4331018"/>
            <a:ext cx="477798" cy="477798"/>
          </a:xfrm>
          <a:prstGeom prst="roundRect">
            <a:avLst>
              <a:gd name="adj" fmla="val 19135881"/>
            </a:avLst>
          </a:prstGeom>
          <a:solidFill>
            <a:srgbClr val="1B1B27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236" y="4462343"/>
            <a:ext cx="215027" cy="21502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03910" y="4968002"/>
            <a:ext cx="2049899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Объективные данные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803910" y="5312331"/>
            <a:ext cx="4012287" cy="509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Понимание реальных причин трудностей ребёнка (по Безруких), а не поиск виноватых.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142190" y="4164211"/>
            <a:ext cx="4345900" cy="1824514"/>
          </a:xfrm>
          <a:prstGeom prst="roundRect">
            <a:avLst>
              <a:gd name="adj" fmla="val 3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308997" y="4331018"/>
            <a:ext cx="477798" cy="477798"/>
          </a:xfrm>
          <a:prstGeom prst="roundRect">
            <a:avLst>
              <a:gd name="adj" fmla="val 19135881"/>
            </a:avLst>
          </a:prstGeom>
          <a:solidFill>
            <a:srgbClr val="1B1B27"/>
          </a:solidFill>
          <a:ln/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0323" y="4462343"/>
            <a:ext cx="215027" cy="215027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5308997" y="4968002"/>
            <a:ext cx="2717244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Уважительное любопытство</a:t>
            </a:r>
            <a:endParaRPr lang="en-US" dirty="0"/>
          </a:p>
        </p:txBody>
      </p:sp>
      <p:sp>
        <p:nvSpPr>
          <p:cNvPr id="18" name="Text 14"/>
          <p:cNvSpPr/>
          <p:nvPr/>
        </p:nvSpPr>
        <p:spPr>
          <a:xfrm>
            <a:off x="5308997" y="5312331"/>
            <a:ext cx="4012287" cy="509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Вера в то, что у каждого родителя есть ресурсы для позитивных изменений.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>
            <a:off x="9647277" y="4164211"/>
            <a:ext cx="4345900" cy="1824514"/>
          </a:xfrm>
          <a:prstGeom prst="roundRect">
            <a:avLst>
              <a:gd name="adj" fmla="val 3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9814084" y="4331018"/>
            <a:ext cx="477798" cy="477798"/>
          </a:xfrm>
          <a:prstGeom prst="roundRect">
            <a:avLst>
              <a:gd name="adj" fmla="val 19135881"/>
            </a:avLst>
          </a:prstGeom>
          <a:solidFill>
            <a:srgbClr val="1B1B27"/>
          </a:solidFill>
          <a:ln/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5410" y="4462343"/>
            <a:ext cx="215027" cy="215027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9814084" y="4968002"/>
            <a:ext cx="2723555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Совместный поиск решений</a:t>
            </a:r>
            <a:endParaRPr lang="en-US" dirty="0"/>
          </a:p>
        </p:txBody>
      </p:sp>
      <p:sp>
        <p:nvSpPr>
          <p:cNvPr id="23" name="Text 18"/>
          <p:cNvSpPr/>
          <p:nvPr/>
        </p:nvSpPr>
        <p:spPr>
          <a:xfrm>
            <a:off x="9814084" y="5312331"/>
            <a:ext cx="4012287" cy="509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Тактика «маленьких шагов», которая объединяет, а не делит на правых и виноватых.</a:t>
            </a:r>
            <a:endParaRPr lang="en-US" sz="1600" dirty="0"/>
          </a:p>
        </p:txBody>
      </p:sp>
      <p:sp>
        <p:nvSpPr>
          <p:cNvPr id="24" name="Shape 19"/>
          <p:cNvSpPr/>
          <p:nvPr/>
        </p:nvSpPr>
        <p:spPr>
          <a:xfrm>
            <a:off x="637103" y="6247505"/>
            <a:ext cx="13356193" cy="2750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5" name="Shape 20"/>
          <p:cNvSpPr/>
          <p:nvPr/>
        </p:nvSpPr>
        <p:spPr>
          <a:xfrm>
            <a:off x="637103" y="6454140"/>
            <a:ext cx="13356193" cy="1339453"/>
          </a:xfrm>
          <a:prstGeom prst="roundRect">
            <a:avLst>
              <a:gd name="adj" fmla="val 4995"/>
            </a:avLst>
          </a:prstGeom>
          <a:solidFill>
            <a:srgbClr val="D2D2E0"/>
          </a:solidFill>
          <a:ln/>
        </p:spPr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" y="6669405"/>
            <a:ext cx="248841" cy="199073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1204317" y="6653093"/>
            <a:ext cx="4064079" cy="248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Быть «надёжным взрослым» для родителя</a:t>
            </a:r>
            <a:endParaRPr lang="en-US" dirty="0"/>
          </a:p>
        </p:txBody>
      </p:sp>
      <p:sp>
        <p:nvSpPr>
          <p:cNvPr id="28" name="Text 22"/>
          <p:cNvSpPr/>
          <p:nvPr/>
        </p:nvSpPr>
        <p:spPr>
          <a:xfrm>
            <a:off x="1204317" y="7061121"/>
            <a:ext cx="12629793" cy="509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Это значит проявлять высшую эмоциональную компетентность: уметь быть рядом с чужой болью, растерянностью и гневом, не разрушаясь самому и не пытаясь эту боль немедленно «заткнуть» готовым решением. Это и есть основа настоящего сотрудничества.</a:t>
            </a:r>
            <a:endParaRPr lang="en-US" sz="16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CC62936-1732-498D-8BD0-F7D885614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02880"/>
            <a:ext cx="14630400" cy="4343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1098</Words>
  <Application>Microsoft Office PowerPoint</Application>
  <PresentationFormat>Произвольный</PresentationFormat>
  <Paragraphs>123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Fraunces Extra Bold</vt:lpstr>
      <vt:lpstr>Roboto</vt:lpstr>
      <vt:lpstr>Arial Black</vt:lpstr>
      <vt:lpstr>Calibri</vt:lpstr>
      <vt:lpstr>Nobile</vt:lpstr>
      <vt:lpstr>Arial</vt:lpstr>
      <vt:lpstr>Raleway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Алексей Рязанов</dc:creator>
  <cp:lastModifiedBy>Алексей Рязанов</cp:lastModifiedBy>
  <cp:revision>3</cp:revision>
  <dcterms:created xsi:type="dcterms:W3CDTF">2025-12-09T20:46:20Z</dcterms:created>
  <dcterms:modified xsi:type="dcterms:W3CDTF">2025-12-09T20:59:17Z</dcterms:modified>
</cp:coreProperties>
</file>