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904" r:id="rId2"/>
    <p:sldId id="911" r:id="rId3"/>
    <p:sldId id="841" r:id="rId4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6686" autoAdjust="0"/>
  </p:normalViewPr>
  <p:slideViewPr>
    <p:cSldViewPr>
      <p:cViewPr varScale="1">
        <p:scale>
          <a:sx n="109" d="100"/>
          <a:sy n="109" d="100"/>
        </p:scale>
        <p:origin x="-54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FAAE7-30C6-4A15-9EC4-2D6E7E2F9E39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EB7F6-A782-4BC1-A4B9-279AA68A2A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7885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1625600" y="3257550"/>
            <a:ext cx="89408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1909233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x">
  <p:cSld name="Титульный слайд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alibri"/>
              <a:buNone/>
              <a:defRPr sz="2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610600" y="6414760"/>
            <a:ext cx="2743200" cy="24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39288" y="354584"/>
            <a:ext cx="6210300" cy="1068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D3052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1533" y="1507616"/>
            <a:ext cx="11332845" cy="3413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4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600200" y="48768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1000" y="228600"/>
            <a:ext cx="9753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Департамент государственной политики в сфере воспитания, дополнительного образования и детского отдыха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Минпросвещения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России информирует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  продолжается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работа</a:t>
            </a:r>
            <a:r>
              <a:rPr lang="ru-RU" dirty="0" smtClean="0"/>
              <a:t> по </a:t>
            </a:r>
            <a:r>
              <a:rPr lang="ru-RU" dirty="0" smtClean="0"/>
              <a:t>формированию </a:t>
            </a:r>
            <a:r>
              <a:rPr lang="ru-RU" dirty="0" smtClean="0"/>
              <a:t>у обучающихся образовательных организаций и их родителей (законных представителей) ответственного и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компетентного родительства</a:t>
            </a:r>
            <a:r>
              <a:rPr lang="ru-RU" dirty="0" smtClean="0"/>
              <a:t>, традиционных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семейных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ценностей</a:t>
            </a:r>
          </a:p>
          <a:p>
            <a:pPr algn="just">
              <a:buFont typeface="Wingdings" pitchFamily="2" charset="2"/>
              <a:buChar char="q"/>
            </a:pP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  </a:t>
            </a:r>
            <a:r>
              <a:rPr lang="ru-RU" dirty="0" err="1" smtClean="0"/>
              <a:t>Минпросвещения</a:t>
            </a:r>
            <a:r>
              <a:rPr lang="ru-RU" dirty="0" smtClean="0"/>
              <a:t> </a:t>
            </a:r>
            <a:r>
              <a:rPr lang="ru-RU" dirty="0" smtClean="0"/>
              <a:t>России рекомендует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активизировать работу </a:t>
            </a:r>
            <a:r>
              <a:rPr lang="ru-RU" dirty="0" smtClean="0"/>
              <a:t>региональных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родительских комитетов</a:t>
            </a:r>
            <a:r>
              <a:rPr lang="ru-RU" dirty="0" smtClean="0"/>
              <a:t>, в том числе путем обобщения и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распространения лучших практик воспитательной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работы</a:t>
            </a:r>
          </a:p>
          <a:p>
            <a:pPr algn="just">
              <a:buFont typeface="Wingdings" pitchFamily="2" charset="2"/>
              <a:buChar char="q"/>
            </a:pP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  ФГБНУ </a:t>
            </a:r>
            <a:r>
              <a:rPr lang="ru-RU" dirty="0" smtClean="0"/>
              <a:t>«Институт изучения детства, семьи и воспитания» (далее – Институт воспитания)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подготовлено электронное пособие </a:t>
            </a:r>
            <a:r>
              <a:rPr lang="ru-RU" dirty="0" smtClean="0"/>
              <a:t>«От 0 до 18», в котором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собраны актуальные статьи</a:t>
            </a:r>
            <a:r>
              <a:rPr lang="ru-RU" dirty="0" smtClean="0"/>
              <a:t>, темы, подборки, которые помогут родителям (законным представителям) в воспитании детей с учетом возрастных особенностей. Электронное пособие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направлено на поддержку </a:t>
            </a:r>
            <a:r>
              <a:rPr lang="ru-RU" dirty="0" smtClean="0"/>
              <a:t>и информационное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сопровождение родителей в процессе воспитания </a:t>
            </a:r>
            <a:r>
              <a:rPr lang="ru-RU" dirty="0" smtClean="0"/>
              <a:t>и развития </a:t>
            </a:r>
            <a:r>
              <a:rPr lang="ru-RU" dirty="0" smtClean="0"/>
              <a:t>детей</a:t>
            </a:r>
          </a:p>
          <a:p>
            <a:pPr algn="just">
              <a:buFont typeface="Wingdings" pitchFamily="2" charset="2"/>
              <a:buChar char="q"/>
            </a:pPr>
            <a:endParaRPr lang="ru-RU" dirty="0" smtClean="0"/>
          </a:p>
          <a:p>
            <a:pPr algn="just">
              <a:buFont typeface="Wingdings" pitchFamily="2" charset="2"/>
              <a:buChar char="q"/>
            </a:pPr>
            <a:r>
              <a:rPr lang="ru-RU" dirty="0" smtClean="0"/>
              <a:t>  для </a:t>
            </a:r>
            <a:r>
              <a:rPr lang="ru-RU" dirty="0" smtClean="0"/>
              <a:t>родителей и обучающихся общеобразовательных учреждений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специалистами Института воспитания </a:t>
            </a:r>
            <a:r>
              <a:rPr lang="ru-RU" dirty="0" smtClean="0"/>
              <a:t>разработаны 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материалы для совместного чтения</a:t>
            </a:r>
            <a:r>
              <a:rPr lang="ru-RU" dirty="0" smtClean="0"/>
              <a:t> художественной </a:t>
            </a:r>
            <a:r>
              <a:rPr lang="ru-RU" dirty="0" smtClean="0"/>
              <a:t>литературы.</a:t>
            </a:r>
          </a:p>
          <a:p>
            <a:pPr algn="just"/>
            <a:r>
              <a:rPr lang="ru-RU" dirty="0" smtClean="0"/>
              <a:t>Материалы </a:t>
            </a:r>
            <a:r>
              <a:rPr lang="ru-RU" dirty="0" smtClean="0"/>
              <a:t>подготовлены отдельно </a:t>
            </a:r>
            <a:r>
              <a:rPr lang="ru-RU" u="sng" dirty="0" smtClean="0"/>
              <a:t>для каждой возрастной категории </a:t>
            </a:r>
            <a:r>
              <a:rPr lang="ru-RU" dirty="0" smtClean="0"/>
              <a:t>— от младшего школьного возраста до ранней юности. </a:t>
            </a:r>
          </a:p>
          <a:p>
            <a:endParaRPr lang="ru-RU" dirty="0" smtClean="0"/>
          </a:p>
          <a:p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6033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600200" y="487680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533400"/>
            <a:ext cx="830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Минпросвещения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России направляет для использования в работе </a:t>
            </a:r>
          </a:p>
          <a:p>
            <a:pPr algn="ctr"/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ИНФОРМАЦИОННО-МЕТОДИЧЕСКИЕ МАТЕРИАЛЫ </a:t>
            </a:r>
          </a:p>
          <a:p>
            <a:pPr algn="ctr"/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 взаимодействии советников директоров по воспитанию с детскими общественными объединениями, с классными руководителями общеобразовательных организаций.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609600" y="2819400"/>
            <a:ext cx="5753100" cy="752475"/>
            <a:chOff x="685800" y="2286000"/>
            <a:chExt cx="5753100" cy="75247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5800" y="2286000"/>
              <a:ext cx="5753100" cy="752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9" name="Прямая соединительная линия 8"/>
            <p:cNvCxnSpPr/>
            <p:nvPr/>
          </p:nvCxnSpPr>
          <p:spPr>
            <a:xfrm>
              <a:off x="1524000" y="2514600"/>
              <a:ext cx="464820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609600" y="3733800"/>
            <a:ext cx="5715000" cy="762000"/>
            <a:chOff x="609600" y="3733800"/>
            <a:chExt cx="5715000" cy="76200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9600" y="3733800"/>
              <a:ext cx="57150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>
              <a:off x="1295400" y="3962400"/>
              <a:ext cx="4640466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6" name="Группа 15"/>
          <p:cNvGrpSpPr/>
          <p:nvPr/>
        </p:nvGrpSpPr>
        <p:grpSpPr>
          <a:xfrm>
            <a:off x="304800" y="4572000"/>
            <a:ext cx="5829300" cy="762000"/>
            <a:chOff x="609600" y="4724400"/>
            <a:chExt cx="5829300" cy="76200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9600" y="4724400"/>
              <a:ext cx="58293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2" name="Прямая соединительная линия 11"/>
            <p:cNvCxnSpPr/>
            <p:nvPr/>
          </p:nvCxnSpPr>
          <p:spPr>
            <a:xfrm>
              <a:off x="3886200" y="5257800"/>
              <a:ext cx="1897266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209603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81431827"/>
              </p:ext>
            </p:extLst>
          </p:nvPr>
        </p:nvGraphicFramePr>
        <p:xfrm>
          <a:off x="1152144" y="-2033143"/>
          <a:ext cx="6560528" cy="564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6444">
                  <a:extLst>
                    <a:ext uri="{9D8B030D-6E8A-4147-A177-3AD203B41FA5}">
                      <a16:colId xmlns="" xmlns:a16="http://schemas.microsoft.com/office/drawing/2014/main" val="2520341540"/>
                    </a:ext>
                  </a:extLst>
                </a:gridCol>
                <a:gridCol w="3364084">
                  <a:extLst>
                    <a:ext uri="{9D8B030D-6E8A-4147-A177-3AD203B41FA5}">
                      <a16:colId xmlns="" xmlns:a16="http://schemas.microsoft.com/office/drawing/2014/main" val="1037916083"/>
                    </a:ext>
                  </a:extLst>
                </a:gridCol>
              </a:tblGrid>
              <a:tr h="564642">
                <a:tc>
                  <a:txBody>
                    <a:bodyPr/>
                    <a:lstStyle/>
                    <a:p>
                      <a:r>
                        <a:rPr lang="ru-RU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;</a:t>
                      </a:r>
                    </a:p>
                    <a:p>
                      <a:r>
                        <a:rPr lang="ru-RU" sz="14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0149956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3366513"/>
              </p:ext>
            </p:extLst>
          </p:nvPr>
        </p:nvGraphicFramePr>
        <p:xfrm>
          <a:off x="246265" y="-646088"/>
          <a:ext cx="8372285" cy="6064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3815">
                  <a:extLst>
                    <a:ext uri="{9D8B030D-6E8A-4147-A177-3AD203B41FA5}">
                      <a16:colId xmlns="" xmlns:a16="http://schemas.microsoft.com/office/drawing/2014/main" val="1861186528"/>
                    </a:ext>
                  </a:extLst>
                </a:gridCol>
                <a:gridCol w="1220997">
                  <a:extLst>
                    <a:ext uri="{9D8B030D-6E8A-4147-A177-3AD203B41FA5}">
                      <a16:colId xmlns="" xmlns:a16="http://schemas.microsoft.com/office/drawing/2014/main" val="1370380632"/>
                    </a:ext>
                  </a:extLst>
                </a:gridCol>
                <a:gridCol w="1221619">
                  <a:extLst>
                    <a:ext uri="{9D8B030D-6E8A-4147-A177-3AD203B41FA5}">
                      <a16:colId xmlns="" xmlns:a16="http://schemas.microsoft.com/office/drawing/2014/main" val="1764040151"/>
                    </a:ext>
                  </a:extLst>
                </a:gridCol>
                <a:gridCol w="1221619">
                  <a:extLst>
                    <a:ext uri="{9D8B030D-6E8A-4147-A177-3AD203B41FA5}">
                      <a16:colId xmlns="" xmlns:a16="http://schemas.microsoft.com/office/drawing/2014/main" val="2547567183"/>
                    </a:ext>
                  </a:extLst>
                </a:gridCol>
                <a:gridCol w="1220997">
                  <a:extLst>
                    <a:ext uri="{9D8B030D-6E8A-4147-A177-3AD203B41FA5}">
                      <a16:colId xmlns="" xmlns:a16="http://schemas.microsoft.com/office/drawing/2014/main" val="2402149539"/>
                    </a:ext>
                  </a:extLst>
                </a:gridCol>
                <a:gridCol w="1221619">
                  <a:extLst>
                    <a:ext uri="{9D8B030D-6E8A-4147-A177-3AD203B41FA5}">
                      <a16:colId xmlns="" xmlns:a16="http://schemas.microsoft.com/office/drawing/2014/main" val="512315552"/>
                    </a:ext>
                  </a:extLst>
                </a:gridCol>
                <a:gridCol w="1221619">
                  <a:extLst>
                    <a:ext uri="{9D8B030D-6E8A-4147-A177-3AD203B41FA5}">
                      <a16:colId xmlns="" xmlns:a16="http://schemas.microsoft.com/office/drawing/2014/main" val="2008249093"/>
                    </a:ext>
                  </a:extLst>
                </a:gridCol>
              </a:tblGrid>
              <a:tr h="60649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779270831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/>
          <a:srcRect l="20180" t="15225" r="6442" b="11261"/>
          <a:stretch/>
        </p:blipFill>
        <p:spPr>
          <a:xfrm>
            <a:off x="-111120" y="-75250"/>
            <a:ext cx="12303120" cy="69332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/>
          <a:srcRect l="20180" t="15225" r="6442" b="11261"/>
          <a:stretch/>
        </p:blipFill>
        <p:spPr>
          <a:xfrm>
            <a:off x="-111120" y="-75250"/>
            <a:ext cx="12303120" cy="6933250"/>
          </a:xfrm>
          <a:prstGeom prst="rect">
            <a:avLst/>
          </a:prstGeom>
        </p:spPr>
      </p:pic>
      <p:grpSp>
        <p:nvGrpSpPr>
          <p:cNvPr id="2" name="Группа 9"/>
          <p:cNvGrpSpPr/>
          <p:nvPr/>
        </p:nvGrpSpPr>
        <p:grpSpPr>
          <a:xfrm>
            <a:off x="6420589" y="116971"/>
            <a:ext cx="5922863" cy="1964349"/>
            <a:chOff x="6018447" y="357708"/>
            <a:chExt cx="5942715" cy="1802774"/>
          </a:xfrm>
        </p:grpSpPr>
        <p:sp>
          <p:nvSpPr>
            <p:cNvPr id="11" name="Google Shape;60;p14"/>
            <p:cNvSpPr/>
            <p:nvPr/>
          </p:nvSpPr>
          <p:spPr>
            <a:xfrm>
              <a:off x="6109873" y="357708"/>
              <a:ext cx="5283298" cy="4614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ea typeface="Calibri"/>
                  <a:cs typeface="Calibri"/>
                  <a:sym typeface="Calibri"/>
                </a:rPr>
                <a:t>КОНТАКТЫ</a:t>
              </a:r>
              <a:endPara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anose="020B0606020202030204" pitchFamily="34" charset="0"/>
                <a:cs typeface="Arial"/>
                <a:sym typeface="Arial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018447" y="719932"/>
              <a:ext cx="5942715" cy="1440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ru-RU" sz="2400" kern="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Камалова Нина Владимировна</a:t>
              </a:r>
              <a:r>
                <a:rPr kumimoji="0" lang="ru-R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– 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ru-RU" sz="240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заместитель начальника отдела педагогической </a:t>
              </a:r>
              <a:r>
                <a:rPr lang="ru-RU" sz="2400" dirty="0" err="1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рискологии</a:t>
              </a:r>
              <a:endPara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ru-R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Тел</a:t>
              </a: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.</a:t>
              </a:r>
              <a:r>
                <a:rPr kumimoji="0" lang="ru-R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: + 7 (499) 940-10-36, доб. 167</a:t>
              </a:r>
            </a:p>
          </p:txBody>
        </p:sp>
      </p:grpSp>
      <p:grpSp>
        <p:nvGrpSpPr>
          <p:cNvPr id="4" name="Группа 13"/>
          <p:cNvGrpSpPr/>
          <p:nvPr/>
        </p:nvGrpSpPr>
        <p:grpSpPr>
          <a:xfrm>
            <a:off x="3276600" y="2670933"/>
            <a:ext cx="4881465" cy="1031302"/>
            <a:chOff x="6601167" y="1650289"/>
            <a:chExt cx="4978386" cy="1031302"/>
          </a:xfrm>
        </p:grpSpPr>
        <p:sp>
          <p:nvSpPr>
            <p:cNvPr id="15" name="TextBox 14"/>
            <p:cNvSpPr txBox="1"/>
            <p:nvPr/>
          </p:nvSpPr>
          <p:spPr>
            <a:xfrm>
              <a:off x="6688270" y="1650289"/>
              <a:ext cx="23757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  <a:sym typeface="Arial"/>
                </a:rPr>
                <a:t>ЧАТ</a:t>
              </a:r>
              <a:r>
                <a:rPr kumimoji="0" lang="ru-RU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  <a:sym typeface="Arial"/>
                </a:rPr>
                <a:t> в </a:t>
              </a: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anose="020B0606020202030204" pitchFamily="34" charset="0"/>
                  <a:cs typeface="Calibri" panose="020F0502020204030204" pitchFamily="34" charset="0"/>
                  <a:sym typeface="Arial"/>
                </a:rPr>
                <a:t>СФЕРУМЕ</a:t>
              </a:r>
              <a:r>
                <a:rPr kumimoji="0" lang="ru-RU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: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601167" y="2158371"/>
              <a:ext cx="497838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ru-RU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Arial"/>
                </a:rPr>
                <a:t>«Воспитание и профилактика»</a:t>
              </a: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15585" y="116971"/>
            <a:ext cx="5850647" cy="1582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  <a:sym typeface="Arial"/>
              </a:rPr>
              <a:t>ЦЕНТР 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  <a:sym typeface="Arial"/>
              </a:rPr>
              <a:t>СОЦИАЛЬНО-ПЕДАГОГИЧЕСКОГО </a:t>
            </a: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cs typeface="Calibri" panose="020F0502020204030204" pitchFamily="34" charset="0"/>
                <a:sym typeface="Arial"/>
              </a:rPr>
              <a:t>СОПРОВОЖДЕНИЯ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4114800"/>
            <a:ext cx="17716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96332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4750</TotalTime>
  <Words>225</Words>
  <Application>Microsoft Office PowerPoint</Application>
  <PresentationFormat>Произвольный</PresentationFormat>
  <Paragraphs>29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kamalova_nv</cp:lastModifiedBy>
  <cp:revision>694</cp:revision>
  <dcterms:created xsi:type="dcterms:W3CDTF">2024-05-21T08:27:24Z</dcterms:created>
  <dcterms:modified xsi:type="dcterms:W3CDTF">2025-12-05T09:25:57Z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2024-05-20T00:00:00Z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2024-05-21T00:00:00Z</vt:filetime>
  </property>
</Properties>
</file>