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15" r:id="rId4"/>
    <p:sldId id="304" r:id="rId5"/>
    <p:sldId id="305" r:id="rId6"/>
    <p:sldId id="306" r:id="rId7"/>
    <p:sldId id="312" r:id="rId8"/>
    <p:sldId id="308" r:id="rId9"/>
    <p:sldId id="309" r:id="rId10"/>
    <p:sldId id="310" r:id="rId11"/>
    <p:sldId id="319" r:id="rId12"/>
    <p:sldId id="320" r:id="rId13"/>
    <p:sldId id="321" r:id="rId14"/>
    <p:sldId id="26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96" d="100"/>
          <a:sy n="96" d="100"/>
        </p:scale>
        <p:origin x="-86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56B2E6-5E7C-49A2-8D9B-70459DB4B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9986" y="1122363"/>
            <a:ext cx="59780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5E3DC2B-B133-46D9-9848-C04B60C9C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9986" y="3602038"/>
            <a:ext cx="5978014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F7F8351-E7B2-4D62-9499-887C8578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F97D553-05E4-4861-A7F9-9BD4FB36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BDAC33-B932-44B2-BDF0-498CA924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1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142D01-7AF8-4B7E-9FF2-94863F60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BD5C343-0BA8-42BC-A8DD-E5CBC7EB1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CDB04F-2AE3-42A0-8546-10E57391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A18551-A623-4191-8A4E-218D0A27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1AC3A5-F4D7-47AE-9FEC-D7A82F53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02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BAD08C9-87CD-40F1-9D1E-979B27683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06C1DE5-55AF-409F-B0B8-24C731E18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96EEA8D-94F2-43CF-AD78-00F38058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09C0DB0-75E3-4463-A507-2236C452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5024648-0137-40A9-B9F2-67310A01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211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1E01DF-C898-4DC8-8DE3-81F5AE8C1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981" y="719086"/>
            <a:ext cx="6619568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E5EAD28-AFD6-40C1-B82A-CB347250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70A0F88-552D-448F-9490-C7508227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41997F4-C98D-4085-BC73-0D30164E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1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9A2FAC6-8E32-4F06-A5F1-CA62832D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907E636-F1CC-4D8A-8425-7DA64828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4D6FBDD-8E4C-4C40-995D-C28C2C40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21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B95344-D359-4394-BD7F-6A6C55A94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1846A6-23D6-4282-B4BE-DA68CACCA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CCB708E-F5D3-4AB5-92AC-2E0BCAA8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23E8EE-5E5C-42D9-B9F8-2FDC1D11D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77C7B0-A966-4444-AAAE-8E838191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C90B74-DCD4-4E37-AA47-80EB60871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C4B226B-1253-478D-83F8-B80BB83EB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2C5938-1441-40FB-A232-B8947BBB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F29612-04EA-4B30-A4D1-478ABE4C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092618-140F-496A-B124-04EA425B3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1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0CF8EE-C4E6-49D9-9AEC-AEB74898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4A4698-4CDE-4B55-BBF0-835EAF7A3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16A5192-59D6-4868-BB19-71ECBE241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72175B6-7CE6-4D77-B011-FE9981A0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2DDE546-A16D-479D-A890-449129D1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7942173-BBE8-44D6-A738-FC6EF3E3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8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927204-E6C5-4784-9A47-9BDC64B0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8064DE8-40AF-495B-B200-01A394B6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497309E-FFAA-48EA-8CB0-7147F9317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76AB8CD-2C0E-4747-B7F2-46AC13E27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6A80C69-0225-422E-9558-F519A5B4C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DA27747-137D-4DCA-9613-AA15780C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32A9423-A308-4A9A-9709-1092A2C0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5F24E06-B46B-4A83-8AC8-74D35C18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31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137DB2-E81B-4401-A7DF-FCFB3AF4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BE55E4F-CA68-4152-8350-6E2B985C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A60260C-8D47-4E24-A6FD-E55E5D9E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580B47A-DC8A-4D4C-AAEF-64834B0E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86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E351882-9456-458E-9493-BE3A0730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9133F1D-1ED5-4051-AB75-7DA5ACCD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DEE3E84-DC2A-4204-8A6D-F280B898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7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FB04CE-3B3C-4180-A480-69DE0896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D0F687-886E-4C78-A3BD-595BDD9B4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E2E8731-D0F7-4499-BA37-DBAC29BBA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8AAF23F-DA24-409A-9206-1C1CBDA5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E728F5-B0A4-4B8A-B41D-B3BD43814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D68DD6A-8322-4169-97EA-80CD17D7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59525F-5C95-405E-9DEB-D624BE0A0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3C05D7F-ED0E-47F7-8B2F-C2D9F0964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F270F7B-D780-4AC3-AB85-FC56FD458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F345B4A-65ED-441B-A723-8606993B4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562E140-8D3D-4265-BFD4-FECE5A28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016F842-4889-4158-8048-CD1717FF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8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CE024B-78B2-477F-A99A-62A8FC40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A633CCB-657C-4B6C-9CC8-67B6D8D3A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7E79171-1FFF-4FB6-B85F-23F598D8F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01D2-7283-415B-B336-B76FE91CBAA0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EA1184D-CEDF-4F76-8182-EACAF58A4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6BD1D82-A949-4FC0-B31F-27D2C6881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2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55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206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FFF13036-16C5-4918-8709-3781C0680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Воспитательный ресурс школьной медиации</a:t>
            </a:r>
            <a:endParaRPr lang="ru-RU" dirty="0"/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xmlns="" id="{92994158-A886-4259-9B76-57D57ADDB4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Першина Л.А., член Экспертного Совета по развитию служб школьной медиации В РФ</a:t>
            </a:r>
            <a:endParaRPr lang="ru-RU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23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Школьная </a:t>
            </a:r>
            <a:r>
              <a:rPr lang="ru-RU" smtClean="0"/>
              <a:t>медиация формирует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доброжелательность в отношениях;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умение </a:t>
            </a:r>
            <a:r>
              <a:rPr lang="ru-RU" dirty="0">
                <a:solidFill>
                  <a:schemeClr val="tx2"/>
                </a:solidFill>
              </a:rPr>
              <a:t>достигать взаимопонимания;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формировать </a:t>
            </a:r>
            <a:r>
              <a:rPr lang="ru-RU" dirty="0">
                <a:solidFill>
                  <a:schemeClr val="tx2"/>
                </a:solidFill>
              </a:rPr>
              <a:t>коммуникативную компетентность;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развивать </a:t>
            </a:r>
            <a:r>
              <a:rPr lang="ru-RU" dirty="0">
                <a:solidFill>
                  <a:schemeClr val="tx2"/>
                </a:solidFill>
              </a:rPr>
              <a:t>осознанность и ответственность как позиции гражданина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</a:p>
          <a:p>
            <a:endParaRPr lang="ru-RU" dirty="0">
              <a:solidFill>
                <a:srgbClr val="00B050"/>
              </a:solidFill>
            </a:endParaRPr>
          </a:p>
          <a:p>
            <a:r>
              <a:rPr lang="ru-RU" b="1" dirty="0">
                <a:solidFill>
                  <a:schemeClr val="tx2"/>
                </a:solidFill>
              </a:rPr>
              <a:t>Обладает выраженным воспитательным ресурсом </a:t>
            </a:r>
            <a:endParaRPr lang="ru-RU" b="1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955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ru-RU" b="1" dirty="0">
                <a:solidFill>
                  <a:schemeClr val="tx2"/>
                </a:solidFill>
              </a:rPr>
              <a:t>Открытость возражению</a:t>
            </a:r>
            <a:r>
              <a:rPr lang="ru-RU" dirty="0">
                <a:solidFill>
                  <a:schemeClr val="tx2"/>
                </a:solidFill>
              </a:rPr>
              <a:t>:  </a:t>
            </a:r>
            <a:r>
              <a:rPr lang="ru-RU" b="1" dirty="0">
                <a:solidFill>
                  <a:schemeClr val="tx2"/>
                </a:solidFill>
              </a:rPr>
              <a:t>не подвергаем сомнению его обоснованность, проявляем сочувствие, даем высказаться, задаем вопросы.</a:t>
            </a:r>
          </a:p>
          <a:p>
            <a:pPr marL="0" indent="0">
              <a:buNone/>
            </a:pPr>
            <a:endParaRPr lang="ru-RU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Присоединяемся </a:t>
            </a:r>
            <a:r>
              <a:rPr lang="ru-RU" b="1" dirty="0">
                <a:solidFill>
                  <a:schemeClr val="tx2"/>
                </a:solidFill>
              </a:rPr>
              <a:t>к возражению</a:t>
            </a:r>
            <a:r>
              <a:rPr lang="ru-RU" dirty="0">
                <a:solidFill>
                  <a:schemeClr val="tx2"/>
                </a:solidFill>
              </a:rPr>
              <a:t>: </a:t>
            </a:r>
            <a:r>
              <a:rPr lang="ru-RU" b="1" i="1" dirty="0">
                <a:solidFill>
                  <a:schemeClr val="tx2"/>
                </a:solidFill>
              </a:rPr>
              <a:t>Вы правы в том, что…Понимаю </a:t>
            </a:r>
            <a:r>
              <a:rPr lang="ru-RU" b="1" i="1" dirty="0" smtClean="0">
                <a:solidFill>
                  <a:schemeClr val="tx2"/>
                </a:solidFill>
              </a:rPr>
              <a:t>Вас…</a:t>
            </a:r>
            <a:endParaRPr lang="ru-RU" b="1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Информирование </a:t>
            </a:r>
            <a:r>
              <a:rPr lang="ru-RU" b="1" dirty="0">
                <a:solidFill>
                  <a:schemeClr val="tx2"/>
                </a:solidFill>
              </a:rPr>
              <a:t>(перехват инициативы)</a:t>
            </a:r>
          </a:p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</a:rPr>
              <a:t>Между тем, думаю, мое предложение Вас обязательно заинтересует</a:t>
            </a:r>
          </a:p>
          <a:p>
            <a:pPr marL="0" indent="0">
              <a:buNone/>
            </a:pPr>
            <a:endParaRPr lang="ru-RU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Поиск </a:t>
            </a:r>
            <a:r>
              <a:rPr lang="ru-RU" b="1" dirty="0">
                <a:solidFill>
                  <a:schemeClr val="tx2"/>
                </a:solidFill>
              </a:rPr>
              <a:t>путей решения - </a:t>
            </a:r>
            <a:r>
              <a:rPr lang="ru-RU" sz="1500" b="1" i="1" dirty="0">
                <a:solidFill>
                  <a:schemeClr val="tx2"/>
                </a:solidFill>
              </a:rPr>
              <a:t> </a:t>
            </a:r>
            <a:r>
              <a:rPr lang="ru-RU" b="1" i="1" dirty="0">
                <a:solidFill>
                  <a:schemeClr val="tx2"/>
                </a:solidFill>
              </a:rPr>
              <a:t>давайте вместе подумаем, как поступить, чтобы избежать негативного итога».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72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Техника отказа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Сказать человеку то, что ему приятно услышать («заслуги </a:t>
            </a:r>
            <a:r>
              <a:rPr lang="ru-RU" sz="4000" b="1" dirty="0">
                <a:solidFill>
                  <a:schemeClr val="tx2"/>
                </a:solidFill>
              </a:rPr>
              <a:t>и </a:t>
            </a:r>
            <a:r>
              <a:rPr lang="ru-RU" sz="4000" b="1" dirty="0" smtClean="0">
                <a:solidFill>
                  <a:schemeClr val="tx2"/>
                </a:solidFill>
              </a:rPr>
              <a:t>комплименты»)</a:t>
            </a:r>
            <a:endParaRPr lang="ru-RU" sz="4000" b="1" dirty="0">
              <a:solidFill>
                <a:schemeClr val="tx2"/>
              </a:solidFill>
            </a:endParaRPr>
          </a:p>
          <a:p>
            <a:r>
              <a:rPr lang="ru-RU" sz="4000" b="1" dirty="0">
                <a:solidFill>
                  <a:schemeClr val="tx2"/>
                </a:solidFill>
              </a:rPr>
              <a:t>Обоснование отказа </a:t>
            </a:r>
            <a:r>
              <a:rPr lang="ru-RU" sz="4000" b="1" dirty="0" smtClean="0">
                <a:solidFill>
                  <a:schemeClr val="tx2"/>
                </a:solidFill>
              </a:rPr>
              <a:t>/  «нет возможности»</a:t>
            </a:r>
            <a:endParaRPr lang="ru-RU" sz="4000" b="1" dirty="0">
              <a:solidFill>
                <a:schemeClr val="tx2"/>
              </a:solidFill>
            </a:endParaRPr>
          </a:p>
          <a:p>
            <a:r>
              <a:rPr lang="ru-RU" sz="4000" b="1" dirty="0">
                <a:solidFill>
                  <a:schemeClr val="tx2"/>
                </a:solidFill>
              </a:rPr>
              <a:t>Учесть мотив и скомпенсировать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Благодарность за понимание</a:t>
            </a:r>
          </a:p>
          <a:p>
            <a:r>
              <a:rPr lang="ru-RU" sz="4000" b="1" dirty="0">
                <a:solidFill>
                  <a:schemeClr val="tx2"/>
                </a:solidFill>
              </a:rPr>
              <a:t>Образ хорошей перспективы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433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«Психологическое самбо»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Бесконечные уточнения</a:t>
            </a:r>
          </a:p>
          <a:p>
            <a:r>
              <a:rPr lang="ru-RU" sz="3200" b="1" dirty="0" smtClean="0"/>
              <a:t>Внешнее согласие</a:t>
            </a:r>
            <a:endParaRPr lang="ru-RU" sz="3200" b="1" dirty="0"/>
          </a:p>
          <a:p>
            <a:r>
              <a:rPr lang="ru-RU" sz="3200" b="1" dirty="0"/>
              <a:t>«Заезженная пластинка»</a:t>
            </a:r>
          </a:p>
          <a:p>
            <a:r>
              <a:rPr lang="ru-RU" sz="3200" b="1" dirty="0"/>
              <a:t>«Техника английского профессора» </a:t>
            </a:r>
            <a:endParaRPr lang="ru-RU" sz="3200" b="1" dirty="0" smtClean="0"/>
          </a:p>
          <a:p>
            <a:r>
              <a:rPr lang="ru-RU" sz="3200" b="1" dirty="0" smtClean="0"/>
              <a:t>«</a:t>
            </a:r>
            <a:r>
              <a:rPr lang="ru-RU" sz="3200" b="1" dirty="0"/>
              <a:t>Ширма»</a:t>
            </a:r>
          </a:p>
          <a:p>
            <a:r>
              <a:rPr lang="ru-RU" sz="3200" b="1" dirty="0"/>
              <a:t>«Гадости на радости»</a:t>
            </a:r>
          </a:p>
          <a:p>
            <a:r>
              <a:rPr lang="ru-RU" sz="3200" b="1" dirty="0"/>
              <a:t>«Я-посыл»</a:t>
            </a:r>
          </a:p>
          <a:p>
            <a:r>
              <a:rPr lang="ru-RU" sz="3200" b="1" dirty="0"/>
              <a:t>«Актуализация ответственности»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21650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22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Медиативный </a:t>
            </a:r>
            <a:r>
              <a:rPr lang="ru-RU" dirty="0" smtClean="0">
                <a:solidFill>
                  <a:schemeClr val="tx2"/>
                </a:solidFill>
              </a:rPr>
              <a:t>подход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ru-RU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5100" b="1" i="1" dirty="0" smtClean="0">
                <a:solidFill>
                  <a:schemeClr val="tx2"/>
                </a:solidFill>
              </a:rPr>
              <a:t>Предполагает</a:t>
            </a:r>
          </a:p>
          <a:p>
            <a:r>
              <a:rPr lang="ru-RU" sz="5100" b="1" dirty="0" smtClean="0">
                <a:solidFill>
                  <a:schemeClr val="tx2"/>
                </a:solidFill>
              </a:rPr>
              <a:t>обучение </a:t>
            </a:r>
            <a:r>
              <a:rPr lang="ru-RU" sz="5100" b="1" dirty="0">
                <a:solidFill>
                  <a:schemeClr val="tx2"/>
                </a:solidFill>
              </a:rPr>
              <a:t>школьников и педагогов конструктивным способам общения;  </a:t>
            </a:r>
          </a:p>
          <a:p>
            <a:r>
              <a:rPr lang="ru-RU" sz="5100" b="1" dirty="0">
                <a:solidFill>
                  <a:schemeClr val="tx2"/>
                </a:solidFill>
              </a:rPr>
              <a:t>согласование позиций и интересов детей, родителей и педагогов в  образовательном процессе; </a:t>
            </a:r>
          </a:p>
          <a:p>
            <a:r>
              <a:rPr lang="ru-RU" sz="5100" b="1" dirty="0">
                <a:solidFill>
                  <a:schemeClr val="tx2"/>
                </a:solidFill>
              </a:rPr>
              <a:t>философию школьной жизни, основанную на взаимной помощи и поддержке.</a:t>
            </a:r>
          </a:p>
          <a:p>
            <a:pPr marL="0" indent="0">
              <a:buNone/>
            </a:pPr>
            <a:endParaRPr lang="ru-RU" sz="5100" b="1" i="1" dirty="0" smtClean="0"/>
          </a:p>
          <a:p>
            <a:pPr marL="0" indent="0">
              <a:buNone/>
            </a:pPr>
            <a:endParaRPr lang="ru-RU" sz="5100" b="1" i="1" dirty="0" smtClean="0"/>
          </a:p>
          <a:p>
            <a:pPr marL="0" indent="0">
              <a:buNone/>
            </a:pPr>
            <a:r>
              <a:rPr lang="ru-RU" sz="5100" b="1" i="1" dirty="0" smtClean="0"/>
              <a:t>Исключает:</a:t>
            </a:r>
            <a:endParaRPr lang="ru-RU" sz="5100" b="1" i="1" dirty="0"/>
          </a:p>
          <a:p>
            <a:r>
              <a:rPr lang="ru-RU" sz="5100" b="1" dirty="0">
                <a:solidFill>
                  <a:schemeClr val="tx2"/>
                </a:solidFill>
              </a:rPr>
              <a:t>Расслоение детей и </a:t>
            </a:r>
            <a:r>
              <a:rPr lang="ru-RU" sz="5100" b="1" dirty="0" smtClean="0">
                <a:solidFill>
                  <a:schemeClr val="tx2"/>
                </a:solidFill>
              </a:rPr>
              <a:t>примитивизацию </a:t>
            </a:r>
            <a:r>
              <a:rPr lang="ru-RU" sz="5100" b="1" dirty="0">
                <a:solidFill>
                  <a:schemeClr val="tx2"/>
                </a:solidFill>
              </a:rPr>
              <a:t>их взаимоотношений (сплетни, манипуляции, угрозы, «клеймение», травля);</a:t>
            </a:r>
          </a:p>
          <a:p>
            <a:r>
              <a:rPr lang="ru-RU" sz="5100" b="1" dirty="0" smtClean="0">
                <a:solidFill>
                  <a:schemeClr val="tx2"/>
                </a:solidFill>
              </a:rPr>
              <a:t>размытость </a:t>
            </a:r>
            <a:r>
              <a:rPr lang="ru-RU" sz="5100" b="1" dirty="0">
                <a:solidFill>
                  <a:schemeClr val="tx2"/>
                </a:solidFill>
              </a:rPr>
              <a:t>воспитательных стратегий.</a:t>
            </a:r>
          </a:p>
          <a:p>
            <a:endParaRPr lang="ru-RU" sz="51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76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Факторы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chemeClr val="tx2"/>
                </a:solidFill>
              </a:rPr>
              <a:t>сообщество (общность), </a:t>
            </a:r>
          </a:p>
          <a:p>
            <a:pPr marL="0" indent="0">
              <a:buNone/>
            </a:pPr>
            <a:r>
              <a:rPr lang="ru-RU" sz="4800" b="1" dirty="0">
                <a:solidFill>
                  <a:schemeClr val="tx2"/>
                </a:solidFill>
              </a:rPr>
              <a:t>занятость, </a:t>
            </a:r>
          </a:p>
          <a:p>
            <a:pPr marL="0" indent="0">
              <a:buNone/>
            </a:pPr>
            <a:r>
              <a:rPr lang="ru-RU" sz="4800" b="1" dirty="0">
                <a:solidFill>
                  <a:schemeClr val="tx2"/>
                </a:solidFill>
              </a:rPr>
              <a:t>помощь другим,</a:t>
            </a:r>
          </a:p>
          <a:p>
            <a:pPr marL="0" indent="0">
              <a:buNone/>
            </a:pPr>
            <a:r>
              <a:rPr lang="ru-RU" sz="4800" b="1" dirty="0">
                <a:solidFill>
                  <a:schemeClr val="tx2"/>
                </a:solidFill>
              </a:rPr>
              <a:t>осознанность.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93468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службы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</a:rPr>
              <a:t>Локальная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 - примирение </a:t>
            </a:r>
            <a:r>
              <a:rPr lang="ru-RU" b="1" dirty="0">
                <a:solidFill>
                  <a:schemeClr val="tx2"/>
                </a:solidFill>
              </a:rPr>
              <a:t>конфликтующих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</a:p>
          <a:p>
            <a:endParaRPr lang="ru-RU" b="1" dirty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</a:rPr>
              <a:t>Глобальная </a:t>
            </a:r>
            <a:r>
              <a:rPr lang="ru-RU" b="1" dirty="0" smtClean="0">
                <a:solidFill>
                  <a:schemeClr val="tx2"/>
                </a:solidFill>
              </a:rPr>
              <a:t> - воспитательная</a:t>
            </a:r>
            <a:r>
              <a:rPr lang="ru-RU" b="1" dirty="0">
                <a:solidFill>
                  <a:schemeClr val="tx2"/>
                </a:solidFill>
              </a:rPr>
              <a:t>: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Формирование жизненно важного навыка -  </a:t>
            </a:r>
            <a:r>
              <a:rPr lang="ru-RU" b="1" dirty="0">
                <a:solidFill>
                  <a:schemeClr val="tx2"/>
                </a:solidFill>
              </a:rPr>
              <a:t>договариваться в эмоционально острых ситуациях.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524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Воспитательный ресурс школьной медиации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chemeClr val="tx2"/>
                </a:solidFill>
              </a:rPr>
              <a:t>Определяется</a:t>
            </a:r>
            <a:r>
              <a:rPr lang="ru-RU" sz="3200" b="1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ru-RU" sz="3200" b="1" dirty="0">
              <a:solidFill>
                <a:schemeClr val="tx2"/>
              </a:solidFill>
            </a:endParaRPr>
          </a:p>
          <a:p>
            <a:r>
              <a:rPr lang="ru-RU" sz="3200" b="1" dirty="0" smtClean="0">
                <a:solidFill>
                  <a:schemeClr val="tx2"/>
                </a:solidFill>
              </a:rPr>
              <a:t>принципами </a:t>
            </a:r>
            <a:r>
              <a:rPr lang="ru-RU" sz="3200" b="1" dirty="0">
                <a:solidFill>
                  <a:schemeClr val="tx2"/>
                </a:solidFill>
              </a:rPr>
              <a:t>медиации</a:t>
            </a:r>
            <a:r>
              <a:rPr lang="ru-RU" sz="3200" b="1" dirty="0" smtClean="0">
                <a:solidFill>
                  <a:schemeClr val="tx2"/>
                </a:solidFill>
              </a:rPr>
              <a:t>;</a:t>
            </a:r>
          </a:p>
          <a:p>
            <a:endParaRPr lang="ru-RU" sz="3200" b="1" dirty="0">
              <a:solidFill>
                <a:schemeClr val="tx2"/>
              </a:solidFill>
            </a:endParaRPr>
          </a:p>
          <a:p>
            <a:r>
              <a:rPr lang="ru-RU" sz="3200" b="1" dirty="0" smtClean="0">
                <a:solidFill>
                  <a:schemeClr val="tx2"/>
                </a:solidFill>
              </a:rPr>
              <a:t>решение</a:t>
            </a:r>
            <a:r>
              <a:rPr lang="ru-RU" sz="3200" b="1" dirty="0">
                <a:solidFill>
                  <a:schemeClr val="tx2"/>
                </a:solidFill>
              </a:rPr>
              <a:t> о прекращении спора  принимается </a:t>
            </a:r>
            <a:r>
              <a:rPr lang="ru-RU" sz="3200" b="1" dirty="0" smtClean="0">
                <a:solidFill>
                  <a:schemeClr val="tx2"/>
                </a:solidFill>
              </a:rPr>
              <a:t>конфликтующими </a:t>
            </a:r>
            <a:r>
              <a:rPr lang="ru-RU" sz="3200" b="1" dirty="0">
                <a:solidFill>
                  <a:schemeClr val="tx2"/>
                </a:solidFill>
              </a:rPr>
              <a:t>сторонами</a:t>
            </a:r>
            <a:r>
              <a:rPr lang="ru-RU" sz="3200" b="1" dirty="0" smtClean="0"/>
              <a:t>.</a:t>
            </a:r>
          </a:p>
          <a:p>
            <a:endParaRPr lang="ru-RU" sz="3200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Обсудим?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85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работают </a:t>
            </a:r>
            <a:r>
              <a:rPr lang="ru-RU" dirty="0" smtClean="0"/>
              <a:t>принципы?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Развивают: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Добровольность  - ответственность.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Конфиденциальность  - умение </a:t>
            </a:r>
            <a:r>
              <a:rPr lang="ru-RU" b="1" dirty="0">
                <a:solidFill>
                  <a:schemeClr val="tx2"/>
                </a:solidFill>
              </a:rPr>
              <a:t>уважать чужие </a:t>
            </a:r>
            <a:r>
              <a:rPr lang="ru-RU" b="1" dirty="0" smtClean="0">
                <a:solidFill>
                  <a:schemeClr val="tx2"/>
                </a:solidFill>
              </a:rPr>
              <a:t>тайны. 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Взаимоуважение </a:t>
            </a:r>
            <a:r>
              <a:rPr lang="ru-RU" b="1" dirty="0">
                <a:solidFill>
                  <a:schemeClr val="tx2"/>
                </a:solidFill>
              </a:rPr>
              <a:t>сторон </a:t>
            </a:r>
            <a:r>
              <a:rPr lang="ru-RU" b="1" dirty="0" smtClean="0">
                <a:solidFill>
                  <a:schemeClr val="tx2"/>
                </a:solidFill>
              </a:rPr>
              <a:t>- корректность и сдержанность.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Равные </a:t>
            </a:r>
            <a:r>
              <a:rPr lang="ru-RU" b="1" dirty="0">
                <a:solidFill>
                  <a:schemeClr val="tx2"/>
                </a:solidFill>
              </a:rPr>
              <a:t>права сторон </a:t>
            </a:r>
            <a:r>
              <a:rPr lang="ru-RU" b="1" dirty="0" smtClean="0">
                <a:solidFill>
                  <a:schemeClr val="tx2"/>
                </a:solidFill>
              </a:rPr>
              <a:t> и сотрудничество - умение </a:t>
            </a:r>
            <a:r>
              <a:rPr lang="ru-RU" b="1" dirty="0">
                <a:solidFill>
                  <a:schemeClr val="tx2"/>
                </a:solidFill>
              </a:rPr>
              <a:t>считаться с интересами </a:t>
            </a:r>
            <a:r>
              <a:rPr lang="ru-RU" b="1" dirty="0" smtClean="0">
                <a:solidFill>
                  <a:schemeClr val="tx2"/>
                </a:solidFill>
              </a:rPr>
              <a:t>другого.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Прозрачность - умение </a:t>
            </a:r>
            <a:r>
              <a:rPr lang="ru-RU" b="1" dirty="0">
                <a:solidFill>
                  <a:schemeClr val="tx2"/>
                </a:solidFill>
              </a:rPr>
              <a:t>принимать </a:t>
            </a:r>
            <a:r>
              <a:rPr lang="ru-RU" b="1" dirty="0" smtClean="0">
                <a:solidFill>
                  <a:schemeClr val="tx2"/>
                </a:solidFill>
              </a:rPr>
              <a:t>решения.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Сотрудничество - умение </a:t>
            </a:r>
            <a:r>
              <a:rPr lang="ru-RU" b="1" dirty="0">
                <a:solidFill>
                  <a:schemeClr val="tx2"/>
                </a:solidFill>
              </a:rPr>
              <a:t>согласовывать </a:t>
            </a:r>
            <a:r>
              <a:rPr lang="ru-RU" b="1" dirty="0" smtClean="0">
                <a:solidFill>
                  <a:schemeClr val="tx2"/>
                </a:solidFill>
              </a:rPr>
              <a:t>интересы.</a:t>
            </a:r>
          </a:p>
          <a:p>
            <a:r>
              <a:rPr lang="ru-RU" b="1" dirty="0">
                <a:solidFill>
                  <a:schemeClr val="tx2"/>
                </a:solidFill>
              </a:rPr>
              <a:t>Справедливость - </a:t>
            </a:r>
            <a:r>
              <a:rPr lang="ru-RU" b="1" dirty="0" smtClean="0">
                <a:solidFill>
                  <a:schemeClr val="tx2"/>
                </a:solidFill>
              </a:rPr>
              <a:t>объективность.</a:t>
            </a:r>
          </a:p>
          <a:p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Нейтральность посредника обеспечивает  веру в справедливость.</a:t>
            </a:r>
            <a:endParaRPr lang="ru-RU" dirty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356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Исследование (5лет)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Обращаться </a:t>
            </a:r>
            <a:r>
              <a:rPr lang="ru-RU" dirty="0">
                <a:solidFill>
                  <a:schemeClr val="tx2"/>
                </a:solidFill>
              </a:rPr>
              <a:t>за </a:t>
            </a:r>
            <a:r>
              <a:rPr lang="ru-RU" dirty="0" smtClean="0">
                <a:solidFill>
                  <a:schemeClr val="tx2"/>
                </a:solidFill>
              </a:rPr>
              <a:t>поддержкой </a:t>
            </a:r>
            <a:r>
              <a:rPr lang="ru-RU" dirty="0">
                <a:solidFill>
                  <a:schemeClr val="tx2"/>
                </a:solidFill>
              </a:rPr>
              <a:t>стало нормой.</a:t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Количество обращений увеличилось:</a:t>
            </a:r>
          </a:p>
          <a:p>
            <a:pPr marL="0" indent="0">
              <a:buNone/>
            </a:pPr>
            <a:endParaRPr lang="ru-RU" sz="3600" b="1" dirty="0">
              <a:solidFill>
                <a:schemeClr val="tx2"/>
              </a:solidFill>
            </a:endParaRPr>
          </a:p>
          <a:p>
            <a:r>
              <a:rPr lang="ru-RU" sz="3600" b="1" dirty="0">
                <a:solidFill>
                  <a:schemeClr val="tx2"/>
                </a:solidFill>
              </a:rPr>
              <a:t>К учителю  - </a:t>
            </a:r>
            <a:r>
              <a:rPr lang="ru-RU" sz="3600" b="1" dirty="0" smtClean="0">
                <a:solidFill>
                  <a:schemeClr val="tx2"/>
                </a:solidFill>
              </a:rPr>
              <a:t>в </a:t>
            </a:r>
            <a:r>
              <a:rPr lang="ru-RU" sz="3600" b="1" dirty="0">
                <a:solidFill>
                  <a:schemeClr val="tx2"/>
                </a:solidFill>
              </a:rPr>
              <a:t>12,6 раз;  </a:t>
            </a:r>
          </a:p>
          <a:p>
            <a:r>
              <a:rPr lang="ru-RU" sz="3600" b="1" dirty="0">
                <a:solidFill>
                  <a:schemeClr val="tx2"/>
                </a:solidFill>
              </a:rPr>
              <a:t>К психологу - </a:t>
            </a:r>
            <a:r>
              <a:rPr lang="ru-RU" sz="3600" b="1" dirty="0" smtClean="0">
                <a:solidFill>
                  <a:schemeClr val="tx2"/>
                </a:solidFill>
              </a:rPr>
              <a:t>в </a:t>
            </a:r>
            <a:r>
              <a:rPr lang="ru-RU" sz="3600" b="1" dirty="0">
                <a:solidFill>
                  <a:schemeClr val="tx2"/>
                </a:solidFill>
              </a:rPr>
              <a:t>3,5 раза; </a:t>
            </a:r>
          </a:p>
          <a:p>
            <a:r>
              <a:rPr lang="ru-RU" sz="3600" b="1" dirty="0">
                <a:solidFill>
                  <a:schemeClr val="tx2"/>
                </a:solidFill>
              </a:rPr>
              <a:t>«Не к кому обратиться» - снизилось 6,3 раза</a:t>
            </a:r>
            <a:r>
              <a:rPr lang="ru-RU" sz="3600" b="1" dirty="0" smtClean="0">
                <a:solidFill>
                  <a:schemeClr val="tx2"/>
                </a:solidFill>
              </a:rPr>
              <a:t>.</a:t>
            </a:r>
          </a:p>
          <a:p>
            <a:endParaRPr lang="ru-RU" sz="3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2"/>
                </a:solidFill>
              </a:rPr>
              <a:t>Избавились </a:t>
            </a:r>
            <a:r>
              <a:rPr lang="ru-RU" sz="4400" b="1" dirty="0">
                <a:solidFill>
                  <a:schemeClr val="tx2"/>
                </a:solidFill>
              </a:rPr>
              <a:t>от травли!!!</a:t>
            </a:r>
          </a:p>
          <a:p>
            <a:endParaRPr lang="ru-RU" sz="3600" b="1" dirty="0">
              <a:solidFill>
                <a:schemeClr val="tx2"/>
              </a:solidFill>
            </a:endParaRPr>
          </a:p>
          <a:p>
            <a:endParaRPr lang="ru-RU" sz="3600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35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психологический климат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>
                <a:solidFill>
                  <a:schemeClr val="tx2"/>
                </a:solidFill>
              </a:rPr>
              <a:t>77,3% учащихся 5-7 </a:t>
            </a:r>
            <a:r>
              <a:rPr lang="ru-RU" sz="4400" b="1" dirty="0" smtClean="0">
                <a:solidFill>
                  <a:schemeClr val="tx2"/>
                </a:solidFill>
              </a:rPr>
              <a:t>классов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2"/>
                </a:solidFill>
              </a:rPr>
              <a:t>оценивают </a:t>
            </a:r>
            <a:r>
              <a:rPr lang="ru-RU" sz="4400" b="1" dirty="0">
                <a:solidFill>
                  <a:schemeClr val="tx2"/>
                </a:solidFill>
              </a:rPr>
              <a:t>психологический климат в школе и классах  как благоприятный.</a:t>
            </a:r>
          </a:p>
          <a:p>
            <a:endParaRPr lang="ru-RU" sz="4400" b="1" dirty="0">
              <a:solidFill>
                <a:schemeClr val="tx2"/>
              </a:solidFill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52040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Волонтерство</a:t>
            </a:r>
            <a:r>
              <a:rPr lang="ru-RU" dirty="0" smtClean="0"/>
              <a:t> юных медиаторов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Волонтеры-медиаторы </a:t>
            </a:r>
            <a:r>
              <a:rPr lang="ru-RU" b="1" dirty="0">
                <a:solidFill>
                  <a:schemeClr val="tx2"/>
                </a:solidFill>
              </a:rPr>
              <a:t>оценили пользу своей деятельности в  9,3 балла (из 10).</a:t>
            </a:r>
          </a:p>
          <a:p>
            <a:r>
              <a:rPr lang="ru-RU" b="1" dirty="0">
                <a:solidFill>
                  <a:schemeClr val="tx2"/>
                </a:solidFill>
              </a:rPr>
              <a:t>Удовлетворенность своей работой оценили в 9,1 </a:t>
            </a:r>
            <a:r>
              <a:rPr lang="ru-RU" b="1" dirty="0" smtClean="0">
                <a:solidFill>
                  <a:schemeClr val="tx2"/>
                </a:solidFill>
              </a:rPr>
              <a:t>балл </a:t>
            </a:r>
            <a:r>
              <a:rPr lang="ru-RU" b="1" dirty="0">
                <a:solidFill>
                  <a:schemeClr val="tx2"/>
                </a:solidFill>
              </a:rPr>
              <a:t>(из 10)</a:t>
            </a:r>
            <a:r>
              <a:rPr lang="ru-RU" b="1" dirty="0" smtClean="0">
                <a:solidFill>
                  <a:schemeClr val="tx2"/>
                </a:solidFill>
              </a:rPr>
              <a:t>. </a:t>
            </a:r>
          </a:p>
          <a:p>
            <a:endParaRPr lang="ru-RU" b="1" dirty="0">
              <a:solidFill>
                <a:schemeClr val="tx2"/>
              </a:solidFill>
            </a:endParaRPr>
          </a:p>
          <a:p>
            <a:r>
              <a:rPr lang="ru-RU" sz="3600" b="1" dirty="0" smtClean="0">
                <a:solidFill>
                  <a:schemeClr val="tx2"/>
                </a:solidFill>
              </a:rPr>
              <a:t>Из анкет волонтеров «Стали </a:t>
            </a:r>
            <a:r>
              <a:rPr lang="ru-RU" sz="3600" b="1" dirty="0">
                <a:solidFill>
                  <a:schemeClr val="tx2"/>
                </a:solidFill>
              </a:rPr>
              <a:t>чувствовать себя </a:t>
            </a:r>
            <a:r>
              <a:rPr lang="ru-RU" sz="3600" b="1" dirty="0" smtClean="0">
                <a:solidFill>
                  <a:schemeClr val="tx2"/>
                </a:solidFill>
              </a:rPr>
              <a:t>счастливее».</a:t>
            </a:r>
            <a:endParaRPr lang="ru-RU" sz="3600" dirty="0">
              <a:solidFill>
                <a:schemeClr val="tx2"/>
              </a:solidFill>
            </a:endParaRPr>
          </a:p>
          <a:p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  <a:p>
            <a:r>
              <a:rPr lang="ru-RU" b="1" dirty="0" smtClean="0">
                <a:solidFill>
                  <a:schemeClr val="tx2"/>
                </a:solidFill>
              </a:rPr>
              <a:t>Становится </a:t>
            </a:r>
            <a:r>
              <a:rPr lang="ru-RU" b="1" dirty="0">
                <a:solidFill>
                  <a:schemeClr val="tx2"/>
                </a:solidFill>
              </a:rPr>
              <a:t>основой жизненных установок;</a:t>
            </a:r>
          </a:p>
          <a:p>
            <a:r>
              <a:rPr lang="ru-RU" b="1" dirty="0">
                <a:solidFill>
                  <a:schemeClr val="tx2"/>
                </a:solidFill>
              </a:rPr>
              <a:t>Формирует  ценности человечности;</a:t>
            </a:r>
          </a:p>
          <a:p>
            <a:r>
              <a:rPr lang="ru-RU" b="1" dirty="0">
                <a:solidFill>
                  <a:schemeClr val="tx2"/>
                </a:solidFill>
              </a:rPr>
              <a:t>Формирует полезные жизненные </a:t>
            </a:r>
            <a:r>
              <a:rPr lang="ru-RU" b="1" dirty="0" smtClean="0">
                <a:solidFill>
                  <a:schemeClr val="tx2"/>
                </a:solidFill>
              </a:rPr>
              <a:t>навыки.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999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386</Words>
  <Application>Microsoft Office PowerPoint</Application>
  <PresentationFormat>Произвольный</PresentationFormat>
  <Paragraphs>104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Воспитательный ресурс школьной медиации</vt:lpstr>
      <vt:lpstr>Медиативный подход</vt:lpstr>
      <vt:lpstr>Факторы</vt:lpstr>
      <vt:lpstr>Цели службы</vt:lpstr>
      <vt:lpstr>Воспитательный ресурс школьной медиации</vt:lpstr>
      <vt:lpstr>Как работают принципы?</vt:lpstr>
      <vt:lpstr>Исследование (5лет)  Обращаться за поддержкой стало нормой. </vt:lpstr>
      <vt:lpstr>психологический климат</vt:lpstr>
      <vt:lpstr>Волонтерство юных медиаторов</vt:lpstr>
      <vt:lpstr>Школьная медиация формирует</vt:lpstr>
      <vt:lpstr>Презентация PowerPoint</vt:lpstr>
      <vt:lpstr>Техника отказа</vt:lpstr>
      <vt:lpstr>«Психологическое самбо»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Александровна</dc:creator>
  <cp:lastModifiedBy>VLADIMIR</cp:lastModifiedBy>
  <cp:revision>76</cp:revision>
  <dcterms:created xsi:type="dcterms:W3CDTF">2024-02-13T10:36:31Z</dcterms:created>
  <dcterms:modified xsi:type="dcterms:W3CDTF">2025-12-08T10:03:28Z</dcterms:modified>
</cp:coreProperties>
</file>